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4"/>
    <p:sldMasterId id="2147483690" r:id="rId5"/>
  </p:sldMasterIdLst>
  <p:notesMasterIdLst>
    <p:notesMasterId r:id="rId107"/>
  </p:notesMasterIdLst>
  <p:handoutMasterIdLst>
    <p:handoutMasterId r:id="rId108"/>
  </p:handoutMasterIdLst>
  <p:sldIdLst>
    <p:sldId id="295" r:id="rId6"/>
    <p:sldId id="311" r:id="rId7"/>
    <p:sldId id="1018" r:id="rId8"/>
    <p:sldId id="411" r:id="rId9"/>
    <p:sldId id="1017" r:id="rId10"/>
    <p:sldId id="296" r:id="rId11"/>
    <p:sldId id="297" r:id="rId12"/>
    <p:sldId id="369" r:id="rId13"/>
    <p:sldId id="298" r:id="rId14"/>
    <p:sldId id="403" r:id="rId15"/>
    <p:sldId id="407" r:id="rId16"/>
    <p:sldId id="303" r:id="rId17"/>
    <p:sldId id="409" r:id="rId18"/>
    <p:sldId id="299" r:id="rId19"/>
    <p:sldId id="300" r:id="rId20"/>
    <p:sldId id="405" r:id="rId21"/>
    <p:sldId id="404" r:id="rId22"/>
    <p:sldId id="304" r:id="rId23"/>
    <p:sldId id="305" r:id="rId24"/>
    <p:sldId id="371" r:id="rId25"/>
    <p:sldId id="306" r:id="rId26"/>
    <p:sldId id="307" r:id="rId27"/>
    <p:sldId id="308" r:id="rId28"/>
    <p:sldId id="605" r:id="rId29"/>
    <p:sldId id="775" r:id="rId30"/>
    <p:sldId id="785" r:id="rId31"/>
    <p:sldId id="309" r:id="rId32"/>
    <p:sldId id="310" r:id="rId33"/>
    <p:sldId id="410" r:id="rId34"/>
    <p:sldId id="312" r:id="rId35"/>
    <p:sldId id="313" r:id="rId36"/>
    <p:sldId id="314" r:id="rId37"/>
    <p:sldId id="315" r:id="rId38"/>
    <p:sldId id="316" r:id="rId39"/>
    <p:sldId id="317" r:id="rId40"/>
    <p:sldId id="373" r:id="rId41"/>
    <p:sldId id="318" r:id="rId42"/>
    <p:sldId id="319" r:id="rId43"/>
    <p:sldId id="320" r:id="rId44"/>
    <p:sldId id="321" r:id="rId45"/>
    <p:sldId id="322" r:id="rId46"/>
    <p:sldId id="323" r:id="rId47"/>
    <p:sldId id="324" r:id="rId48"/>
    <p:sldId id="408" r:id="rId49"/>
    <p:sldId id="325" r:id="rId50"/>
    <p:sldId id="326" r:id="rId51"/>
    <p:sldId id="327" r:id="rId52"/>
    <p:sldId id="328" r:id="rId53"/>
    <p:sldId id="329" r:id="rId54"/>
    <p:sldId id="374" r:id="rId55"/>
    <p:sldId id="330" r:id="rId56"/>
    <p:sldId id="331" r:id="rId57"/>
    <p:sldId id="376" r:id="rId58"/>
    <p:sldId id="332" r:id="rId59"/>
    <p:sldId id="333" r:id="rId60"/>
    <p:sldId id="334" r:id="rId61"/>
    <p:sldId id="335" r:id="rId62"/>
    <p:sldId id="377" r:id="rId63"/>
    <p:sldId id="336" r:id="rId64"/>
    <p:sldId id="337" r:id="rId65"/>
    <p:sldId id="338" r:id="rId66"/>
    <p:sldId id="368" r:id="rId67"/>
    <p:sldId id="339" r:id="rId68"/>
    <p:sldId id="379" r:id="rId69"/>
    <p:sldId id="340" r:id="rId70"/>
    <p:sldId id="341" r:id="rId71"/>
    <p:sldId id="342" r:id="rId72"/>
    <p:sldId id="380" r:id="rId73"/>
    <p:sldId id="382" r:id="rId74"/>
    <p:sldId id="383" r:id="rId75"/>
    <p:sldId id="384" r:id="rId76"/>
    <p:sldId id="385" r:id="rId77"/>
    <p:sldId id="343" r:id="rId78"/>
    <p:sldId id="344" r:id="rId79"/>
    <p:sldId id="345" r:id="rId80"/>
    <p:sldId id="359" r:id="rId81"/>
    <p:sldId id="361" r:id="rId82"/>
    <p:sldId id="386" r:id="rId83"/>
    <p:sldId id="387" r:id="rId84"/>
    <p:sldId id="388" r:id="rId85"/>
    <p:sldId id="390" r:id="rId86"/>
    <p:sldId id="394" r:id="rId87"/>
    <p:sldId id="393" r:id="rId88"/>
    <p:sldId id="395" r:id="rId89"/>
    <p:sldId id="392" r:id="rId90"/>
    <p:sldId id="389" r:id="rId91"/>
    <p:sldId id="363" r:id="rId92"/>
    <p:sldId id="396" r:id="rId93"/>
    <p:sldId id="399" r:id="rId94"/>
    <p:sldId id="358" r:id="rId95"/>
    <p:sldId id="365" r:id="rId96"/>
    <p:sldId id="367" r:id="rId97"/>
    <p:sldId id="397" r:id="rId98"/>
    <p:sldId id="398" r:id="rId99"/>
    <p:sldId id="400" r:id="rId100"/>
    <p:sldId id="348" r:id="rId101"/>
    <p:sldId id="349" r:id="rId102"/>
    <p:sldId id="350" r:id="rId103"/>
    <p:sldId id="351" r:id="rId104"/>
    <p:sldId id="353" r:id="rId105"/>
    <p:sldId id="372"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
          <p15:clr>
            <a:srgbClr val="A4A3A4"/>
          </p15:clr>
        </p15:guide>
        <p15:guide id="2" orient="horz" pos="1747">
          <p15:clr>
            <a:srgbClr val="A4A3A4"/>
          </p15:clr>
        </p15:guide>
        <p15:guide id="3" orient="horz" pos="1837">
          <p15:clr>
            <a:srgbClr val="A4A3A4"/>
          </p15:clr>
        </p15:guide>
        <p15:guide id="4" orient="horz" pos="2926">
          <p15:clr>
            <a:srgbClr val="A4A3A4"/>
          </p15:clr>
        </p15:guide>
        <p15:guide id="5" orient="horz" pos="3034">
          <p15:clr>
            <a:srgbClr val="A4A3A4"/>
          </p15:clr>
        </p15:guide>
        <p15:guide id="6" pos="2835">
          <p15:clr>
            <a:srgbClr val="A4A3A4"/>
          </p15:clr>
        </p15:guide>
        <p15:guide id="7" pos="2925">
          <p15:clr>
            <a:srgbClr val="A4A3A4"/>
          </p15:clr>
        </p15:guide>
        <p15:guide id="8" pos="141">
          <p15:clr>
            <a:srgbClr val="A4A3A4"/>
          </p15:clr>
        </p15:guide>
        <p15:guide id="9" pos="1441">
          <p15:clr>
            <a:srgbClr val="A4A3A4"/>
          </p15:clr>
        </p15:guide>
        <p15:guide id="10" pos="1529">
          <p15:clr>
            <a:srgbClr val="A4A3A4"/>
          </p15:clr>
        </p15:guide>
        <p15:guide id="11" pos="4227">
          <p15:clr>
            <a:srgbClr val="A4A3A4"/>
          </p15:clr>
        </p15:guide>
        <p15:guide id="12" pos="4317">
          <p15:clr>
            <a:srgbClr val="A4A3A4"/>
          </p15:clr>
        </p15:guide>
        <p15:guide id="13" pos="56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25252"/>
    <a:srgbClr val="005A2B"/>
    <a:srgbClr val="9E1B32"/>
    <a:srgbClr val="D8DDE0"/>
    <a:srgbClr val="E4DBC6"/>
    <a:srgbClr val="C4C4C4"/>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707" autoAdjust="0"/>
  </p:normalViewPr>
  <p:slideViewPr>
    <p:cSldViewPr snapToGrid="0" showGuides="1">
      <p:cViewPr varScale="1">
        <p:scale>
          <a:sx n="133" d="100"/>
          <a:sy n="133" d="100"/>
        </p:scale>
        <p:origin x="948" y="108"/>
      </p:cViewPr>
      <p:guideLst>
        <p:guide orient="horz" pos="76"/>
        <p:guide orient="horz" pos="1747"/>
        <p:guide orient="horz" pos="1837"/>
        <p:guide orient="horz" pos="2926"/>
        <p:guide orient="horz" pos="3034"/>
        <p:guide pos="2835"/>
        <p:guide pos="2925"/>
        <p:guide pos="141"/>
        <p:guide pos="1441"/>
        <p:guide pos="1529"/>
        <p:guide pos="4227"/>
        <p:guide pos="4317"/>
        <p:guide pos="5619"/>
      </p:guideLst>
    </p:cSldViewPr>
  </p:slideViewPr>
  <p:notesTextViewPr>
    <p:cViewPr>
      <p:scale>
        <a:sx n="1" d="1"/>
        <a:sy n="1" d="1"/>
      </p:scale>
      <p:origin x="0" y="0"/>
    </p:cViewPr>
  </p:notesTextViewPr>
  <p:sorterViewPr>
    <p:cViewPr>
      <p:scale>
        <a:sx n="100" d="100"/>
        <a:sy n="100" d="100"/>
      </p:scale>
      <p:origin x="0" y="-1128"/>
    </p:cViewPr>
  </p:sorterViewPr>
  <p:notesViewPr>
    <p:cSldViewPr snapToGrid="0">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notesMaster" Target="notesMasters/notesMaster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handoutMaster" Target="handoutMasters/handout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presProps" Target="pres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660188-8B3B-497C-B5A9-22038B3E5A50}" type="datetimeFigureOut">
              <a:rPr lang="en-GB" smtClean="0"/>
              <a:t>28/01/2026</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66306E-A293-4AA0-84B1-73B4E022A157}" type="slidenum">
              <a:rPr lang="en-GB" smtClean="0"/>
              <a:t>‹#›</a:t>
            </a:fld>
            <a:endParaRPr lang="en-GB" dirty="0"/>
          </a:p>
        </p:txBody>
      </p:sp>
    </p:spTree>
    <p:extLst>
      <p:ext uri="{BB962C8B-B14F-4D97-AF65-F5344CB8AC3E}">
        <p14:creationId xmlns:p14="http://schemas.microsoft.com/office/powerpoint/2010/main" val="162722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9831F-C8BF-4C81-9259-DC456B4501DA}" type="datetimeFigureOut">
              <a:rPr lang="en-GB" smtClean="0"/>
              <a:t>28/01/2026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DA5E9-8E0A-471F-B141-C0F2518D2DBB}" type="slidenum">
              <a:rPr lang="en-GB" smtClean="0"/>
              <a:t>‹#›</a:t>
            </a:fld>
            <a:endParaRPr lang="en-GB" dirty="0"/>
          </a:p>
        </p:txBody>
      </p:sp>
    </p:spTree>
    <p:extLst>
      <p:ext uri="{BB962C8B-B14F-4D97-AF65-F5344CB8AC3E}">
        <p14:creationId xmlns:p14="http://schemas.microsoft.com/office/powerpoint/2010/main" val="289228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a:t>
            </a:r>
            <a:r>
              <a:rPr lang="en-GB" baseline="0" dirty="0"/>
              <a:t> one of these pre-defined front pages and delete the rest. This document will be updated regularly to ensure product images are current.</a:t>
            </a:r>
          </a:p>
          <a:p>
            <a:endParaRPr lang="en-GB" baseline="0" dirty="0"/>
          </a:p>
          <a:p>
            <a:endParaRPr lang="en-GB" baseline="0" dirty="0"/>
          </a:p>
          <a:p>
            <a:r>
              <a:rPr lang="en-GB" sz="1200" b="0" i="0" u="none" strike="noStrike" kern="1200" baseline="0" dirty="0">
                <a:solidFill>
                  <a:schemeClr val="tx1"/>
                </a:solidFill>
                <a:latin typeface="+mn-lt"/>
                <a:ea typeface="+mn-ea"/>
                <a:cs typeface="+mn-cs"/>
              </a:rPr>
              <a:t>Please note that for all internal presentations you must use the dual brand template, even if your content is single brand. Only use the single brand template</a:t>
            </a:r>
          </a:p>
          <a:p>
            <a:r>
              <a:rPr lang="en-GB" sz="1200" b="0" i="0" u="none" strike="noStrike" kern="1200" baseline="0" dirty="0">
                <a:solidFill>
                  <a:schemeClr val="tx1"/>
                </a:solidFill>
                <a:latin typeface="+mn-lt"/>
                <a:ea typeface="+mn-ea"/>
                <a:cs typeface="+mn-cs"/>
              </a:rPr>
              <a:t>for external presentations, product launches or brand immersion events.</a:t>
            </a:r>
            <a:endParaRPr lang="en-GB" dirty="0"/>
          </a:p>
          <a:p>
            <a:endParaRPr lang="en-GB" dirty="0"/>
          </a:p>
        </p:txBody>
      </p:sp>
      <p:sp>
        <p:nvSpPr>
          <p:cNvPr id="4" name="Slide Number Placeholder 3"/>
          <p:cNvSpPr>
            <a:spLocks noGrp="1"/>
          </p:cNvSpPr>
          <p:nvPr>
            <p:ph type="sldNum" sz="quarter" idx="10"/>
          </p:nvPr>
        </p:nvSpPr>
        <p:spPr/>
        <p:txBody>
          <a:bodyPr/>
          <a:lstStyle/>
          <a:p>
            <a:fld id="{A72DA5E9-8E0A-471F-B141-C0F2518D2DBB}" type="slidenum">
              <a:rPr lang="en-GB" smtClean="0"/>
              <a:t>1</a:t>
            </a:fld>
            <a:endParaRPr lang="en-GB" dirty="0"/>
          </a:p>
        </p:txBody>
      </p:sp>
    </p:spTree>
    <p:extLst>
      <p:ext uri="{BB962C8B-B14F-4D97-AF65-F5344CB8AC3E}">
        <p14:creationId xmlns:p14="http://schemas.microsoft.com/office/powerpoint/2010/main" val="207581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DDD47-F330-40AF-8D49-F66156C48685}" type="slidenum">
              <a:rPr lang="en-GB">
                <a:solidFill>
                  <a:srgbClr val="000000"/>
                </a:solidFill>
              </a:rPr>
              <a:pPr/>
              <a:t>14</a:t>
            </a:fld>
            <a:endParaRPr lang="en-GB" dirty="0">
              <a:solidFill>
                <a:srgbClr val="000000"/>
              </a:solidFill>
            </a:endParaRPr>
          </a:p>
        </p:txBody>
      </p:sp>
      <p:sp>
        <p:nvSpPr>
          <p:cNvPr id="646146" name="Rectangle 2"/>
          <p:cNvSpPr>
            <a:spLocks noGrp="1" noRot="1" noChangeAspect="1" noChangeArrowheads="1" noTextEdit="1"/>
          </p:cNvSpPr>
          <p:nvPr>
            <p:ph type="sldImg"/>
          </p:nvPr>
        </p:nvSpPr>
        <p:spPr>
          <a:xfrm>
            <a:off x="103188" y="752475"/>
            <a:ext cx="6591300" cy="3708400"/>
          </a:xfrm>
          <a:ln w="12700" cap="flat">
            <a:solidFill>
              <a:schemeClr val="tx1"/>
            </a:solidFill>
          </a:ln>
          <a:extLst>
            <a:ext uri="{909E8E84-426E-40DD-AFC4-6F175D3DCCD1}">
              <a14:hiddenFill xmlns:a14="http://schemas.microsoft.com/office/drawing/2010/main">
                <a:noFill/>
              </a14:hiddenFill>
            </a:ext>
          </a:extLst>
        </p:spPr>
      </p:sp>
      <p:sp>
        <p:nvSpPr>
          <p:cNvPr id="646147" name="Rectangle 3"/>
          <p:cNvSpPr>
            <a:spLocks noGrp="1" noChangeArrowheads="1"/>
          </p:cNvSpPr>
          <p:nvPr>
            <p:ph type="body" idx="1"/>
          </p:nvPr>
        </p:nvSpPr>
        <p:spPr>
          <a:xfrm>
            <a:off x="901637" y="4718094"/>
            <a:ext cx="4983388" cy="4496349"/>
          </a:xfrm>
          <a:ln/>
          <a:extLst>
            <a:ext uri="{91240B29-F687-4F45-9708-019B960494DF}">
              <a14:hiddenLine xmlns:a14="http://schemas.microsoft.com/office/drawing/2010/main" w="12700">
                <a:solidFill>
                  <a:schemeClr val="tx1"/>
                </a:solidFill>
                <a:miter lim="800000"/>
                <a:headEnd/>
                <a:tailEnd/>
              </a14:hiddenLine>
            </a:ext>
          </a:extLst>
        </p:spPr>
        <p:txBody>
          <a:bodyPr lIns="103188" tIns="46038" rIns="103188" bIns="46038"/>
          <a:lstStyle/>
          <a:p>
            <a:endParaRPr lang="en-US" dirty="0"/>
          </a:p>
        </p:txBody>
      </p:sp>
    </p:spTree>
    <p:extLst>
      <p:ext uri="{BB962C8B-B14F-4D97-AF65-F5344CB8AC3E}">
        <p14:creationId xmlns:p14="http://schemas.microsoft.com/office/powerpoint/2010/main" val="48968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hdr" sz="quarter"/>
          </p:nvPr>
        </p:nvSpPr>
        <p:spPr/>
        <p:txBody>
          <a:bodyPr/>
          <a:lstStyle/>
          <a:p>
            <a:pPr>
              <a:defRPr/>
            </a:pPr>
            <a:r>
              <a:rPr lang="de-DE">
                <a:solidFill>
                  <a:srgbClr val="000000"/>
                </a:solidFill>
              </a:rPr>
              <a:t>Operational Excellence College</a:t>
            </a:r>
          </a:p>
        </p:txBody>
      </p:sp>
      <p:sp>
        <p:nvSpPr>
          <p:cNvPr id="541699" name="Rectangle 6"/>
          <p:cNvSpPr>
            <a:spLocks noGrp="1" noChangeArrowheads="1"/>
          </p:cNvSpPr>
          <p:nvPr>
            <p:ph type="ftr" sz="quarter" idx="4"/>
          </p:nvPr>
        </p:nvSpPr>
        <p:spPr/>
        <p:txBody>
          <a:bodyPr/>
          <a:lstStyle/>
          <a:p>
            <a:pPr>
              <a:defRPr/>
            </a:pPr>
            <a:r>
              <a:rPr lang="de-DE">
                <a:solidFill>
                  <a:srgbClr val="000000"/>
                </a:solidFill>
              </a:rPr>
              <a:t>Version 1 - 2013</a:t>
            </a:r>
          </a:p>
        </p:txBody>
      </p:sp>
      <p:sp>
        <p:nvSpPr>
          <p:cNvPr id="837636" name="Rectangle 2"/>
          <p:cNvSpPr>
            <a:spLocks noGrp="1" noRot="1" noChangeAspect="1" noChangeArrowheads="1" noTextEdit="1"/>
          </p:cNvSpPr>
          <p:nvPr>
            <p:ph type="sldImg"/>
          </p:nvPr>
        </p:nvSpPr>
        <p:spPr>
          <a:xfrm>
            <a:off x="406400" y="698500"/>
            <a:ext cx="6197600" cy="3486150"/>
          </a:xfrm>
          <a:ln/>
        </p:spPr>
      </p:sp>
      <p:sp>
        <p:nvSpPr>
          <p:cNvPr id="837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6" name="Date Placeholder 5"/>
          <p:cNvSpPr>
            <a:spLocks noGrp="1"/>
          </p:cNvSpPr>
          <p:nvPr>
            <p:ph type="dt" sz="quarter" idx="1"/>
          </p:nvPr>
        </p:nvSpPr>
        <p:spPr/>
        <p:txBody>
          <a:bodyPr/>
          <a:lstStyle/>
          <a:p>
            <a:pPr>
              <a:defRPr/>
            </a:pPr>
            <a:endParaRPr lang="de-DE">
              <a:solidFill>
                <a:srgbClr val="000000"/>
              </a:solidFill>
            </a:endParaRPr>
          </a:p>
        </p:txBody>
      </p:sp>
    </p:spTree>
    <p:extLst>
      <p:ext uri="{BB962C8B-B14F-4D97-AF65-F5344CB8AC3E}">
        <p14:creationId xmlns:p14="http://schemas.microsoft.com/office/powerpoint/2010/main" val="1146297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hdr" sz="quarter"/>
          </p:nvPr>
        </p:nvSpPr>
        <p:spPr/>
        <p:txBody>
          <a:bodyPr/>
          <a:lstStyle/>
          <a:p>
            <a:pPr>
              <a:defRPr/>
            </a:pPr>
            <a:r>
              <a:rPr lang="de-DE">
                <a:solidFill>
                  <a:srgbClr val="000000"/>
                </a:solidFill>
              </a:rPr>
              <a:t>Operational Excellence College</a:t>
            </a:r>
          </a:p>
        </p:txBody>
      </p:sp>
      <p:sp>
        <p:nvSpPr>
          <p:cNvPr id="541699" name="Rectangle 6"/>
          <p:cNvSpPr>
            <a:spLocks noGrp="1" noChangeArrowheads="1"/>
          </p:cNvSpPr>
          <p:nvPr>
            <p:ph type="ftr" sz="quarter" idx="4"/>
          </p:nvPr>
        </p:nvSpPr>
        <p:spPr/>
        <p:txBody>
          <a:bodyPr/>
          <a:lstStyle/>
          <a:p>
            <a:pPr>
              <a:defRPr/>
            </a:pPr>
            <a:r>
              <a:rPr lang="de-DE">
                <a:solidFill>
                  <a:srgbClr val="000000"/>
                </a:solidFill>
              </a:rPr>
              <a:t>Version 1 - 2013</a:t>
            </a:r>
          </a:p>
        </p:txBody>
      </p:sp>
      <p:sp>
        <p:nvSpPr>
          <p:cNvPr id="837636" name="Rectangle 2"/>
          <p:cNvSpPr>
            <a:spLocks noGrp="1" noRot="1" noChangeAspect="1" noChangeArrowheads="1" noTextEdit="1"/>
          </p:cNvSpPr>
          <p:nvPr>
            <p:ph type="sldImg"/>
          </p:nvPr>
        </p:nvSpPr>
        <p:spPr>
          <a:xfrm>
            <a:off x="406400" y="698500"/>
            <a:ext cx="6197600" cy="3486150"/>
          </a:xfrm>
          <a:ln/>
        </p:spPr>
      </p:sp>
      <p:sp>
        <p:nvSpPr>
          <p:cNvPr id="837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6" name="Date Placeholder 5"/>
          <p:cNvSpPr>
            <a:spLocks noGrp="1"/>
          </p:cNvSpPr>
          <p:nvPr>
            <p:ph type="dt" sz="quarter" idx="1"/>
          </p:nvPr>
        </p:nvSpPr>
        <p:spPr/>
        <p:txBody>
          <a:bodyPr/>
          <a:lstStyle/>
          <a:p>
            <a:pPr>
              <a:defRPr/>
            </a:pPr>
            <a:endParaRPr lang="de-DE">
              <a:solidFill>
                <a:srgbClr val="000000"/>
              </a:solidFill>
            </a:endParaRPr>
          </a:p>
        </p:txBody>
      </p:sp>
    </p:spTree>
    <p:extLst>
      <p:ext uri="{BB962C8B-B14F-4D97-AF65-F5344CB8AC3E}">
        <p14:creationId xmlns:p14="http://schemas.microsoft.com/office/powerpoint/2010/main" val="344234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hdr" sz="quarter"/>
          </p:nvPr>
        </p:nvSpPr>
        <p:spPr/>
        <p:txBody>
          <a:bodyPr/>
          <a:lstStyle/>
          <a:p>
            <a:pPr>
              <a:defRPr/>
            </a:pPr>
            <a:r>
              <a:rPr lang="de-DE">
                <a:solidFill>
                  <a:srgbClr val="000000"/>
                </a:solidFill>
              </a:rPr>
              <a:t>Operational Excellence College</a:t>
            </a:r>
          </a:p>
        </p:txBody>
      </p:sp>
      <p:sp>
        <p:nvSpPr>
          <p:cNvPr id="541699" name="Rectangle 6"/>
          <p:cNvSpPr>
            <a:spLocks noGrp="1" noChangeArrowheads="1"/>
          </p:cNvSpPr>
          <p:nvPr>
            <p:ph type="ftr" sz="quarter" idx="4"/>
          </p:nvPr>
        </p:nvSpPr>
        <p:spPr/>
        <p:txBody>
          <a:bodyPr/>
          <a:lstStyle/>
          <a:p>
            <a:pPr>
              <a:defRPr/>
            </a:pPr>
            <a:r>
              <a:rPr lang="de-DE">
                <a:solidFill>
                  <a:srgbClr val="000000"/>
                </a:solidFill>
              </a:rPr>
              <a:t>Version 1 - 2013</a:t>
            </a:r>
          </a:p>
        </p:txBody>
      </p:sp>
      <p:sp>
        <p:nvSpPr>
          <p:cNvPr id="837636" name="Rectangle 2"/>
          <p:cNvSpPr>
            <a:spLocks noGrp="1" noRot="1" noChangeAspect="1" noChangeArrowheads="1" noTextEdit="1"/>
          </p:cNvSpPr>
          <p:nvPr>
            <p:ph type="sldImg"/>
          </p:nvPr>
        </p:nvSpPr>
        <p:spPr>
          <a:xfrm>
            <a:off x="406400" y="698500"/>
            <a:ext cx="6197600" cy="3486150"/>
          </a:xfrm>
          <a:ln/>
        </p:spPr>
      </p:sp>
      <p:sp>
        <p:nvSpPr>
          <p:cNvPr id="837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6" name="Date Placeholder 5"/>
          <p:cNvSpPr>
            <a:spLocks noGrp="1"/>
          </p:cNvSpPr>
          <p:nvPr>
            <p:ph type="dt" sz="quarter" idx="1"/>
          </p:nvPr>
        </p:nvSpPr>
        <p:spPr/>
        <p:txBody>
          <a:bodyPr/>
          <a:lstStyle/>
          <a:p>
            <a:pPr>
              <a:defRPr/>
            </a:pPr>
            <a:endParaRPr lang="de-DE">
              <a:solidFill>
                <a:srgbClr val="000000"/>
              </a:solidFill>
            </a:endParaRPr>
          </a:p>
        </p:txBody>
      </p:sp>
    </p:spTree>
    <p:extLst>
      <p:ext uri="{BB962C8B-B14F-4D97-AF65-F5344CB8AC3E}">
        <p14:creationId xmlns:p14="http://schemas.microsoft.com/office/powerpoint/2010/main" val="1082867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Ask</a:t>
            </a:r>
            <a:r>
              <a:rPr lang="en-GB" baseline="0" dirty="0"/>
              <a:t> delegates</a:t>
            </a:r>
            <a:endParaRPr lang="en-GB" dirty="0"/>
          </a:p>
        </p:txBody>
      </p:sp>
      <p:sp>
        <p:nvSpPr>
          <p:cNvPr id="4" name="Slide Number Placeholder 3"/>
          <p:cNvSpPr>
            <a:spLocks noGrp="1"/>
          </p:cNvSpPr>
          <p:nvPr>
            <p:ph type="sldNum" sz="quarter" idx="10"/>
          </p:nvPr>
        </p:nvSpPr>
        <p:spPr/>
        <p:txBody>
          <a:bodyPr/>
          <a:lstStyle/>
          <a:p>
            <a:fld id="{A72DA5E9-8E0A-471F-B141-C0F2518D2DBB}" type="slidenum">
              <a:rPr lang="en-GB" smtClean="0"/>
              <a:t>22</a:t>
            </a:fld>
            <a:endParaRPr lang="en-GB" dirty="0"/>
          </a:p>
        </p:txBody>
      </p:sp>
    </p:spTree>
    <p:extLst>
      <p:ext uri="{BB962C8B-B14F-4D97-AF65-F5344CB8AC3E}">
        <p14:creationId xmlns:p14="http://schemas.microsoft.com/office/powerpoint/2010/main" val="4235721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32</a:t>
            </a:fld>
            <a:endParaRPr lang="en-GB" dirty="0">
              <a:solidFill>
                <a:srgbClr val="000000"/>
              </a:solidFill>
            </a:endParaRPr>
          </a:p>
        </p:txBody>
      </p:sp>
    </p:spTree>
    <p:extLst>
      <p:ext uri="{BB962C8B-B14F-4D97-AF65-F5344CB8AC3E}">
        <p14:creationId xmlns:p14="http://schemas.microsoft.com/office/powerpoint/2010/main" val="387283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33</a:t>
            </a:fld>
            <a:endParaRPr lang="en-GB" dirty="0">
              <a:solidFill>
                <a:srgbClr val="000000"/>
              </a:solidFill>
            </a:endParaRPr>
          </a:p>
        </p:txBody>
      </p:sp>
    </p:spTree>
    <p:extLst>
      <p:ext uri="{BB962C8B-B14F-4D97-AF65-F5344CB8AC3E}">
        <p14:creationId xmlns:p14="http://schemas.microsoft.com/office/powerpoint/2010/main" val="283204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34</a:t>
            </a:fld>
            <a:endParaRPr lang="en-GB" dirty="0">
              <a:solidFill>
                <a:srgbClr val="000000"/>
              </a:solidFill>
            </a:endParaRPr>
          </a:p>
        </p:txBody>
      </p:sp>
    </p:spTree>
    <p:extLst>
      <p:ext uri="{BB962C8B-B14F-4D97-AF65-F5344CB8AC3E}">
        <p14:creationId xmlns:p14="http://schemas.microsoft.com/office/powerpoint/2010/main" val="4186991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35</a:t>
            </a:fld>
            <a:endParaRPr lang="en-GB" dirty="0">
              <a:solidFill>
                <a:srgbClr val="000000"/>
              </a:solidFill>
            </a:endParaRPr>
          </a:p>
        </p:txBody>
      </p:sp>
    </p:spTree>
    <p:extLst>
      <p:ext uri="{BB962C8B-B14F-4D97-AF65-F5344CB8AC3E}">
        <p14:creationId xmlns:p14="http://schemas.microsoft.com/office/powerpoint/2010/main" val="237661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36</a:t>
            </a:fld>
            <a:endParaRPr lang="en-GB" dirty="0">
              <a:solidFill>
                <a:srgbClr val="000000"/>
              </a:solidFill>
            </a:endParaRPr>
          </a:p>
        </p:txBody>
      </p:sp>
    </p:spTree>
    <p:extLst>
      <p:ext uri="{BB962C8B-B14F-4D97-AF65-F5344CB8AC3E}">
        <p14:creationId xmlns:p14="http://schemas.microsoft.com/office/powerpoint/2010/main" val="257897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i="1" u="sng" dirty="0">
                <a:solidFill>
                  <a:srgbClr val="00B0F0"/>
                </a:solidFill>
              </a:rPr>
              <a:t>Note: how is the cost per set up and the change over.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i="1" u="sng" dirty="0">
                <a:solidFill>
                  <a:srgbClr val="00B0F0"/>
                </a:solidFill>
              </a:rPr>
              <a:t>Interrogate how the set up cost per unit was calculated (identify how this is done).  Machine 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u="sng" dirty="0">
              <a:solidFill>
                <a:srgbClr val="00B0F0"/>
              </a:solidFill>
            </a:endParaRPr>
          </a:p>
          <a:p>
            <a:endParaRPr lang="en-US" dirty="0"/>
          </a:p>
        </p:txBody>
      </p:sp>
      <p:sp>
        <p:nvSpPr>
          <p:cNvPr id="4" name="Slide Number Placeholder 3"/>
          <p:cNvSpPr>
            <a:spLocks noGrp="1"/>
          </p:cNvSpPr>
          <p:nvPr>
            <p:ph type="sldNum" sz="quarter" idx="5"/>
          </p:nvPr>
        </p:nvSpPr>
        <p:spPr/>
        <p:txBody>
          <a:bodyPr/>
          <a:lstStyle/>
          <a:p>
            <a:fld id="{A72DA5E9-8E0A-471F-B141-C0F2518D2DBB}" type="slidenum">
              <a:rPr lang="en-GB" smtClean="0"/>
              <a:t>4</a:t>
            </a:fld>
            <a:endParaRPr lang="en-GB" dirty="0"/>
          </a:p>
        </p:txBody>
      </p:sp>
    </p:spTree>
    <p:extLst>
      <p:ext uri="{BB962C8B-B14F-4D97-AF65-F5344CB8AC3E}">
        <p14:creationId xmlns:p14="http://schemas.microsoft.com/office/powerpoint/2010/main" val="3107764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37</a:t>
            </a:fld>
            <a:endParaRPr lang="en-GB" dirty="0">
              <a:solidFill>
                <a:srgbClr val="000000"/>
              </a:solidFill>
            </a:endParaRPr>
          </a:p>
        </p:txBody>
      </p:sp>
    </p:spTree>
    <p:extLst>
      <p:ext uri="{BB962C8B-B14F-4D97-AF65-F5344CB8AC3E}">
        <p14:creationId xmlns:p14="http://schemas.microsoft.com/office/powerpoint/2010/main" val="739138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38</a:t>
            </a:fld>
            <a:endParaRPr lang="en-GB" dirty="0">
              <a:solidFill>
                <a:srgbClr val="000000"/>
              </a:solidFill>
            </a:endParaRPr>
          </a:p>
        </p:txBody>
      </p:sp>
    </p:spTree>
    <p:extLst>
      <p:ext uri="{BB962C8B-B14F-4D97-AF65-F5344CB8AC3E}">
        <p14:creationId xmlns:p14="http://schemas.microsoft.com/office/powerpoint/2010/main" val="2014577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39</a:t>
            </a:fld>
            <a:endParaRPr lang="en-GB" dirty="0">
              <a:solidFill>
                <a:srgbClr val="000000"/>
              </a:solidFill>
            </a:endParaRPr>
          </a:p>
        </p:txBody>
      </p:sp>
    </p:spTree>
    <p:extLst>
      <p:ext uri="{BB962C8B-B14F-4D97-AF65-F5344CB8AC3E}">
        <p14:creationId xmlns:p14="http://schemas.microsoft.com/office/powerpoint/2010/main" val="3244205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40</a:t>
            </a:fld>
            <a:endParaRPr lang="en-GB" dirty="0">
              <a:solidFill>
                <a:srgbClr val="000000"/>
              </a:solidFill>
            </a:endParaRPr>
          </a:p>
        </p:txBody>
      </p:sp>
    </p:spTree>
    <p:extLst>
      <p:ext uri="{BB962C8B-B14F-4D97-AF65-F5344CB8AC3E}">
        <p14:creationId xmlns:p14="http://schemas.microsoft.com/office/powerpoint/2010/main" val="3480484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41</a:t>
            </a:fld>
            <a:endParaRPr lang="en-GB" dirty="0">
              <a:solidFill>
                <a:srgbClr val="000000"/>
              </a:solidFill>
            </a:endParaRPr>
          </a:p>
        </p:txBody>
      </p:sp>
    </p:spTree>
    <p:extLst>
      <p:ext uri="{BB962C8B-B14F-4D97-AF65-F5344CB8AC3E}">
        <p14:creationId xmlns:p14="http://schemas.microsoft.com/office/powerpoint/2010/main" val="2122746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42</a:t>
            </a:fld>
            <a:endParaRPr lang="en-GB" dirty="0">
              <a:solidFill>
                <a:srgbClr val="000000"/>
              </a:solidFill>
            </a:endParaRPr>
          </a:p>
        </p:txBody>
      </p:sp>
    </p:spTree>
    <p:extLst>
      <p:ext uri="{BB962C8B-B14F-4D97-AF65-F5344CB8AC3E}">
        <p14:creationId xmlns:p14="http://schemas.microsoft.com/office/powerpoint/2010/main" val="2194873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Mention the reality – these two</a:t>
            </a:r>
            <a:r>
              <a:rPr lang="en-GB" baseline="0" dirty="0"/>
              <a:t> </a:t>
            </a:r>
            <a:r>
              <a:rPr lang="en-GB" dirty="0"/>
              <a:t>not always match</a:t>
            </a:r>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43</a:t>
            </a:fld>
            <a:endParaRPr lang="en-GB" dirty="0">
              <a:solidFill>
                <a:srgbClr val="000000"/>
              </a:solidFill>
            </a:endParaRPr>
          </a:p>
        </p:txBody>
      </p:sp>
    </p:spTree>
    <p:extLst>
      <p:ext uri="{BB962C8B-B14F-4D97-AF65-F5344CB8AC3E}">
        <p14:creationId xmlns:p14="http://schemas.microsoft.com/office/powerpoint/2010/main" val="3419367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Mention the reality – these two</a:t>
            </a:r>
            <a:r>
              <a:rPr lang="en-GB" baseline="0" dirty="0"/>
              <a:t> </a:t>
            </a:r>
            <a:r>
              <a:rPr lang="en-GB" dirty="0"/>
              <a:t>not always match</a:t>
            </a:r>
          </a:p>
        </p:txBody>
      </p:sp>
      <p:sp>
        <p:nvSpPr>
          <p:cNvPr id="4" name="Slide Number Placeholder 3"/>
          <p:cNvSpPr>
            <a:spLocks noGrp="1"/>
          </p:cNvSpPr>
          <p:nvPr>
            <p:ph type="sldNum" sz="quarter" idx="10"/>
          </p:nvPr>
        </p:nvSpPr>
        <p:spPr/>
        <p:txBody>
          <a:bodyPr/>
          <a:lstStyle/>
          <a:p>
            <a:fld id="{6BAF8B3F-26E1-4CD5-AFD2-395A8765F2D2}" type="slidenum">
              <a:rPr lang="en-GB" smtClean="0">
                <a:solidFill>
                  <a:srgbClr val="000000"/>
                </a:solidFill>
              </a:rPr>
              <a:pPr/>
              <a:t>44</a:t>
            </a:fld>
            <a:endParaRPr lang="en-GB" dirty="0">
              <a:solidFill>
                <a:srgbClr val="000000"/>
              </a:solidFill>
            </a:endParaRPr>
          </a:p>
        </p:txBody>
      </p:sp>
    </p:spTree>
    <p:extLst>
      <p:ext uri="{BB962C8B-B14F-4D97-AF65-F5344CB8AC3E}">
        <p14:creationId xmlns:p14="http://schemas.microsoft.com/office/powerpoint/2010/main" val="1677884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DA5E9-8E0A-471F-B141-C0F2518D2DBB}" type="slidenum">
              <a:rPr lang="en-GB" smtClean="0"/>
              <a:t>51</a:t>
            </a:fld>
            <a:endParaRPr lang="en-GB" dirty="0"/>
          </a:p>
        </p:txBody>
      </p:sp>
    </p:spTree>
    <p:extLst>
      <p:ext uri="{BB962C8B-B14F-4D97-AF65-F5344CB8AC3E}">
        <p14:creationId xmlns:p14="http://schemas.microsoft.com/office/powerpoint/2010/main" val="1522240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DA5E9-8E0A-471F-B141-C0F2518D2DBB}" type="slidenum">
              <a:rPr lang="en-GB" smtClean="0"/>
              <a:t>53</a:t>
            </a:fld>
            <a:endParaRPr lang="en-GB" dirty="0"/>
          </a:p>
        </p:txBody>
      </p:sp>
    </p:spTree>
    <p:extLst>
      <p:ext uri="{BB962C8B-B14F-4D97-AF65-F5344CB8AC3E}">
        <p14:creationId xmlns:p14="http://schemas.microsoft.com/office/powerpoint/2010/main" val="417672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2"/>
        <p:cNvGrpSpPr/>
        <p:nvPr/>
      </p:nvGrpSpPr>
      <p:grpSpPr>
        <a:xfrm>
          <a:off x="0" y="0"/>
          <a:ext cx="0" cy="0"/>
          <a:chOff x="0" y="0"/>
          <a:chExt cx="0" cy="0"/>
        </a:xfrm>
      </p:grpSpPr>
      <p:sp>
        <p:nvSpPr>
          <p:cNvPr id="3193" name="Google Shape;3193;p110:notes"/>
          <p:cNvSpPr txBox="1">
            <a:spLocks noGrp="1"/>
          </p:cNvSpPr>
          <p:nvPr>
            <p:ph type="sldNum" idx="12"/>
          </p:nvPr>
        </p:nvSpPr>
        <p:spPr>
          <a:xfrm>
            <a:off x="3850446" y="9430092"/>
            <a:ext cx="2945659" cy="496411"/>
          </a:xfrm>
          <a:prstGeom prst="rect">
            <a:avLst/>
          </a:prstGeom>
          <a:noFill/>
          <a:ln>
            <a:noFill/>
          </a:ln>
        </p:spPr>
        <p:txBody>
          <a:bodyPr spcFirstLastPara="1" wrap="square" lIns="91407" tIns="45690" rIns="91407" bIns="4569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dirty="0">
              <a:ln>
                <a:noFill/>
              </a:ln>
              <a:solidFill>
                <a:srgbClr val="000000"/>
              </a:solidFill>
              <a:effectLst/>
              <a:uLnTx/>
              <a:uFillTx/>
              <a:latin typeface="Times"/>
              <a:ea typeface="Times"/>
              <a:cs typeface="Times"/>
              <a:sym typeface="Times"/>
            </a:endParaRPr>
          </a:p>
        </p:txBody>
      </p:sp>
      <p:sp>
        <p:nvSpPr>
          <p:cNvPr id="3194" name="Google Shape;3194;p110:notes"/>
          <p:cNvSpPr>
            <a:spLocks noGrp="1" noRot="1" noChangeAspect="1"/>
          </p:cNvSpPr>
          <p:nvPr>
            <p:ph type="sldImg" idx="2"/>
          </p:nvPr>
        </p:nvSpPr>
        <p:spPr>
          <a:xfrm>
            <a:off x="90488" y="744538"/>
            <a:ext cx="6623050" cy="37258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95" name="Google Shape;3195;p110:notes"/>
          <p:cNvSpPr txBox="1">
            <a:spLocks noGrp="1"/>
          </p:cNvSpPr>
          <p:nvPr>
            <p:ph type="body" idx="1"/>
          </p:nvPr>
        </p:nvSpPr>
        <p:spPr>
          <a:xfrm>
            <a:off x="679768" y="4715908"/>
            <a:ext cx="5438140" cy="4467701"/>
          </a:xfrm>
          <a:prstGeom prst="rect">
            <a:avLst/>
          </a:prstGeom>
          <a:noFill/>
          <a:ln>
            <a:noFill/>
          </a:ln>
        </p:spPr>
        <p:txBody>
          <a:bodyPr spcFirstLastPara="1" wrap="square" lIns="91407" tIns="45690" rIns="91407" bIns="45690" anchor="t" anchorCtr="0">
            <a:noAutofit/>
          </a:bodyPr>
          <a:lstStyle/>
          <a:p>
            <a:pPr marL="0" marR="0" lvl="0" indent="0" algn="l" defTabSz="914400" rtl="0" eaLnBrk="1" fontAlgn="auto" latinLnBrk="0" hangingPunct="1">
              <a:lnSpc>
                <a:spcPct val="100000"/>
              </a:lnSpc>
              <a:spcBef>
                <a:spcPts val="601"/>
              </a:spcBef>
              <a:spcAft>
                <a:spcPts val="0"/>
              </a:spcAft>
              <a:buClr>
                <a:srgbClr val="000000"/>
              </a:buClr>
              <a:buSzPts val="1400"/>
              <a:buFont typeface="Arial"/>
              <a:buNone/>
              <a:tabLst/>
              <a:defRPr/>
            </a:pPr>
            <a:r>
              <a:rPr lang="en-GB" sz="1200" b="1" i="1" u="sng" dirty="0">
                <a:solidFill>
                  <a:srgbClr val="00B0F0"/>
                </a:solidFill>
              </a:rPr>
              <a:t>Introduction (tell you</a:t>
            </a:r>
            <a:r>
              <a:rPr lang="en-GB" sz="1200" b="1" i="1" u="sng" baseline="0" dirty="0">
                <a:solidFill>
                  <a:srgbClr val="00B0F0"/>
                </a:solidFill>
              </a:rPr>
              <a:t> what I’m going to tell you)</a:t>
            </a:r>
          </a:p>
          <a:p>
            <a:pPr marL="0" indent="0">
              <a:lnSpc>
                <a:spcPct val="115000"/>
              </a:lnSpc>
              <a:spcBef>
                <a:spcPts val="600"/>
              </a:spcBef>
              <a:buSzPts val="1100"/>
            </a:pPr>
            <a:r>
              <a:rPr lang="en-GB" sz="1200" b="0" dirty="0">
                <a:solidFill>
                  <a:srgbClr val="333333"/>
                </a:solidFill>
                <a:latin typeface="Arial"/>
                <a:ea typeface="Arial"/>
                <a:cs typeface="Arial"/>
                <a:sym typeface="Arial"/>
              </a:rPr>
              <a:t>As</a:t>
            </a:r>
            <a:r>
              <a:rPr lang="en-GB" sz="1200" b="0" baseline="0" dirty="0">
                <a:solidFill>
                  <a:srgbClr val="333333"/>
                </a:solidFill>
                <a:latin typeface="Arial"/>
                <a:ea typeface="Arial"/>
                <a:cs typeface="Arial"/>
                <a:sym typeface="Arial"/>
              </a:rPr>
              <a:t> an example we have an injection moulded component</a:t>
            </a:r>
          </a:p>
          <a:p>
            <a:pPr marL="0" indent="0">
              <a:lnSpc>
                <a:spcPct val="115000"/>
              </a:lnSpc>
              <a:spcBef>
                <a:spcPts val="600"/>
              </a:spcBef>
              <a:buSzPts val="1100"/>
            </a:pPr>
            <a:endParaRPr lang="en-GB" sz="1200" b="0" dirty="0">
              <a:solidFill>
                <a:srgbClr val="333333"/>
              </a:solidFill>
              <a:latin typeface="Arial"/>
              <a:ea typeface="Arial"/>
              <a:cs typeface="Arial"/>
              <a:sym typeface="Arial"/>
            </a:endParaRPr>
          </a:p>
          <a:p>
            <a:pPr marL="0" marR="0" lvl="0" indent="0" algn="l" defTabSz="914400" rtl="0" eaLnBrk="1" fontAlgn="auto" latinLnBrk="0" hangingPunct="1">
              <a:lnSpc>
                <a:spcPct val="100000"/>
              </a:lnSpc>
              <a:spcBef>
                <a:spcPts val="601"/>
              </a:spcBef>
              <a:spcAft>
                <a:spcPts val="0"/>
              </a:spcAft>
              <a:buClr>
                <a:srgbClr val="000000"/>
              </a:buClr>
              <a:buSzPts val="1400"/>
              <a:buFont typeface="Arial"/>
              <a:buNone/>
              <a:tabLst/>
              <a:defRPr/>
            </a:pPr>
            <a:r>
              <a:rPr lang="en-GB" sz="1200" b="1" i="1" u="sng" dirty="0">
                <a:solidFill>
                  <a:srgbClr val="222222"/>
                </a:solidFill>
                <a:highlight>
                  <a:srgbClr val="FFFFFF"/>
                </a:highlight>
                <a:latin typeface="Arial"/>
                <a:ea typeface="Arial"/>
                <a:cs typeface="Arial"/>
                <a:sym typeface="Arial"/>
              </a:rPr>
              <a:t>Detail (tell you)</a:t>
            </a:r>
          </a:p>
          <a:p>
            <a:pPr marL="0" indent="0"/>
            <a:r>
              <a:rPr lang="en-GB" sz="1200" b="0" i="0" u="none" dirty="0">
                <a:solidFill>
                  <a:srgbClr val="222222"/>
                </a:solidFill>
                <a:highlight>
                  <a:srgbClr val="FFFFFF"/>
                </a:highlight>
                <a:latin typeface="Arial"/>
                <a:ea typeface="Arial"/>
                <a:cs typeface="Arial"/>
                <a:sym typeface="Arial"/>
              </a:rPr>
              <a:t>Currently the machine tends to breakdown or stop 40 minutes every shift</a:t>
            </a:r>
            <a:r>
              <a:rPr lang="en-GB" sz="1200" b="0" i="0" u="none" baseline="0" dirty="0">
                <a:solidFill>
                  <a:srgbClr val="222222"/>
                </a:solidFill>
                <a:highlight>
                  <a:srgbClr val="FFFFFF"/>
                </a:highlight>
                <a:latin typeface="Arial"/>
                <a:ea typeface="Arial"/>
                <a:cs typeface="Arial"/>
                <a:sym typeface="Arial"/>
              </a:rPr>
              <a:t> . An average of about 10 mins every 2 hours. i.e. Insert pin auto feed blockage.  Robot gripper not unloading properly.  Short shots etc.</a:t>
            </a:r>
          </a:p>
          <a:p>
            <a:pPr marL="0" indent="0"/>
            <a:r>
              <a:rPr lang="en-GB" sz="1200" b="0" i="0" u="none" baseline="0" dirty="0">
                <a:solidFill>
                  <a:srgbClr val="222222"/>
                </a:solidFill>
                <a:highlight>
                  <a:srgbClr val="FFFFFF"/>
                </a:highlight>
                <a:latin typeface="Arial"/>
                <a:ea typeface="Arial"/>
                <a:cs typeface="Arial"/>
                <a:sym typeface="Arial"/>
              </a:rPr>
              <a:t>When we do a changeover, it takes 2 hours from last good part to first good part</a:t>
            </a:r>
          </a:p>
          <a:p>
            <a:pPr marL="0" indent="0"/>
            <a:r>
              <a:rPr lang="en-GB" sz="1200" b="0" i="0" u="none" baseline="0" dirty="0">
                <a:solidFill>
                  <a:srgbClr val="222222"/>
                </a:solidFill>
                <a:highlight>
                  <a:srgbClr val="FFFFFF"/>
                </a:highlight>
                <a:latin typeface="Arial"/>
                <a:ea typeface="Arial"/>
                <a:cs typeface="Arial"/>
                <a:sym typeface="Arial"/>
              </a:rPr>
              <a:t>And our scrap rate is running at 5% which is about 4 parts per hour</a:t>
            </a:r>
          </a:p>
          <a:p>
            <a:pPr marL="0" indent="0"/>
            <a:endParaRPr lang="en-GB" sz="1200" b="0" i="0" u="none" dirty="0">
              <a:solidFill>
                <a:srgbClr val="222222"/>
              </a:solidFill>
              <a:highlight>
                <a:srgbClr val="FFFFFF"/>
              </a:highlight>
              <a:latin typeface="Arial"/>
              <a:ea typeface="Arial"/>
              <a:cs typeface="Arial"/>
              <a:sym typeface="Arial"/>
            </a:endParaRPr>
          </a:p>
          <a:p>
            <a:pPr marL="0" indent="0">
              <a:lnSpc>
                <a:spcPct val="115000"/>
              </a:lnSpc>
              <a:spcBef>
                <a:spcPts val="600"/>
              </a:spcBef>
              <a:buSzPts val="1100"/>
            </a:pPr>
            <a:r>
              <a:rPr lang="en-GB" sz="1200" b="1" i="1" u="sng" dirty="0"/>
              <a:t>Summary (tell you what I told you)</a:t>
            </a:r>
          </a:p>
          <a:p>
            <a:pPr marL="0" indent="0"/>
            <a:r>
              <a:rPr lang="en-GB" sz="1200" b="0" dirty="0"/>
              <a:t>So what could happen if we employ some TPM, SMED and </a:t>
            </a:r>
            <a:r>
              <a:rPr lang="en-GB" sz="1200" b="0" dirty="0" err="1"/>
              <a:t>Poka</a:t>
            </a:r>
            <a:r>
              <a:rPr lang="en-GB" sz="1200" b="0" dirty="0"/>
              <a:t> Yoke techniques</a:t>
            </a:r>
          </a:p>
          <a:p>
            <a:pPr marL="0" indent="0"/>
            <a:endParaRPr lang="en-GB" sz="1200" b="0" dirty="0"/>
          </a:p>
          <a:p>
            <a:pPr marL="0" indent="0"/>
            <a:r>
              <a:rPr lang="en-GB" sz="1200" b="1" dirty="0"/>
              <a:t>Next Slide</a:t>
            </a:r>
            <a:endParaRPr lang="en-GB" sz="1200" dirty="0">
              <a:solidFill>
                <a:srgbClr val="000000"/>
              </a:solidFill>
              <a:latin typeface="Arial"/>
              <a:ea typeface="Arial"/>
              <a:cs typeface="Arial"/>
              <a:sym typeface="Arial"/>
            </a:endParaRPr>
          </a:p>
          <a:p>
            <a:pPr marL="0" indent="0"/>
            <a:endParaRPr dirty="0">
              <a:latin typeface="Arial"/>
              <a:ea typeface="Arial"/>
              <a:cs typeface="Arial"/>
              <a:sym typeface="Arial"/>
            </a:endParaRPr>
          </a:p>
        </p:txBody>
      </p:sp>
    </p:spTree>
    <p:extLst>
      <p:ext uri="{BB962C8B-B14F-4D97-AF65-F5344CB8AC3E}">
        <p14:creationId xmlns:p14="http://schemas.microsoft.com/office/powerpoint/2010/main" val="2804685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DA5E9-8E0A-471F-B141-C0F2518D2DBB}" type="slidenum">
              <a:rPr lang="en-GB" smtClean="0"/>
              <a:t>54</a:t>
            </a:fld>
            <a:endParaRPr lang="en-GB" dirty="0"/>
          </a:p>
        </p:txBody>
      </p:sp>
    </p:spTree>
    <p:extLst>
      <p:ext uri="{BB962C8B-B14F-4D97-AF65-F5344CB8AC3E}">
        <p14:creationId xmlns:p14="http://schemas.microsoft.com/office/powerpoint/2010/main" val="3602058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75</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3800119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76</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1935586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77</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3925048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78</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316540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79</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2738351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80</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3948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81</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88282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82</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3558445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83</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320178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JLR Emeric" panose="02000503040000020004" pitchFamily="2" charset="0"/>
              </a:rPr>
              <a:t>Titles</a:t>
            </a:r>
            <a:r>
              <a:rPr lang="en-GB" baseline="0" dirty="0">
                <a:latin typeface="JLR Emeric" panose="02000503040000020004" pitchFamily="2" charset="0"/>
              </a:rPr>
              <a:t> – JLR EMERIC SEMI BOLD 18pt – ALL CAPS</a:t>
            </a:r>
          </a:p>
          <a:p>
            <a:r>
              <a:rPr lang="en-GB" baseline="0" dirty="0">
                <a:latin typeface="JLR Emeric" panose="02000503040000020004" pitchFamily="2" charset="0"/>
              </a:rPr>
              <a:t>Subtitles – JLR EMERIC 18pt – ALL CAPS</a:t>
            </a:r>
          </a:p>
          <a:p>
            <a:r>
              <a:rPr lang="en-GB" baseline="0" dirty="0">
                <a:latin typeface="JLR Emeric" panose="02000503040000020004" pitchFamily="2" charset="0"/>
              </a:rPr>
              <a:t>Body copy – JLR Emeric ExtraLight 16pt – sentence case</a:t>
            </a:r>
            <a:endParaRPr lang="en-GB" dirty="0">
              <a:latin typeface="JLR Emeric" panose="02000503040000020004" pitchFamily="2" charset="0"/>
            </a:endParaRPr>
          </a:p>
        </p:txBody>
      </p:sp>
      <p:sp>
        <p:nvSpPr>
          <p:cNvPr id="4" name="Slide Number Placeholder 3"/>
          <p:cNvSpPr>
            <a:spLocks noGrp="1"/>
          </p:cNvSpPr>
          <p:nvPr>
            <p:ph type="sldNum" sz="quarter" idx="10"/>
          </p:nvPr>
        </p:nvSpPr>
        <p:spPr/>
        <p:txBody>
          <a:bodyPr/>
          <a:lstStyle/>
          <a:p>
            <a:fld id="{A72DA5E9-8E0A-471F-B141-C0F2518D2DBB}"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167531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84</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2432553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85</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24821314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86</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37444994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87</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849440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88</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2391216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89</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2796347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90</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p>
        </p:txBody>
      </p:sp>
    </p:spTree>
    <p:extLst>
      <p:ext uri="{BB962C8B-B14F-4D97-AF65-F5344CB8AC3E}">
        <p14:creationId xmlns:p14="http://schemas.microsoft.com/office/powerpoint/2010/main" val="5548595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56939B5-82EC-40FE-9B86-40274AB24878}" type="slidenum">
              <a:rPr lang="en-GB">
                <a:solidFill>
                  <a:srgbClr val="000000"/>
                </a:solidFill>
              </a:rPr>
              <a:pPr/>
              <a:t>91</a:t>
            </a:fld>
            <a:endParaRPr lang="en-GB" dirty="0">
              <a:solidFill>
                <a:srgbClr val="000000"/>
              </a:solidFill>
            </a:endParaRPr>
          </a:p>
        </p:txBody>
      </p:sp>
      <p:sp>
        <p:nvSpPr>
          <p:cNvPr id="802818" name="Rectangle 2"/>
          <p:cNvSpPr>
            <a:spLocks noChangeArrowheads="1"/>
          </p:cNvSpPr>
          <p:nvPr/>
        </p:nvSpPr>
        <p:spPr bwMode="auto">
          <a:xfrm>
            <a:off x="3852016"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19" name="Rectangle 3"/>
          <p:cNvSpPr>
            <a:spLocks noChangeArrowheads="1"/>
          </p:cNvSpPr>
          <p:nvPr/>
        </p:nvSpPr>
        <p:spPr bwMode="auto">
          <a:xfrm>
            <a:off x="3852016"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fontAlgn="base">
              <a:spcBef>
                <a:spcPct val="0"/>
              </a:spcBef>
              <a:spcAft>
                <a:spcPct val="0"/>
              </a:spcAft>
            </a:pPr>
            <a:r>
              <a:rPr lang="en-GB" sz="1200" dirty="0">
                <a:solidFill>
                  <a:srgbClr val="000000"/>
                </a:solidFill>
                <a:latin typeface="Arial" charset="0"/>
              </a:rPr>
              <a:t>1</a:t>
            </a:r>
          </a:p>
        </p:txBody>
      </p:sp>
      <p:sp>
        <p:nvSpPr>
          <p:cNvPr id="802820" name="Rectangle 4"/>
          <p:cNvSpPr>
            <a:spLocks noChangeArrowheads="1"/>
          </p:cNvSpPr>
          <p:nvPr/>
        </p:nvSpPr>
        <p:spPr bwMode="auto">
          <a:xfrm>
            <a:off x="0" y="9431329"/>
            <a:ext cx="2945659" cy="4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1" name="Rectangle 5"/>
          <p:cNvSpPr>
            <a:spLocks noChangeArrowheads="1"/>
          </p:cNvSpPr>
          <p:nvPr/>
        </p:nvSpPr>
        <p:spPr bwMode="auto">
          <a:xfrm>
            <a:off x="0" y="2"/>
            <a:ext cx="2945659" cy="49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a:solidFill>
                <a:srgbClr val="000000"/>
              </a:solidFill>
              <a:latin typeface="Arial" charset="0"/>
            </a:endParaRPr>
          </a:p>
        </p:txBody>
      </p:sp>
      <p:sp>
        <p:nvSpPr>
          <p:cNvPr id="802822" name="Rectangle 6"/>
          <p:cNvSpPr>
            <a:spLocks noGrp="1" noRot="1" noChangeAspect="1" noChangeArrowheads="1" noTextEdit="1"/>
          </p:cNvSpPr>
          <p:nvPr>
            <p:ph type="sldImg"/>
          </p:nvPr>
        </p:nvSpPr>
        <p:spPr>
          <a:xfrm>
            <a:off x="103188" y="752475"/>
            <a:ext cx="6591300" cy="3708400"/>
          </a:xfrm>
          <a:ln w="12700" cap="flat"/>
        </p:spPr>
      </p:sp>
      <p:sp>
        <p:nvSpPr>
          <p:cNvPr id="802823"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dirty="0"/>
              <a:t>- Normal in traditional batch manufacturing</a:t>
            </a:r>
          </a:p>
        </p:txBody>
      </p:sp>
    </p:spTree>
    <p:extLst>
      <p:ext uri="{BB962C8B-B14F-4D97-AF65-F5344CB8AC3E}">
        <p14:creationId xmlns:p14="http://schemas.microsoft.com/office/powerpoint/2010/main" val="1002015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DA5E9-8E0A-471F-B141-C0F2518D2DBB}" type="slidenum">
              <a:rPr lang="en-GB" smtClean="0"/>
              <a:t>94</a:t>
            </a:fld>
            <a:endParaRPr lang="en-GB" dirty="0"/>
          </a:p>
        </p:txBody>
      </p:sp>
    </p:spTree>
    <p:extLst>
      <p:ext uri="{BB962C8B-B14F-4D97-AF65-F5344CB8AC3E}">
        <p14:creationId xmlns:p14="http://schemas.microsoft.com/office/powerpoint/2010/main" val="1317133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DA5E9-8E0A-471F-B141-C0F2518D2DBB}" type="slidenum">
              <a:rPr lang="en-GB" smtClean="0"/>
              <a:t>95</a:t>
            </a:fld>
            <a:endParaRPr lang="en-GB" dirty="0"/>
          </a:p>
        </p:txBody>
      </p:sp>
    </p:spTree>
    <p:extLst>
      <p:ext uri="{BB962C8B-B14F-4D97-AF65-F5344CB8AC3E}">
        <p14:creationId xmlns:p14="http://schemas.microsoft.com/office/powerpoint/2010/main" val="188007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DDD47-F330-40AF-8D49-F66156C48685}" type="slidenum">
              <a:rPr lang="en-GB">
                <a:solidFill>
                  <a:srgbClr val="000000"/>
                </a:solidFill>
              </a:rPr>
              <a:pPr/>
              <a:t>9</a:t>
            </a:fld>
            <a:endParaRPr lang="en-GB" dirty="0">
              <a:solidFill>
                <a:srgbClr val="000000"/>
              </a:solidFill>
            </a:endParaRPr>
          </a:p>
        </p:txBody>
      </p:sp>
      <p:sp>
        <p:nvSpPr>
          <p:cNvPr id="646146" name="Rectangle 2"/>
          <p:cNvSpPr>
            <a:spLocks noGrp="1" noRot="1" noChangeAspect="1" noChangeArrowheads="1" noTextEdit="1"/>
          </p:cNvSpPr>
          <p:nvPr>
            <p:ph type="sldImg"/>
          </p:nvPr>
        </p:nvSpPr>
        <p:spPr>
          <a:xfrm>
            <a:off x="103188" y="752475"/>
            <a:ext cx="6591300" cy="3708400"/>
          </a:xfrm>
          <a:ln w="12700" cap="flat">
            <a:solidFill>
              <a:schemeClr val="tx1"/>
            </a:solidFill>
          </a:ln>
          <a:extLst>
            <a:ext uri="{909E8E84-426E-40DD-AFC4-6F175D3DCCD1}">
              <a14:hiddenFill xmlns:a14="http://schemas.microsoft.com/office/drawing/2010/main">
                <a:noFill/>
              </a14:hiddenFill>
            </a:ext>
          </a:extLst>
        </p:spPr>
      </p:sp>
      <p:sp>
        <p:nvSpPr>
          <p:cNvPr id="646147" name="Rectangle 3"/>
          <p:cNvSpPr>
            <a:spLocks noGrp="1" noChangeArrowheads="1"/>
          </p:cNvSpPr>
          <p:nvPr>
            <p:ph type="body" idx="1"/>
          </p:nvPr>
        </p:nvSpPr>
        <p:spPr>
          <a:xfrm>
            <a:off x="901637" y="4718094"/>
            <a:ext cx="4983388" cy="4496349"/>
          </a:xfrm>
          <a:ln/>
          <a:extLst>
            <a:ext uri="{91240B29-F687-4F45-9708-019B960494DF}">
              <a14:hiddenLine xmlns:a14="http://schemas.microsoft.com/office/drawing/2010/main" w="12700">
                <a:solidFill>
                  <a:schemeClr val="tx1"/>
                </a:solidFill>
                <a:miter lim="800000"/>
                <a:headEnd/>
                <a:tailEnd/>
              </a14:hiddenLine>
            </a:ext>
          </a:extLst>
        </p:spPr>
        <p:txBody>
          <a:bodyPr lIns="103188" tIns="46038" rIns="103188" bIns="46038"/>
          <a:lstStyle/>
          <a:p>
            <a:r>
              <a:rPr lang="en-US" dirty="0"/>
              <a:t>Ask questions to delegates to gauge</a:t>
            </a:r>
            <a:r>
              <a:rPr lang="en-US" baseline="0" dirty="0"/>
              <a:t> their understanding</a:t>
            </a:r>
            <a:endParaRPr lang="en-US" dirty="0"/>
          </a:p>
        </p:txBody>
      </p:sp>
    </p:spTree>
    <p:extLst>
      <p:ext uri="{BB962C8B-B14F-4D97-AF65-F5344CB8AC3E}">
        <p14:creationId xmlns:p14="http://schemas.microsoft.com/office/powerpoint/2010/main" val="35385322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ChangeArrowheads="1" noTextEdit="1"/>
          </p:cNvSpPr>
          <p:nvPr>
            <p:ph type="sldImg"/>
          </p:nvPr>
        </p:nvSpPr>
        <p:spPr>
          <a:xfrm>
            <a:off x="406400" y="698500"/>
            <a:ext cx="6197600" cy="3486150"/>
          </a:xfrm>
          <a:ln/>
        </p:spPr>
      </p:sp>
      <p:sp>
        <p:nvSpPr>
          <p:cNvPr id="82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sp>
        <p:nvSpPr>
          <p:cNvPr id="4" name="Date Placeholder 3"/>
          <p:cNvSpPr>
            <a:spLocks noGrp="1"/>
          </p:cNvSpPr>
          <p:nvPr>
            <p:ph type="dt" sz="quarter" idx="1"/>
          </p:nvPr>
        </p:nvSpPr>
        <p:spPr/>
        <p:txBody>
          <a:bodyPr/>
          <a:lstStyle/>
          <a:p>
            <a:pPr>
              <a:defRPr/>
            </a:pPr>
            <a:endParaRPr lang="de-DE">
              <a:solidFill>
                <a:srgbClr val="000000"/>
              </a:solidFill>
            </a:endParaRPr>
          </a:p>
        </p:txBody>
      </p:sp>
    </p:spTree>
    <p:extLst>
      <p:ext uri="{BB962C8B-B14F-4D97-AF65-F5344CB8AC3E}">
        <p14:creationId xmlns:p14="http://schemas.microsoft.com/office/powerpoint/2010/main" val="3374110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Rot="1" noChangeAspect="1" noChangeArrowheads="1" noTextEdit="1"/>
          </p:cNvSpPr>
          <p:nvPr>
            <p:ph type="sldImg"/>
          </p:nvPr>
        </p:nvSpPr>
        <p:spPr>
          <a:xfrm>
            <a:off x="406400" y="698500"/>
            <a:ext cx="6197600" cy="3486150"/>
          </a:xfrm>
          <a:ln/>
        </p:spPr>
      </p:sp>
      <p:sp>
        <p:nvSpPr>
          <p:cNvPr id="82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sp>
        <p:nvSpPr>
          <p:cNvPr id="4" name="Date Placeholder 3"/>
          <p:cNvSpPr>
            <a:spLocks noGrp="1"/>
          </p:cNvSpPr>
          <p:nvPr>
            <p:ph type="dt" sz="quarter" idx="1"/>
          </p:nvPr>
        </p:nvSpPr>
        <p:spPr/>
        <p:txBody>
          <a:bodyPr/>
          <a:lstStyle/>
          <a:p>
            <a:pPr>
              <a:defRPr/>
            </a:pPr>
            <a:endParaRPr lang="de-DE">
              <a:solidFill>
                <a:srgbClr val="000000"/>
              </a:solidFill>
            </a:endParaRPr>
          </a:p>
        </p:txBody>
      </p:sp>
    </p:spTree>
    <p:extLst>
      <p:ext uri="{BB962C8B-B14F-4D97-AF65-F5344CB8AC3E}">
        <p14:creationId xmlns:p14="http://schemas.microsoft.com/office/powerpoint/2010/main" val="2572014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Rot="1" noChangeAspect="1" noChangeArrowheads="1" noTextEdit="1"/>
          </p:cNvSpPr>
          <p:nvPr>
            <p:ph type="sldImg"/>
          </p:nvPr>
        </p:nvSpPr>
        <p:spPr>
          <a:xfrm>
            <a:off x="406400" y="698500"/>
            <a:ext cx="6197600" cy="3486150"/>
          </a:xfrm>
          <a:ln/>
        </p:spPr>
      </p:sp>
      <p:sp>
        <p:nvSpPr>
          <p:cNvPr id="82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sp>
        <p:nvSpPr>
          <p:cNvPr id="4" name="Date Placeholder 3"/>
          <p:cNvSpPr>
            <a:spLocks noGrp="1"/>
          </p:cNvSpPr>
          <p:nvPr>
            <p:ph type="dt" sz="quarter" idx="1"/>
          </p:nvPr>
        </p:nvSpPr>
        <p:spPr/>
        <p:txBody>
          <a:bodyPr/>
          <a:lstStyle/>
          <a:p>
            <a:pPr>
              <a:defRPr/>
            </a:pPr>
            <a:endParaRPr lang="de-DE">
              <a:solidFill>
                <a:srgbClr val="000000"/>
              </a:solidFill>
            </a:endParaRPr>
          </a:p>
        </p:txBody>
      </p:sp>
    </p:spTree>
    <p:extLst>
      <p:ext uri="{BB962C8B-B14F-4D97-AF65-F5344CB8AC3E}">
        <p14:creationId xmlns:p14="http://schemas.microsoft.com/office/powerpoint/2010/main" val="12053517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Rot="1" noChangeAspect="1" noChangeArrowheads="1" noTextEdit="1"/>
          </p:cNvSpPr>
          <p:nvPr>
            <p:ph type="sldImg"/>
          </p:nvPr>
        </p:nvSpPr>
        <p:spPr>
          <a:xfrm>
            <a:off x="406400" y="698500"/>
            <a:ext cx="6197600" cy="3486150"/>
          </a:xfrm>
          <a:ln/>
        </p:spPr>
      </p:sp>
      <p:sp>
        <p:nvSpPr>
          <p:cNvPr id="82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sp>
        <p:nvSpPr>
          <p:cNvPr id="4" name="Date Placeholder 3"/>
          <p:cNvSpPr>
            <a:spLocks noGrp="1"/>
          </p:cNvSpPr>
          <p:nvPr>
            <p:ph type="dt" sz="quarter" idx="1"/>
          </p:nvPr>
        </p:nvSpPr>
        <p:spPr/>
        <p:txBody>
          <a:bodyPr/>
          <a:lstStyle/>
          <a:p>
            <a:pPr>
              <a:defRPr/>
            </a:pPr>
            <a:endParaRPr lang="de-DE">
              <a:solidFill>
                <a:srgbClr val="000000"/>
              </a:solidFill>
            </a:endParaRPr>
          </a:p>
        </p:txBody>
      </p:sp>
    </p:spTree>
    <p:extLst>
      <p:ext uri="{BB962C8B-B14F-4D97-AF65-F5344CB8AC3E}">
        <p14:creationId xmlns:p14="http://schemas.microsoft.com/office/powerpoint/2010/main" val="18072329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Rot="1" noChangeAspect="1" noChangeArrowheads="1" noTextEdit="1"/>
          </p:cNvSpPr>
          <p:nvPr>
            <p:ph type="sldImg"/>
          </p:nvPr>
        </p:nvSpPr>
        <p:spPr>
          <a:xfrm>
            <a:off x="406400" y="698500"/>
            <a:ext cx="6197600" cy="3486150"/>
          </a:xfrm>
          <a:ln/>
        </p:spPr>
      </p:sp>
      <p:sp>
        <p:nvSpPr>
          <p:cNvPr id="82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sp>
        <p:nvSpPr>
          <p:cNvPr id="4" name="Date Placeholder 3"/>
          <p:cNvSpPr>
            <a:spLocks noGrp="1"/>
          </p:cNvSpPr>
          <p:nvPr>
            <p:ph type="dt" sz="quarter" idx="1"/>
          </p:nvPr>
        </p:nvSpPr>
        <p:spPr/>
        <p:txBody>
          <a:bodyPr/>
          <a:lstStyle/>
          <a:p>
            <a:pPr>
              <a:defRPr/>
            </a:pPr>
            <a:endParaRPr lang="de-DE">
              <a:solidFill>
                <a:srgbClr val="000000"/>
              </a:solidFill>
            </a:endParaRPr>
          </a:p>
        </p:txBody>
      </p:sp>
    </p:spTree>
    <p:extLst>
      <p:ext uri="{BB962C8B-B14F-4D97-AF65-F5344CB8AC3E}">
        <p14:creationId xmlns:p14="http://schemas.microsoft.com/office/powerpoint/2010/main" val="245783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DDD47-F330-40AF-8D49-F66156C48685}" type="slidenum">
              <a:rPr lang="en-GB">
                <a:solidFill>
                  <a:srgbClr val="000000"/>
                </a:solidFill>
              </a:rPr>
              <a:pPr/>
              <a:t>10</a:t>
            </a:fld>
            <a:endParaRPr lang="en-GB" dirty="0">
              <a:solidFill>
                <a:srgbClr val="000000"/>
              </a:solidFill>
            </a:endParaRPr>
          </a:p>
        </p:txBody>
      </p:sp>
      <p:sp>
        <p:nvSpPr>
          <p:cNvPr id="646146" name="Rectangle 2"/>
          <p:cNvSpPr>
            <a:spLocks noGrp="1" noRot="1" noChangeAspect="1" noChangeArrowheads="1" noTextEdit="1"/>
          </p:cNvSpPr>
          <p:nvPr>
            <p:ph type="sldImg"/>
          </p:nvPr>
        </p:nvSpPr>
        <p:spPr>
          <a:xfrm>
            <a:off x="103188" y="752475"/>
            <a:ext cx="6591300" cy="3708400"/>
          </a:xfrm>
          <a:ln w="12700" cap="flat">
            <a:solidFill>
              <a:schemeClr val="tx1"/>
            </a:solidFill>
          </a:ln>
          <a:extLst>
            <a:ext uri="{909E8E84-426E-40DD-AFC4-6F175D3DCCD1}">
              <a14:hiddenFill xmlns:a14="http://schemas.microsoft.com/office/drawing/2010/main">
                <a:noFill/>
              </a14:hiddenFill>
            </a:ext>
          </a:extLst>
        </p:spPr>
      </p:sp>
      <p:sp>
        <p:nvSpPr>
          <p:cNvPr id="646147" name="Rectangle 3"/>
          <p:cNvSpPr>
            <a:spLocks noGrp="1" noChangeArrowheads="1"/>
          </p:cNvSpPr>
          <p:nvPr>
            <p:ph type="body" idx="1"/>
          </p:nvPr>
        </p:nvSpPr>
        <p:spPr>
          <a:xfrm>
            <a:off x="901637" y="4718094"/>
            <a:ext cx="4983388" cy="4496349"/>
          </a:xfrm>
          <a:ln/>
          <a:extLst>
            <a:ext uri="{91240B29-F687-4F45-9708-019B960494DF}">
              <a14:hiddenLine xmlns:a14="http://schemas.microsoft.com/office/drawing/2010/main" w="12700">
                <a:solidFill>
                  <a:schemeClr val="tx1"/>
                </a:solidFill>
                <a:miter lim="800000"/>
                <a:headEnd/>
                <a:tailEnd/>
              </a14:hiddenLine>
            </a:ext>
          </a:extLst>
        </p:spPr>
        <p:txBody>
          <a:bodyPr lIns="103188" tIns="46038" rIns="103188" bIns="46038"/>
          <a:lstStyle/>
          <a:p>
            <a:r>
              <a:rPr lang="en-US" dirty="0"/>
              <a:t>* “Learning to See” by</a:t>
            </a:r>
            <a:r>
              <a:rPr lang="en-US" baseline="0" dirty="0"/>
              <a:t> Mark Rother and John Shook</a:t>
            </a:r>
          </a:p>
          <a:p>
            <a:r>
              <a:rPr lang="en-US" dirty="0"/>
              <a:t>- Ask questions to delegates to gauge</a:t>
            </a:r>
            <a:r>
              <a:rPr lang="en-US" baseline="0" dirty="0"/>
              <a:t> the understanding</a:t>
            </a:r>
            <a:endParaRPr lang="en-US" dirty="0"/>
          </a:p>
        </p:txBody>
      </p:sp>
    </p:spTree>
    <p:extLst>
      <p:ext uri="{BB962C8B-B14F-4D97-AF65-F5344CB8AC3E}">
        <p14:creationId xmlns:p14="http://schemas.microsoft.com/office/powerpoint/2010/main" val="19995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DDD47-F330-40AF-8D49-F66156C48685}" type="slidenum">
              <a:rPr lang="en-GB">
                <a:solidFill>
                  <a:srgbClr val="000000"/>
                </a:solidFill>
              </a:rPr>
              <a:pPr/>
              <a:t>11</a:t>
            </a:fld>
            <a:endParaRPr lang="en-GB" dirty="0">
              <a:solidFill>
                <a:srgbClr val="000000"/>
              </a:solidFill>
            </a:endParaRPr>
          </a:p>
        </p:txBody>
      </p:sp>
      <p:sp>
        <p:nvSpPr>
          <p:cNvPr id="646146" name="Rectangle 2"/>
          <p:cNvSpPr>
            <a:spLocks noGrp="1" noRot="1" noChangeAspect="1" noChangeArrowheads="1" noTextEdit="1"/>
          </p:cNvSpPr>
          <p:nvPr>
            <p:ph type="sldImg"/>
          </p:nvPr>
        </p:nvSpPr>
        <p:spPr>
          <a:xfrm>
            <a:off x="103188" y="752475"/>
            <a:ext cx="6591300" cy="3708400"/>
          </a:xfrm>
          <a:ln w="12700" cap="flat">
            <a:solidFill>
              <a:schemeClr val="tx1"/>
            </a:solidFill>
          </a:ln>
          <a:extLst>
            <a:ext uri="{909E8E84-426E-40DD-AFC4-6F175D3DCCD1}">
              <a14:hiddenFill xmlns:a14="http://schemas.microsoft.com/office/drawing/2010/main">
                <a:noFill/>
              </a14:hiddenFill>
            </a:ext>
          </a:extLst>
        </p:spPr>
      </p:sp>
      <p:sp>
        <p:nvSpPr>
          <p:cNvPr id="646147" name="Rectangle 3"/>
          <p:cNvSpPr>
            <a:spLocks noGrp="1" noChangeArrowheads="1"/>
          </p:cNvSpPr>
          <p:nvPr>
            <p:ph type="body" idx="1"/>
          </p:nvPr>
        </p:nvSpPr>
        <p:spPr>
          <a:xfrm>
            <a:off x="901637" y="4718094"/>
            <a:ext cx="4983388" cy="4496349"/>
          </a:xfrm>
          <a:ln/>
          <a:extLst>
            <a:ext uri="{91240B29-F687-4F45-9708-019B960494DF}">
              <a14:hiddenLine xmlns:a14="http://schemas.microsoft.com/office/drawing/2010/main" w="12700">
                <a:solidFill>
                  <a:schemeClr val="tx1"/>
                </a:solidFill>
                <a:miter lim="800000"/>
                <a:headEnd/>
                <a:tailEnd/>
              </a14:hiddenLine>
            </a:ext>
          </a:extLst>
        </p:spPr>
        <p:txBody>
          <a:bodyPr lIns="103188" tIns="46038" rIns="103188" bIns="4603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 “Learning to See” by</a:t>
            </a:r>
            <a:r>
              <a:rPr lang="en-US" baseline="0" dirty="0"/>
              <a:t> Mike Rother and John Shook</a:t>
            </a:r>
            <a:endParaRPr lang="en-US" dirty="0"/>
          </a:p>
        </p:txBody>
      </p:sp>
    </p:spTree>
    <p:extLst>
      <p:ext uri="{BB962C8B-B14F-4D97-AF65-F5344CB8AC3E}">
        <p14:creationId xmlns:p14="http://schemas.microsoft.com/office/powerpoint/2010/main" val="170933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DDD47-F330-40AF-8D49-F66156C48685}" type="slidenum">
              <a:rPr lang="en-GB">
                <a:solidFill>
                  <a:srgbClr val="000000"/>
                </a:solidFill>
              </a:rPr>
              <a:pPr/>
              <a:t>12</a:t>
            </a:fld>
            <a:endParaRPr lang="en-GB" dirty="0">
              <a:solidFill>
                <a:srgbClr val="000000"/>
              </a:solidFill>
            </a:endParaRPr>
          </a:p>
        </p:txBody>
      </p:sp>
      <p:sp>
        <p:nvSpPr>
          <p:cNvPr id="646146" name="Rectangle 2"/>
          <p:cNvSpPr>
            <a:spLocks noGrp="1" noRot="1" noChangeAspect="1" noChangeArrowheads="1" noTextEdit="1"/>
          </p:cNvSpPr>
          <p:nvPr>
            <p:ph type="sldImg"/>
          </p:nvPr>
        </p:nvSpPr>
        <p:spPr>
          <a:xfrm>
            <a:off x="103188" y="752475"/>
            <a:ext cx="6591300" cy="3708400"/>
          </a:xfrm>
          <a:ln w="12700" cap="flat">
            <a:solidFill>
              <a:schemeClr val="tx1"/>
            </a:solidFill>
          </a:ln>
          <a:extLst>
            <a:ext uri="{909E8E84-426E-40DD-AFC4-6F175D3DCCD1}">
              <a14:hiddenFill xmlns:a14="http://schemas.microsoft.com/office/drawing/2010/main">
                <a:noFill/>
              </a14:hiddenFill>
            </a:ext>
          </a:extLst>
        </p:spPr>
      </p:sp>
      <p:sp>
        <p:nvSpPr>
          <p:cNvPr id="646147" name="Rectangle 3"/>
          <p:cNvSpPr>
            <a:spLocks noGrp="1" noChangeArrowheads="1"/>
          </p:cNvSpPr>
          <p:nvPr>
            <p:ph type="body" idx="1"/>
          </p:nvPr>
        </p:nvSpPr>
        <p:spPr>
          <a:xfrm>
            <a:off x="901637" y="4718094"/>
            <a:ext cx="4983388" cy="4496349"/>
          </a:xfrm>
          <a:ln/>
          <a:extLst>
            <a:ext uri="{91240B29-F687-4F45-9708-019B960494DF}">
              <a14:hiddenLine xmlns:a14="http://schemas.microsoft.com/office/drawing/2010/main" w="12700">
                <a:solidFill>
                  <a:schemeClr val="tx1"/>
                </a:solidFill>
                <a:miter lim="800000"/>
                <a:headEnd/>
                <a:tailEnd/>
              </a14:hiddenLine>
            </a:ext>
          </a:extLst>
        </p:spPr>
        <p:txBody>
          <a:bodyPr lIns="103188" tIns="46038" rIns="103188" bIns="4603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 “Learning to See” by</a:t>
            </a:r>
            <a:r>
              <a:rPr lang="en-US" baseline="0" dirty="0"/>
              <a:t> Mike Rother and John Shook</a:t>
            </a:r>
            <a:endParaRPr lang="en-US" dirty="0"/>
          </a:p>
        </p:txBody>
      </p:sp>
    </p:spTree>
    <p:extLst>
      <p:ext uri="{BB962C8B-B14F-4D97-AF65-F5344CB8AC3E}">
        <p14:creationId xmlns:p14="http://schemas.microsoft.com/office/powerpoint/2010/main" val="18844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DDD47-F330-40AF-8D49-F66156C48685}" type="slidenum">
              <a:rPr lang="en-GB">
                <a:solidFill>
                  <a:srgbClr val="000000"/>
                </a:solidFill>
              </a:rPr>
              <a:pPr/>
              <a:t>13</a:t>
            </a:fld>
            <a:endParaRPr lang="en-GB" dirty="0">
              <a:solidFill>
                <a:srgbClr val="000000"/>
              </a:solidFill>
            </a:endParaRPr>
          </a:p>
        </p:txBody>
      </p:sp>
      <p:sp>
        <p:nvSpPr>
          <p:cNvPr id="646146" name="Rectangle 2"/>
          <p:cNvSpPr>
            <a:spLocks noGrp="1" noRot="1" noChangeAspect="1" noChangeArrowheads="1" noTextEdit="1"/>
          </p:cNvSpPr>
          <p:nvPr>
            <p:ph type="sldImg"/>
          </p:nvPr>
        </p:nvSpPr>
        <p:spPr>
          <a:xfrm>
            <a:off x="103188" y="752475"/>
            <a:ext cx="6591300" cy="3708400"/>
          </a:xfrm>
          <a:ln w="12700" cap="flat">
            <a:solidFill>
              <a:schemeClr val="tx1"/>
            </a:solidFill>
          </a:ln>
          <a:extLst>
            <a:ext uri="{909E8E84-426E-40DD-AFC4-6F175D3DCCD1}">
              <a14:hiddenFill xmlns:a14="http://schemas.microsoft.com/office/drawing/2010/main">
                <a:noFill/>
              </a14:hiddenFill>
            </a:ext>
          </a:extLst>
        </p:spPr>
      </p:sp>
      <p:sp>
        <p:nvSpPr>
          <p:cNvPr id="646147" name="Rectangle 3"/>
          <p:cNvSpPr>
            <a:spLocks noGrp="1" noChangeArrowheads="1"/>
          </p:cNvSpPr>
          <p:nvPr>
            <p:ph type="body" idx="1"/>
          </p:nvPr>
        </p:nvSpPr>
        <p:spPr>
          <a:xfrm>
            <a:off x="901637" y="4718094"/>
            <a:ext cx="4983388" cy="4496349"/>
          </a:xfrm>
          <a:ln/>
          <a:extLst>
            <a:ext uri="{91240B29-F687-4F45-9708-019B960494DF}">
              <a14:hiddenLine xmlns:a14="http://schemas.microsoft.com/office/drawing/2010/main" w="12700">
                <a:solidFill>
                  <a:schemeClr val="tx1"/>
                </a:solidFill>
                <a:miter lim="800000"/>
                <a:headEnd/>
                <a:tailEnd/>
              </a14:hiddenLine>
            </a:ext>
          </a:extLst>
        </p:spPr>
        <p:txBody>
          <a:bodyPr lIns="103188" tIns="46038" rIns="103188" bIns="4603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 “Learning to See” by</a:t>
            </a:r>
            <a:r>
              <a:rPr lang="en-US" baseline="0" dirty="0"/>
              <a:t> Mike Rother and John Shook</a:t>
            </a:r>
            <a:endParaRPr lang="en-US" dirty="0"/>
          </a:p>
        </p:txBody>
      </p:sp>
    </p:spTree>
    <p:extLst>
      <p:ext uri="{BB962C8B-B14F-4D97-AF65-F5344CB8AC3E}">
        <p14:creationId xmlns:p14="http://schemas.microsoft.com/office/powerpoint/2010/main" val="426596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3837" y="3615537"/>
            <a:ext cx="8696325" cy="296706"/>
          </a:xfrm>
        </p:spPr>
        <p:txBody>
          <a:bodyPr anchor="ctr"/>
          <a:lstStyle>
            <a:lvl1pPr marL="0" indent="0">
              <a:buNone/>
              <a:defRPr sz="2000" b="1" i="0" cap="all" spc="0" baseline="0">
                <a:solidFill>
                  <a:schemeClr val="tx1"/>
                </a:solidFill>
                <a:latin typeface="JLR Emeric SemiBold" panose="02000503040000020004" pitchFamily="2" charset="0"/>
              </a:defRPr>
            </a:lvl1pPr>
          </a:lstStyle>
          <a:p>
            <a:r>
              <a:rPr lang="en-US"/>
              <a:t>Click to edit Master title style</a:t>
            </a:r>
            <a:endParaRPr lang="en-GB" dirty="0"/>
          </a:p>
        </p:txBody>
      </p:sp>
      <p:sp>
        <p:nvSpPr>
          <p:cNvPr id="3" name="Subtitle 2"/>
          <p:cNvSpPr>
            <a:spLocks noGrp="1"/>
          </p:cNvSpPr>
          <p:nvPr>
            <p:ph type="subTitle" idx="1"/>
          </p:nvPr>
        </p:nvSpPr>
        <p:spPr>
          <a:xfrm>
            <a:off x="223837" y="3936662"/>
            <a:ext cx="8696325" cy="285129"/>
          </a:xfrm>
        </p:spPr>
        <p:txBody>
          <a:bodyPr anchor="ct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Picture Placeholder 11"/>
          <p:cNvSpPr>
            <a:spLocks noGrp="1"/>
          </p:cNvSpPr>
          <p:nvPr>
            <p:ph type="pic" sz="quarter" idx="11"/>
          </p:nvPr>
        </p:nvSpPr>
        <p:spPr>
          <a:xfrm>
            <a:off x="0" y="820738"/>
            <a:ext cx="9144000" cy="2635250"/>
          </a:xfrm>
          <a:solidFill>
            <a:schemeClr val="bg2"/>
          </a:solidFill>
        </p:spPr>
        <p:txBody>
          <a:bodyPr/>
          <a:lstStyle>
            <a:lvl1pPr>
              <a:defRPr>
                <a:latin typeface="JLR Emeric ExtraLight" panose="02000503040000020004" pitchFamily="2" charset="0"/>
              </a:defRPr>
            </a:lvl1pPr>
          </a:lstStyle>
          <a:p>
            <a:r>
              <a:rPr lang="en-US" dirty="0"/>
              <a:t>Click icon to add picture</a:t>
            </a:r>
            <a:endParaRPr lang="en-GB" dirty="0"/>
          </a:p>
        </p:txBody>
      </p:sp>
    </p:spTree>
    <p:extLst>
      <p:ext uri="{BB962C8B-B14F-4D97-AF65-F5344CB8AC3E}">
        <p14:creationId xmlns:p14="http://schemas.microsoft.com/office/powerpoint/2010/main" val="75293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and Text 0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838" y="1044575"/>
            <a:ext cx="4271962" cy="3600450"/>
          </a:xfrm>
        </p:spPr>
        <p:txBody>
          <a:bodyPr vert="horz" lIns="0" tIns="0" rIns="0" bIns="0" rtlCol="0">
            <a:noAutofit/>
          </a:bodyPr>
          <a:lstStyle>
            <a:lvl1pPr>
              <a:defRPr lang="en-US" smtClean="0">
                <a:latin typeface="JLR Emeric ExtraLight" panose="02000503040000020004" pitchFamily="2" charset="0"/>
              </a:defRPr>
            </a:lvl1pPr>
            <a:lvl2pPr marL="449263" indent="-180975">
              <a:defRPr lang="en-US" sz="1600" smtClean="0">
                <a:latin typeface="JLR Emeric ExtraLight" panose="02000503040000020004" pitchFamily="2" charset="0"/>
              </a:defRPr>
            </a:lvl2pPr>
            <a:lvl3pPr marL="625475" indent="-171450">
              <a:defRPr lang="en-US" sz="1400" smtClean="0">
                <a:latin typeface="JLR Emeric ExtraLight" panose="02000503040000020004" pitchFamily="2" charset="0"/>
              </a:defRPr>
            </a:lvl3pPr>
            <a:lvl4pPr marL="808038" indent="-180975">
              <a:defRPr lang="en-US" sz="1400" smtClean="0">
                <a:latin typeface="JLR Emeric ExtraLight" panose="02000503040000020004" pitchFamily="2" charset="0"/>
              </a:defRPr>
            </a:lvl4pPr>
            <a:lvl5pPr marL="982663" indent="-180975">
              <a:defRPr lang="en-GB" sz="1400">
                <a:latin typeface="JLR Emeric Extra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lvl1pPr>
              <a:defRPr>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sp>
        <p:nvSpPr>
          <p:cNvPr id="5" name="Chart Placeholder 4"/>
          <p:cNvSpPr>
            <a:spLocks noGrp="1"/>
          </p:cNvSpPr>
          <p:nvPr>
            <p:ph type="chart" sz="quarter" idx="13"/>
          </p:nvPr>
        </p:nvSpPr>
        <p:spPr>
          <a:xfrm>
            <a:off x="4643438" y="1044575"/>
            <a:ext cx="4276725" cy="3600450"/>
          </a:xfrm>
        </p:spPr>
        <p:txBody>
          <a:bodyPr/>
          <a:lstStyle>
            <a:lvl1pPr>
              <a:defRPr>
                <a:latin typeface="JLR Emeric ExtraLight" panose="02000503040000020004" pitchFamily="2" charset="0"/>
              </a:defRPr>
            </a:lvl1pPr>
          </a:lstStyle>
          <a:p>
            <a:r>
              <a:rPr lang="en-US" dirty="0"/>
              <a:t>Click icon to add chart</a:t>
            </a:r>
            <a:endParaRPr lang="en-GB" dirty="0"/>
          </a:p>
        </p:txBody>
      </p:sp>
      <p:sp>
        <p:nvSpPr>
          <p:cNvPr id="9" name="Text Placeholder 8"/>
          <p:cNvSpPr>
            <a:spLocks noGrp="1"/>
          </p:cNvSpPr>
          <p:nvPr>
            <p:ph type="body" sz="quarter" idx="14"/>
          </p:nvPr>
        </p:nvSpPr>
        <p:spPr>
          <a:xfrm>
            <a:off x="4643438" y="4645025"/>
            <a:ext cx="4276725" cy="284163"/>
          </a:xfrm>
        </p:spPr>
        <p:txBody>
          <a:bodyPr/>
          <a:lstStyle>
            <a:lvl1pPr marL="0" indent="0">
              <a:buNone/>
              <a:defRPr sz="800">
                <a:latin typeface="JLR Emeric ExtraLight" panose="02000503040000020004" pitchFamily="2" charset="0"/>
              </a:defRPr>
            </a:lvl1pPr>
            <a:lvl2pPr>
              <a:defRPr sz="900"/>
            </a:lvl2pPr>
            <a:lvl3pPr>
              <a:defRPr sz="900"/>
            </a:lvl3pPr>
            <a:lvl4pPr>
              <a:defRPr sz="900"/>
            </a:lvl4pPr>
            <a:lvl5pPr>
              <a:defRPr sz="900"/>
            </a:lvl5pPr>
          </a:lstStyle>
          <a:p>
            <a:pPr lvl="0"/>
            <a:r>
              <a:rPr lang="en-US"/>
              <a:t>Click to edit Master text styles</a:t>
            </a:r>
          </a:p>
        </p:txBody>
      </p:sp>
      <p:sp>
        <p:nvSpPr>
          <p:cNvPr id="12" name="Title 1"/>
          <p:cNvSpPr>
            <a:spLocks noGrp="1"/>
          </p:cNvSpPr>
          <p:nvPr>
            <p:ph type="title" hasCustomPrompt="1"/>
          </p:nvPr>
        </p:nvSpPr>
        <p:spPr>
          <a:xfrm>
            <a:off x="223838" y="139968"/>
            <a:ext cx="6629400" cy="310792"/>
          </a:xfrm>
        </p:spPr>
        <p:txBody>
          <a:bodyPr anchor="ct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13" name="Subtitle 2"/>
          <p:cNvSpPr>
            <a:spLocks noGrp="1"/>
          </p:cNvSpPr>
          <p:nvPr>
            <p:ph type="subTitle" idx="15"/>
          </p:nvPr>
        </p:nvSpPr>
        <p:spPr>
          <a:xfrm>
            <a:off x="223837" y="469984"/>
            <a:ext cx="6629402" cy="285129"/>
          </a:xfrm>
        </p:spPr>
        <p:txBody>
          <a:bodyPr anchor="ct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10065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sp>
        <p:nvSpPr>
          <p:cNvPr id="7" name="Title 1"/>
          <p:cNvSpPr>
            <a:spLocks noGrp="1"/>
          </p:cNvSpPr>
          <p:nvPr>
            <p:ph type="title" hasCustomPrompt="1"/>
          </p:nvPr>
        </p:nvSpPr>
        <p:spPr>
          <a:xfrm>
            <a:off x="223838" y="139968"/>
            <a:ext cx="6629400" cy="310792"/>
          </a:xfrm>
        </p:spPr>
        <p:txBody>
          <a:bodyPr anchor="ct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8" name="Subtitle 2"/>
          <p:cNvSpPr>
            <a:spLocks noGrp="1"/>
          </p:cNvSpPr>
          <p:nvPr>
            <p:ph type="subTitle" idx="13"/>
          </p:nvPr>
        </p:nvSpPr>
        <p:spPr>
          <a:xfrm>
            <a:off x="223837" y="469984"/>
            <a:ext cx="6629402" cy="285129"/>
          </a:xfrm>
        </p:spPr>
        <p:txBody>
          <a:bodyPr anchor="ct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675433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spTree>
    <p:extLst>
      <p:ext uri="{BB962C8B-B14F-4D97-AF65-F5344CB8AC3E}">
        <p14:creationId xmlns:p14="http://schemas.microsoft.com/office/powerpoint/2010/main" val="75404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spTree>
    <p:extLst>
      <p:ext uri="{BB962C8B-B14F-4D97-AF65-F5344CB8AC3E}">
        <p14:creationId xmlns:p14="http://schemas.microsoft.com/office/powerpoint/2010/main" val="223093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Video">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29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839" y="985050"/>
            <a:ext cx="2909886" cy="1281900"/>
          </a:xfrm>
        </p:spPr>
        <p:txBody>
          <a:bodyPr/>
          <a:lstStyle>
            <a:lvl1pPr marL="0" indent="0">
              <a:buFont typeface="Arial" panose="020B0604020202020204" pitchFamily="34" charset="0"/>
              <a:buNone/>
              <a:defRPr sz="1800" b="0" cap="none" spc="0" baseline="0">
                <a:latin typeface="JLR Emeric ExtraLight" panose="02000503040000020004"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3143250" y="1010529"/>
            <a:ext cx="2746848" cy="1257300"/>
          </a:xfrm>
        </p:spPr>
        <p:txBody>
          <a:bodyPr>
            <a:noAutofit/>
          </a:bodyPr>
          <a:lstStyle>
            <a:lvl1pPr marL="0" indent="0">
              <a:lnSpc>
                <a:spcPts val="1300"/>
              </a:lnSpc>
              <a:spcBef>
                <a:spcPts val="0"/>
              </a:spcBef>
              <a:buFontTx/>
              <a:buNone/>
              <a:tabLst>
                <a:tab pos="292100" algn="l"/>
              </a:tabLst>
              <a:defRPr sz="1200" b="1">
                <a:latin typeface="JLR Emeric SemiBold" panose="02000503040000020004" pitchFamily="2" charset="0"/>
              </a:defRPr>
            </a:lvl1pPr>
            <a:lvl2pPr marL="0" indent="0">
              <a:lnSpc>
                <a:spcPts val="1300"/>
              </a:lnSpc>
              <a:spcBef>
                <a:spcPts val="0"/>
              </a:spcBef>
              <a:spcAft>
                <a:spcPts val="700"/>
              </a:spcAft>
              <a:buFontTx/>
              <a:buNone/>
              <a:tabLst>
                <a:tab pos="292100" algn="l"/>
              </a:tabLst>
              <a:defRPr sz="1200">
                <a:latin typeface="JLR Emeric ExtraLight" panose="02000503040000020004" pitchFamily="2" charset="0"/>
              </a:defRPr>
            </a:lvl2pPr>
            <a:lvl3pPr>
              <a:lnSpc>
                <a:spcPts val="1300"/>
              </a:lnSpc>
              <a:spcBef>
                <a:spcPts val="700"/>
              </a:spcBef>
              <a:defRPr sz="1200"/>
            </a:lvl3pPr>
            <a:lvl4pPr>
              <a:lnSpc>
                <a:spcPts val="1300"/>
              </a:lnSpc>
              <a:spcBef>
                <a:spcPts val="700"/>
              </a:spcBef>
              <a:defRPr sz="1200"/>
            </a:lvl4pPr>
            <a:lvl5pPr>
              <a:lnSpc>
                <a:spcPts val="1300"/>
              </a:lnSpc>
              <a:spcBef>
                <a:spcPts val="700"/>
              </a:spcBef>
              <a:defRPr sz="12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lvl1pPr>
              <a:defRPr>
                <a:solidFill>
                  <a:schemeClr val="tx1"/>
                </a:solidFill>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sp>
        <p:nvSpPr>
          <p:cNvPr id="7" name="TextBox 6"/>
          <p:cNvSpPr txBox="1"/>
          <p:nvPr userDrawn="1"/>
        </p:nvSpPr>
        <p:spPr>
          <a:xfrm>
            <a:off x="6118697" y="1010528"/>
            <a:ext cx="2305455" cy="1380247"/>
          </a:xfrm>
          <a:prstGeom prst="rect">
            <a:avLst/>
          </a:prstGeom>
          <a:noFill/>
        </p:spPr>
        <p:txBody>
          <a:bodyPr wrap="square" lIns="0" tIns="0" rIns="0" bIns="0" rtlCol="0">
            <a:noAutofit/>
          </a:bodyPr>
          <a:lstStyle/>
          <a:p>
            <a:pPr>
              <a:lnSpc>
                <a:spcPts val="1300"/>
              </a:lnSpc>
              <a:spcBef>
                <a:spcPts val="700"/>
              </a:spcBef>
            </a:pPr>
            <a:r>
              <a:rPr lang="en-GB" sz="1200" b="1" dirty="0">
                <a:solidFill>
                  <a:srgbClr val="131313"/>
                </a:solidFill>
                <a:latin typeface="JLR Emeric SemiBold" panose="02000503040000020004" pitchFamily="2" charset="0"/>
              </a:rPr>
              <a:t>Jaguar Land Rover</a:t>
            </a:r>
            <a:br>
              <a:rPr lang="en-GB" sz="1200" dirty="0">
                <a:solidFill>
                  <a:srgbClr val="131313"/>
                </a:solidFill>
                <a:latin typeface="JLR Emeric ExtraLight" panose="02000503040000020004" pitchFamily="2" charset="0"/>
              </a:rPr>
            </a:br>
            <a:r>
              <a:rPr lang="en-GB" sz="1200" dirty="0">
                <a:solidFill>
                  <a:srgbClr val="131313"/>
                </a:solidFill>
                <a:latin typeface="JLR Emeric ExtraLight" panose="02000503040000020004" pitchFamily="2" charset="0"/>
              </a:rPr>
              <a:t>W/1/26 Abbey Road, Whitley</a:t>
            </a:r>
            <a:br>
              <a:rPr lang="en-GB" sz="1200" dirty="0">
                <a:solidFill>
                  <a:srgbClr val="131313"/>
                </a:solidFill>
                <a:latin typeface="JLR Emeric ExtraLight" panose="02000503040000020004" pitchFamily="2" charset="0"/>
              </a:rPr>
            </a:br>
            <a:r>
              <a:rPr lang="en-GB" sz="1200" dirty="0">
                <a:solidFill>
                  <a:srgbClr val="131313"/>
                </a:solidFill>
                <a:latin typeface="JLR Emeric ExtraLight" panose="02000503040000020004" pitchFamily="2" charset="0"/>
              </a:rPr>
              <a:t>Coventry CV3 4LF, UK</a:t>
            </a:r>
          </a:p>
          <a:p>
            <a:pPr>
              <a:lnSpc>
                <a:spcPts val="1300"/>
              </a:lnSpc>
              <a:spcBef>
                <a:spcPts val="700"/>
              </a:spcBef>
            </a:pPr>
            <a:r>
              <a:rPr lang="en-GB" sz="1200" dirty="0">
                <a:solidFill>
                  <a:srgbClr val="131313"/>
                </a:solidFill>
                <a:latin typeface="JLR Emeric ExtraLight" panose="02000503040000020004" pitchFamily="2" charset="0"/>
              </a:rPr>
              <a:t>jaguarlandrover.com</a:t>
            </a:r>
          </a:p>
        </p:txBody>
      </p:sp>
      <p:sp>
        <p:nvSpPr>
          <p:cNvPr id="9" name="Content Placeholder 2"/>
          <p:cNvSpPr>
            <a:spLocks noGrp="1"/>
          </p:cNvSpPr>
          <p:nvPr>
            <p:ph idx="13"/>
          </p:nvPr>
        </p:nvSpPr>
        <p:spPr>
          <a:xfrm>
            <a:off x="3143250" y="2362202"/>
            <a:ext cx="2746848" cy="1257300"/>
          </a:xfrm>
        </p:spPr>
        <p:txBody>
          <a:bodyPr>
            <a:noAutofit/>
          </a:bodyPr>
          <a:lstStyle>
            <a:lvl1pPr marL="0" indent="0">
              <a:lnSpc>
                <a:spcPts val="1300"/>
              </a:lnSpc>
              <a:spcBef>
                <a:spcPts val="0"/>
              </a:spcBef>
              <a:buFontTx/>
              <a:buNone/>
              <a:tabLst>
                <a:tab pos="292100" algn="l"/>
              </a:tabLst>
              <a:defRPr sz="1200" b="1">
                <a:latin typeface="JLR Emeric SemiBold" panose="02000503040000020004" pitchFamily="2" charset="0"/>
              </a:defRPr>
            </a:lvl1pPr>
            <a:lvl2pPr marL="0" indent="0">
              <a:lnSpc>
                <a:spcPts val="1300"/>
              </a:lnSpc>
              <a:spcBef>
                <a:spcPts val="0"/>
              </a:spcBef>
              <a:spcAft>
                <a:spcPts val="700"/>
              </a:spcAft>
              <a:buFontTx/>
              <a:buNone/>
              <a:tabLst>
                <a:tab pos="292100" algn="l"/>
              </a:tabLst>
              <a:defRPr sz="1200">
                <a:latin typeface="JLR Emeric ExtraLight" panose="02000503040000020004" pitchFamily="2" charset="0"/>
              </a:defRPr>
            </a:lvl2pPr>
            <a:lvl3pPr>
              <a:lnSpc>
                <a:spcPts val="1300"/>
              </a:lnSpc>
              <a:spcBef>
                <a:spcPts val="700"/>
              </a:spcBef>
              <a:defRPr sz="1200"/>
            </a:lvl3pPr>
            <a:lvl4pPr>
              <a:lnSpc>
                <a:spcPts val="1300"/>
              </a:lnSpc>
              <a:spcBef>
                <a:spcPts val="700"/>
              </a:spcBef>
              <a:defRPr sz="1200"/>
            </a:lvl4pPr>
            <a:lvl5pPr>
              <a:lnSpc>
                <a:spcPts val="1300"/>
              </a:lnSpc>
              <a:spcBef>
                <a:spcPts val="700"/>
              </a:spcBef>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86127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3837" y="3615537"/>
            <a:ext cx="8696325" cy="296706"/>
          </a:xfrm>
        </p:spPr>
        <p:txBody>
          <a:bodyPr/>
          <a:lstStyle>
            <a:lvl1pPr marL="0" indent="0">
              <a:buNone/>
              <a:defRPr sz="2000" b="1" i="0" cap="all" spc="0" baseline="0">
                <a:solidFill>
                  <a:schemeClr val="tx1"/>
                </a:solidFill>
                <a:latin typeface="JLR Emeric SemiBold" panose="02000503040000020004" pitchFamily="2" charset="0"/>
              </a:defRPr>
            </a:lvl1pPr>
          </a:lstStyle>
          <a:p>
            <a:r>
              <a:rPr lang="en-US"/>
              <a:t>Click to edit Master title style</a:t>
            </a:r>
            <a:endParaRPr lang="en-GB" dirty="0"/>
          </a:p>
        </p:txBody>
      </p:sp>
      <p:sp>
        <p:nvSpPr>
          <p:cNvPr id="3" name="Subtitle 2"/>
          <p:cNvSpPr>
            <a:spLocks noGrp="1"/>
          </p:cNvSpPr>
          <p:nvPr>
            <p:ph type="subTitle" idx="1"/>
          </p:nvPr>
        </p:nvSpPr>
        <p:spPr>
          <a:xfrm>
            <a:off x="223837" y="3936662"/>
            <a:ext cx="8696325" cy="285129"/>
          </a:xfrm>
        </p:spPr>
        <p:txBody>
          <a:bodyP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Picture Placeholder 11"/>
          <p:cNvSpPr>
            <a:spLocks noGrp="1"/>
          </p:cNvSpPr>
          <p:nvPr>
            <p:ph type="pic" sz="quarter" idx="11"/>
          </p:nvPr>
        </p:nvSpPr>
        <p:spPr>
          <a:xfrm>
            <a:off x="0" y="820738"/>
            <a:ext cx="9144000" cy="2635250"/>
          </a:xfrm>
          <a:solidFill>
            <a:schemeClr val="bg2"/>
          </a:solidFill>
        </p:spPr>
        <p:txBody>
          <a:bodyPr/>
          <a:lstStyle/>
          <a:p>
            <a:r>
              <a:rPr lang="en-US" dirty="0"/>
              <a:t>Click icon to add picture</a:t>
            </a:r>
            <a:endParaRPr lang="en-GB" dirty="0"/>
          </a:p>
        </p:txBody>
      </p:sp>
    </p:spTree>
    <p:extLst>
      <p:ext uri="{BB962C8B-B14F-4D97-AF65-F5344CB8AC3E}">
        <p14:creationId xmlns:p14="http://schemas.microsoft.com/office/powerpoint/2010/main" val="1995079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Divider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3837" y="3615537"/>
            <a:ext cx="8696325" cy="296706"/>
          </a:xfrm>
        </p:spPr>
        <p:txBody>
          <a:bodyPr/>
          <a:lstStyle>
            <a:lvl1pPr marL="0" indent="0">
              <a:buNone/>
              <a:defRPr sz="2000" b="1" i="0" cap="none" spc="0" baseline="0">
                <a:solidFill>
                  <a:schemeClr val="tx1"/>
                </a:solidFill>
                <a:latin typeface="JLR Emeric SemiBold" panose="02000503040000020004" pitchFamily="2"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23837" y="3936662"/>
            <a:ext cx="8696325" cy="285129"/>
          </a:xfrm>
        </p:spPr>
        <p:txBody>
          <a:bodyP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9" name="Text Placeholder 8"/>
          <p:cNvSpPr>
            <a:spLocks noGrp="1"/>
          </p:cNvSpPr>
          <p:nvPr>
            <p:ph type="body" sz="quarter" idx="10"/>
          </p:nvPr>
        </p:nvSpPr>
        <p:spPr>
          <a:xfrm>
            <a:off x="223838" y="4618834"/>
            <a:ext cx="2203450" cy="498475"/>
          </a:xfrm>
        </p:spPr>
        <p:txBody>
          <a:bodyPr/>
          <a:lstStyle>
            <a:lvl1pPr marL="0" indent="0">
              <a:spcBef>
                <a:spcPts val="0"/>
              </a:spcBef>
              <a:buNone/>
              <a:defRPr sz="1100">
                <a:latin typeface="JLR Emeric ExtraLight" panose="02000503040000020004" pitchFamily="2" charset="0"/>
              </a:defRPr>
            </a:lvl1pPr>
            <a:lvl2pPr>
              <a:defRPr sz="1100"/>
            </a:lvl2pPr>
            <a:lvl3pPr>
              <a:defRPr sz="1100"/>
            </a:lvl3pPr>
            <a:lvl4pPr>
              <a:defRPr sz="1100"/>
            </a:lvl4pPr>
            <a:lvl5pPr>
              <a:defRPr sz="1100"/>
            </a:lvl5pPr>
          </a:lstStyle>
          <a:p>
            <a:pPr lvl="0"/>
            <a:r>
              <a:rPr lang="en-US"/>
              <a:t>Click to edit Master text styles</a:t>
            </a:r>
          </a:p>
        </p:txBody>
      </p:sp>
    </p:spTree>
    <p:extLst>
      <p:ext uri="{BB962C8B-B14F-4D97-AF65-F5344CB8AC3E}">
        <p14:creationId xmlns:p14="http://schemas.microsoft.com/office/powerpoint/2010/main" val="4062669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Bullet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838" y="120650"/>
            <a:ext cx="6629400" cy="655307"/>
          </a:xfrm>
        </p:spPr>
        <p:txBody>
          <a:bodyP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Autofit/>
          </a:bodyPr>
          <a:lstStyle>
            <a:lvl1pPr marL="182563" indent="-182563">
              <a:buFont typeface="Arial" panose="020B0604020202020204" pitchFamily="34" charset="0"/>
              <a:buChar char="•"/>
              <a:defRPr sz="1600">
                <a:latin typeface="JLR Emeric ExtraLight" panose="02000503040000020004" pitchFamily="2" charset="0"/>
              </a:defRPr>
            </a:lvl1pPr>
            <a:lvl2pPr marL="449263" indent="-179388">
              <a:buFont typeface="Arial" panose="020B0604020202020204" pitchFamily="34" charset="0"/>
              <a:buChar char="−"/>
              <a:defRPr sz="1600">
                <a:latin typeface="JLR Emeric ExtraLight" panose="02000503040000020004" pitchFamily="2" charset="0"/>
              </a:defRPr>
            </a:lvl2pPr>
            <a:lvl3pPr marL="625475" indent="-180975">
              <a:buFont typeface="Arial" pitchFamily="34" charset="0"/>
              <a:buChar char="−"/>
              <a:defRPr sz="1400">
                <a:latin typeface="JLR Emeric ExtraLight" panose="02000503040000020004" pitchFamily="2" charset="0"/>
              </a:defRPr>
            </a:lvl3pPr>
            <a:lvl4pPr marL="808038" indent="-179388">
              <a:buFont typeface="Arial" pitchFamily="34" charset="0"/>
              <a:buChar char="−"/>
              <a:defRPr sz="1400">
                <a:latin typeface="JLR Emeric ExtraLight" panose="02000503040000020004" pitchFamily="2" charset="0"/>
              </a:defRPr>
            </a:lvl4pPr>
            <a:lvl5pPr marL="982663" indent="-179388">
              <a:buFont typeface="Arial" pitchFamily="34" charset="0"/>
              <a:buChar char="−"/>
              <a:tabLst/>
              <a:defRPr sz="1400">
                <a:latin typeface="JLR Emeric ExtraLight" panose="02000503040000020004" pitchFamily="2" charset="0"/>
              </a:defRPr>
            </a:lvl5pPr>
            <a:lvl6pPr marL="900000" indent="-180975">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JLR Emeric ExtraLight" panose="02000503040000020004" pitchFamily="2" charset="0"/>
              </a:defRPr>
            </a:lvl1pPr>
          </a:lstStyle>
          <a:p>
            <a:fld id="{C554A706-D19D-4C79-97F9-BC489483F7EF}" type="slidenum">
              <a:rPr lang="en-GB" smtClean="0"/>
              <a:pPr/>
              <a:t>‹#›</a:t>
            </a:fld>
            <a:endParaRPr lang="en-GB" dirty="0"/>
          </a:p>
        </p:txBody>
      </p:sp>
      <p:grpSp>
        <p:nvGrpSpPr>
          <p:cNvPr id="5" name="Group 4"/>
          <p:cNvGrpSpPr/>
          <p:nvPr userDrawn="1"/>
        </p:nvGrpSpPr>
        <p:grpSpPr>
          <a:xfrm>
            <a:off x="120442" y="4858326"/>
            <a:ext cx="1404000" cy="216000"/>
            <a:chOff x="120441" y="4827685"/>
            <a:chExt cx="1468331" cy="231017"/>
          </a:xfrm>
        </p:grpSpPr>
        <p:pic>
          <p:nvPicPr>
            <p:cNvPr id="7" name="Picture 6"/>
            <p:cNvPicPr>
              <a:picLocks noChangeAspect="1"/>
            </p:cNvPicPr>
            <p:nvPr/>
          </p:nvPicPr>
          <p:blipFill rotWithShape="1">
            <a:blip r:embed="rId2"/>
            <a:srcRect r="84701"/>
            <a:stretch/>
          </p:blipFill>
          <p:spPr>
            <a:xfrm>
              <a:off x="120441" y="4827685"/>
              <a:ext cx="232235" cy="231017"/>
            </a:xfrm>
            <a:prstGeom prst="rect">
              <a:avLst/>
            </a:prstGeom>
          </p:spPr>
        </p:pic>
        <p:pic>
          <p:nvPicPr>
            <p:cNvPr id="8" name="Picture 7"/>
            <p:cNvPicPr>
              <a:picLocks noChangeAspect="1"/>
            </p:cNvPicPr>
            <p:nvPr/>
          </p:nvPicPr>
          <p:blipFill rotWithShape="1">
            <a:blip r:embed="rId2"/>
            <a:srcRect l="21215" r="63486"/>
            <a:stretch/>
          </p:blipFill>
          <p:spPr>
            <a:xfrm>
              <a:off x="429465" y="4827685"/>
              <a:ext cx="232235" cy="231017"/>
            </a:xfrm>
            <a:prstGeom prst="rect">
              <a:avLst/>
            </a:prstGeom>
          </p:spPr>
        </p:pic>
        <p:pic>
          <p:nvPicPr>
            <p:cNvPr id="9" name="Picture 8"/>
            <p:cNvPicPr>
              <a:picLocks noChangeAspect="1"/>
            </p:cNvPicPr>
            <p:nvPr/>
          </p:nvPicPr>
          <p:blipFill rotWithShape="1">
            <a:blip r:embed="rId2"/>
            <a:srcRect l="42350" r="42350"/>
            <a:stretch/>
          </p:blipFill>
          <p:spPr>
            <a:xfrm>
              <a:off x="738489" y="4827685"/>
              <a:ext cx="232235" cy="231017"/>
            </a:xfrm>
            <a:prstGeom prst="rect">
              <a:avLst/>
            </a:prstGeom>
          </p:spPr>
        </p:pic>
        <p:pic>
          <p:nvPicPr>
            <p:cNvPr id="10" name="Picture 9"/>
            <p:cNvPicPr>
              <a:picLocks noChangeAspect="1"/>
            </p:cNvPicPr>
            <p:nvPr/>
          </p:nvPicPr>
          <p:blipFill rotWithShape="1">
            <a:blip r:embed="rId2"/>
            <a:srcRect l="63529" r="21171"/>
            <a:stretch/>
          </p:blipFill>
          <p:spPr>
            <a:xfrm>
              <a:off x="1047513" y="4827685"/>
              <a:ext cx="232235" cy="231017"/>
            </a:xfrm>
            <a:prstGeom prst="rect">
              <a:avLst/>
            </a:prstGeom>
          </p:spPr>
        </p:pic>
        <p:pic>
          <p:nvPicPr>
            <p:cNvPr id="11" name="Picture 10"/>
            <p:cNvPicPr>
              <a:picLocks noChangeAspect="1"/>
            </p:cNvPicPr>
            <p:nvPr/>
          </p:nvPicPr>
          <p:blipFill rotWithShape="1">
            <a:blip r:embed="rId2"/>
            <a:srcRect l="84783" r="-83"/>
            <a:stretch/>
          </p:blipFill>
          <p:spPr>
            <a:xfrm>
              <a:off x="1356537" y="4827685"/>
              <a:ext cx="232235" cy="231017"/>
            </a:xfrm>
            <a:prstGeom prst="rect">
              <a:avLst/>
            </a:prstGeom>
          </p:spPr>
        </p:pic>
      </p:grpSp>
    </p:spTree>
    <p:extLst>
      <p:ext uri="{BB962C8B-B14F-4D97-AF65-F5344CB8AC3E}">
        <p14:creationId xmlns:p14="http://schemas.microsoft.com/office/powerpoint/2010/main" val="1585328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838" y="118733"/>
            <a:ext cx="6629400" cy="657224"/>
          </a:xfrm>
        </p:spPr>
        <p:txBody>
          <a:bodyP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Autofit/>
          </a:bodyPr>
          <a:lstStyle>
            <a:lvl1pPr marL="0" indent="0">
              <a:buFont typeface="Arial" pitchFamily="34" charset="0"/>
              <a:buNone/>
              <a:defRPr sz="1600">
                <a:latin typeface="JLR Emeric ExtraLight" panose="02000503040000020004" pitchFamily="2" charset="0"/>
              </a:defRPr>
            </a:lvl1pPr>
            <a:lvl2pPr>
              <a:defRPr sz="1800"/>
            </a:lvl2pPr>
            <a:lvl3pPr marL="180975" indent="0">
              <a:buFont typeface="Arial" pitchFamily="34" charset="0"/>
              <a:buNone/>
              <a:defRPr sz="1800"/>
            </a:lvl3pPr>
            <a:lvl4pPr marL="381000" indent="0">
              <a:buFont typeface="Arial" pitchFamily="34" charset="0"/>
              <a:buNone/>
              <a:defRPr sz="1600"/>
            </a:lvl4pPr>
            <a:lvl5pPr marL="542925" indent="0">
              <a:buFont typeface="Arial" pitchFamily="34" charset="0"/>
              <a:buNone/>
              <a:defRPr sz="1600"/>
            </a:lvl5pPr>
            <a:lvl6pPr marL="714375" indent="0">
              <a:buFont typeface="Arial" pitchFamily="34" charset="0"/>
              <a:buNone/>
              <a:defRPr sz="1400"/>
            </a:lvl6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latin typeface="JLR Emeric ExtraLight" panose="02000503040000020004" pitchFamily="2" charset="0"/>
              </a:defRPr>
            </a:lvl1pPr>
          </a:lstStyle>
          <a:p>
            <a:fld id="{C554A706-D19D-4C79-97F9-BC489483F7EF}" type="slidenum">
              <a:rPr lang="en-GB" smtClean="0"/>
              <a:pPr/>
              <a:t>‹#›</a:t>
            </a:fld>
            <a:endParaRPr lang="en-GB" dirty="0"/>
          </a:p>
        </p:txBody>
      </p:sp>
      <p:grpSp>
        <p:nvGrpSpPr>
          <p:cNvPr id="5" name="Group 4"/>
          <p:cNvGrpSpPr/>
          <p:nvPr userDrawn="1"/>
        </p:nvGrpSpPr>
        <p:grpSpPr>
          <a:xfrm>
            <a:off x="120442" y="4858326"/>
            <a:ext cx="1404000" cy="216000"/>
            <a:chOff x="120441" y="4827685"/>
            <a:chExt cx="1468331" cy="231017"/>
          </a:xfrm>
        </p:grpSpPr>
        <p:pic>
          <p:nvPicPr>
            <p:cNvPr id="7" name="Picture 6"/>
            <p:cNvPicPr>
              <a:picLocks noChangeAspect="1"/>
            </p:cNvPicPr>
            <p:nvPr/>
          </p:nvPicPr>
          <p:blipFill rotWithShape="1">
            <a:blip r:embed="rId2"/>
            <a:srcRect r="84701"/>
            <a:stretch/>
          </p:blipFill>
          <p:spPr>
            <a:xfrm>
              <a:off x="120441" y="4827685"/>
              <a:ext cx="232235" cy="231017"/>
            </a:xfrm>
            <a:prstGeom prst="rect">
              <a:avLst/>
            </a:prstGeom>
          </p:spPr>
        </p:pic>
        <p:pic>
          <p:nvPicPr>
            <p:cNvPr id="8" name="Picture 7"/>
            <p:cNvPicPr>
              <a:picLocks noChangeAspect="1"/>
            </p:cNvPicPr>
            <p:nvPr/>
          </p:nvPicPr>
          <p:blipFill rotWithShape="1">
            <a:blip r:embed="rId2"/>
            <a:srcRect l="21215" r="63486"/>
            <a:stretch/>
          </p:blipFill>
          <p:spPr>
            <a:xfrm>
              <a:off x="429465" y="4827685"/>
              <a:ext cx="232235" cy="231017"/>
            </a:xfrm>
            <a:prstGeom prst="rect">
              <a:avLst/>
            </a:prstGeom>
          </p:spPr>
        </p:pic>
        <p:pic>
          <p:nvPicPr>
            <p:cNvPr id="9" name="Picture 8"/>
            <p:cNvPicPr>
              <a:picLocks noChangeAspect="1"/>
            </p:cNvPicPr>
            <p:nvPr/>
          </p:nvPicPr>
          <p:blipFill rotWithShape="1">
            <a:blip r:embed="rId2"/>
            <a:srcRect l="42350" r="42350"/>
            <a:stretch/>
          </p:blipFill>
          <p:spPr>
            <a:xfrm>
              <a:off x="738489" y="4827685"/>
              <a:ext cx="232235" cy="231017"/>
            </a:xfrm>
            <a:prstGeom prst="rect">
              <a:avLst/>
            </a:prstGeom>
          </p:spPr>
        </p:pic>
        <p:pic>
          <p:nvPicPr>
            <p:cNvPr id="10" name="Picture 9"/>
            <p:cNvPicPr>
              <a:picLocks noChangeAspect="1"/>
            </p:cNvPicPr>
            <p:nvPr/>
          </p:nvPicPr>
          <p:blipFill rotWithShape="1">
            <a:blip r:embed="rId2"/>
            <a:srcRect l="63529" r="21171"/>
            <a:stretch/>
          </p:blipFill>
          <p:spPr>
            <a:xfrm>
              <a:off x="1047513" y="4827685"/>
              <a:ext cx="232235" cy="231017"/>
            </a:xfrm>
            <a:prstGeom prst="rect">
              <a:avLst/>
            </a:prstGeom>
          </p:spPr>
        </p:pic>
        <p:pic>
          <p:nvPicPr>
            <p:cNvPr id="11" name="Picture 10"/>
            <p:cNvPicPr>
              <a:picLocks noChangeAspect="1"/>
            </p:cNvPicPr>
            <p:nvPr/>
          </p:nvPicPr>
          <p:blipFill rotWithShape="1">
            <a:blip r:embed="rId2"/>
            <a:srcRect l="84783" r="-83"/>
            <a:stretch/>
          </p:blipFill>
          <p:spPr>
            <a:xfrm>
              <a:off x="1356537" y="4827685"/>
              <a:ext cx="232235" cy="231017"/>
            </a:xfrm>
            <a:prstGeom prst="rect">
              <a:avLst/>
            </a:prstGeom>
          </p:spPr>
        </p:pic>
      </p:grpSp>
    </p:spTree>
    <p:extLst>
      <p:ext uri="{BB962C8B-B14F-4D97-AF65-F5344CB8AC3E}">
        <p14:creationId xmlns:p14="http://schemas.microsoft.com/office/powerpoint/2010/main" val="378886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3837" y="3615537"/>
            <a:ext cx="8696325" cy="296706"/>
          </a:xfrm>
        </p:spPr>
        <p:txBody>
          <a:bodyPr anchor="ctr"/>
          <a:lstStyle>
            <a:lvl1pPr marL="0" indent="0">
              <a:buNone/>
              <a:defRPr sz="2000" b="1" i="0" cap="none" spc="0" baseline="0">
                <a:solidFill>
                  <a:schemeClr val="tx1"/>
                </a:solidFill>
                <a:latin typeface="JLR Emeric SemiBold" panose="02000503040000020004" pitchFamily="2"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23837" y="3936662"/>
            <a:ext cx="8696325" cy="285129"/>
          </a:xfrm>
        </p:spPr>
        <p:txBody>
          <a:bodyPr anchor="ct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983743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ulleted Text and Image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838" y="118562"/>
            <a:ext cx="6629400" cy="658999"/>
          </a:xfrm>
        </p:spPr>
        <p:txBody>
          <a:bodyPr/>
          <a:lstStyle>
            <a:lvl1pPr>
              <a:defRPr>
                <a:latin typeface="JLR Emeric SemiBold" panose="02000503040000020004" pitchFamily="2"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223838" y="1044575"/>
            <a:ext cx="4271962" cy="3600450"/>
          </a:xfrm>
        </p:spPr>
        <p:txBody>
          <a:bodyPr vert="horz" lIns="0" tIns="0" rIns="0" bIns="0" rtlCol="0">
            <a:noAutofit/>
          </a:bodyPr>
          <a:lstStyle>
            <a:lvl1pPr marL="182563" indent="-182563">
              <a:buFont typeface="Arial" panose="020B0604020202020204" pitchFamily="34" charset="0"/>
              <a:buChar char="•"/>
              <a:defRPr lang="en-US" sz="1600" smtClean="0">
                <a:latin typeface="JLR Emeric ExtraLight" panose="02000503040000020004" pitchFamily="2" charset="0"/>
              </a:defRPr>
            </a:lvl1pPr>
            <a:lvl2pPr marL="449263" indent="-180975">
              <a:buFont typeface="Arial" pitchFamily="34" charset="0"/>
              <a:buChar char="−"/>
              <a:defRPr lang="en-US" sz="1600" smtClean="0">
                <a:latin typeface="JLR Emeric ExtraLight" panose="02000503040000020004" pitchFamily="2" charset="0"/>
              </a:defRPr>
            </a:lvl2pPr>
            <a:lvl3pPr marL="625475" indent="-180975">
              <a:buFont typeface="Arial" pitchFamily="34" charset="0"/>
              <a:buChar char="−"/>
              <a:tabLst/>
              <a:defRPr lang="en-US" sz="1400" smtClean="0">
                <a:latin typeface="JLR Emeric ExtraLight" panose="02000503040000020004" pitchFamily="2" charset="0"/>
              </a:defRPr>
            </a:lvl3pPr>
            <a:lvl4pPr marL="808038" indent="-180975">
              <a:buFont typeface="Arial" pitchFamily="34" charset="0"/>
              <a:buChar char="−"/>
              <a:defRPr lang="en-US" sz="1400" smtClean="0">
                <a:latin typeface="JLR Emeric ExtraLight" panose="02000503040000020004" pitchFamily="2" charset="0"/>
              </a:defRPr>
            </a:lvl4pPr>
            <a:lvl5pPr marL="982663" indent="-179388">
              <a:buFont typeface="Arial" pitchFamily="34" charset="0"/>
              <a:buChar char="−"/>
              <a:defRPr lang="en-GB" sz="1400">
                <a:latin typeface="JLR Emeric ExtraLight" panose="02000503040000020004" pitchFamily="2" charset="0"/>
              </a:defRPr>
            </a:lvl5pPr>
            <a:lvl6pPr marL="895350" indent="-180975">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lvl1pPr>
              <a:defRPr>
                <a:latin typeface="JLR Emeric ExtraLight" panose="02000503040000020004" pitchFamily="2" charset="0"/>
              </a:defRPr>
            </a:lvl1pPr>
          </a:lstStyle>
          <a:p>
            <a:fld id="{C554A706-D19D-4C79-97F9-BC489483F7EF}" type="slidenum">
              <a:rPr lang="en-GB" smtClean="0"/>
              <a:pPr/>
              <a:t>‹#›</a:t>
            </a:fld>
            <a:endParaRPr lang="en-GB" dirty="0"/>
          </a:p>
        </p:txBody>
      </p:sp>
      <p:sp>
        <p:nvSpPr>
          <p:cNvPr id="8" name="Picture Placeholder 7"/>
          <p:cNvSpPr>
            <a:spLocks noGrp="1"/>
          </p:cNvSpPr>
          <p:nvPr>
            <p:ph type="pic" sz="quarter" idx="13"/>
          </p:nvPr>
        </p:nvSpPr>
        <p:spPr>
          <a:xfrm>
            <a:off x="4643438" y="1044575"/>
            <a:ext cx="4276725" cy="3600450"/>
          </a:xfrm>
          <a:solidFill>
            <a:schemeClr val="bg2"/>
          </a:solidFill>
        </p:spPr>
        <p:txBody>
          <a:bodyPr/>
          <a:lstStyle>
            <a:lvl1pPr>
              <a:defRPr>
                <a:latin typeface="JLR Emeric ExtraLight" panose="02000503040000020004" pitchFamily="2" charset="0"/>
              </a:defRPr>
            </a:lvl1pPr>
          </a:lstStyle>
          <a:p>
            <a:r>
              <a:rPr lang="en-US" dirty="0"/>
              <a:t>Click icon to add picture</a:t>
            </a:r>
            <a:endParaRPr lang="en-GB" dirty="0"/>
          </a:p>
        </p:txBody>
      </p:sp>
      <p:grpSp>
        <p:nvGrpSpPr>
          <p:cNvPr id="14" name="Group 13"/>
          <p:cNvGrpSpPr/>
          <p:nvPr userDrawn="1"/>
        </p:nvGrpSpPr>
        <p:grpSpPr>
          <a:xfrm>
            <a:off x="120442" y="4858326"/>
            <a:ext cx="1404000" cy="216000"/>
            <a:chOff x="120441" y="4827685"/>
            <a:chExt cx="1468331" cy="231017"/>
          </a:xfrm>
        </p:grpSpPr>
        <p:pic>
          <p:nvPicPr>
            <p:cNvPr id="15" name="Picture 14"/>
            <p:cNvPicPr>
              <a:picLocks noChangeAspect="1"/>
            </p:cNvPicPr>
            <p:nvPr/>
          </p:nvPicPr>
          <p:blipFill rotWithShape="1">
            <a:blip r:embed="rId2"/>
            <a:srcRect r="84701"/>
            <a:stretch/>
          </p:blipFill>
          <p:spPr>
            <a:xfrm>
              <a:off x="120441" y="4827685"/>
              <a:ext cx="232235" cy="231017"/>
            </a:xfrm>
            <a:prstGeom prst="rect">
              <a:avLst/>
            </a:prstGeom>
          </p:spPr>
        </p:pic>
        <p:pic>
          <p:nvPicPr>
            <p:cNvPr id="16" name="Picture 15"/>
            <p:cNvPicPr>
              <a:picLocks noChangeAspect="1"/>
            </p:cNvPicPr>
            <p:nvPr/>
          </p:nvPicPr>
          <p:blipFill rotWithShape="1">
            <a:blip r:embed="rId2"/>
            <a:srcRect l="21215" r="63486"/>
            <a:stretch/>
          </p:blipFill>
          <p:spPr>
            <a:xfrm>
              <a:off x="429465" y="4827685"/>
              <a:ext cx="232235" cy="231017"/>
            </a:xfrm>
            <a:prstGeom prst="rect">
              <a:avLst/>
            </a:prstGeom>
          </p:spPr>
        </p:pic>
        <p:pic>
          <p:nvPicPr>
            <p:cNvPr id="17" name="Picture 16"/>
            <p:cNvPicPr>
              <a:picLocks noChangeAspect="1"/>
            </p:cNvPicPr>
            <p:nvPr/>
          </p:nvPicPr>
          <p:blipFill rotWithShape="1">
            <a:blip r:embed="rId2"/>
            <a:srcRect l="42350" r="42350"/>
            <a:stretch/>
          </p:blipFill>
          <p:spPr>
            <a:xfrm>
              <a:off x="738489" y="4827685"/>
              <a:ext cx="232235" cy="231017"/>
            </a:xfrm>
            <a:prstGeom prst="rect">
              <a:avLst/>
            </a:prstGeom>
          </p:spPr>
        </p:pic>
        <p:pic>
          <p:nvPicPr>
            <p:cNvPr id="18" name="Picture 17"/>
            <p:cNvPicPr>
              <a:picLocks noChangeAspect="1"/>
            </p:cNvPicPr>
            <p:nvPr/>
          </p:nvPicPr>
          <p:blipFill rotWithShape="1">
            <a:blip r:embed="rId2"/>
            <a:srcRect l="63529" r="21171"/>
            <a:stretch/>
          </p:blipFill>
          <p:spPr>
            <a:xfrm>
              <a:off x="1047513" y="4827685"/>
              <a:ext cx="232235" cy="231017"/>
            </a:xfrm>
            <a:prstGeom prst="rect">
              <a:avLst/>
            </a:prstGeom>
          </p:spPr>
        </p:pic>
        <p:pic>
          <p:nvPicPr>
            <p:cNvPr id="19" name="Picture 18"/>
            <p:cNvPicPr>
              <a:picLocks noChangeAspect="1"/>
            </p:cNvPicPr>
            <p:nvPr/>
          </p:nvPicPr>
          <p:blipFill rotWithShape="1">
            <a:blip r:embed="rId2"/>
            <a:srcRect l="84783" r="-83"/>
            <a:stretch/>
          </p:blipFill>
          <p:spPr>
            <a:xfrm>
              <a:off x="1356537" y="4827685"/>
              <a:ext cx="232235" cy="231017"/>
            </a:xfrm>
            <a:prstGeom prst="rect">
              <a:avLst/>
            </a:prstGeom>
          </p:spPr>
        </p:pic>
      </p:grpSp>
    </p:spTree>
    <p:extLst>
      <p:ext uri="{BB962C8B-B14F-4D97-AF65-F5344CB8AC3E}">
        <p14:creationId xmlns:p14="http://schemas.microsoft.com/office/powerpoint/2010/main" val="2856197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ed Text and Image 0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838" y="118562"/>
            <a:ext cx="6629400" cy="658999"/>
          </a:xfrm>
        </p:spPr>
        <p:txBody>
          <a:bodyPr/>
          <a:lstStyle>
            <a:lvl1pPr>
              <a:defRPr>
                <a:latin typeface="JLR Emeric SemiBold" panose="02000503040000020004" pitchFamily="2" charset="0"/>
              </a:defRPr>
            </a:lvl1pPr>
          </a:lstStyle>
          <a:p>
            <a:r>
              <a:rPr lang="en-US" dirty="0"/>
              <a:t>CLICK TO EDIT MASTER TITLE STYLE</a:t>
            </a:r>
            <a:endParaRPr lang="en-GB" dirty="0"/>
          </a:p>
        </p:txBody>
      </p:sp>
      <p:sp>
        <p:nvSpPr>
          <p:cNvPr id="7" name="Slide Number Placeholder 6"/>
          <p:cNvSpPr>
            <a:spLocks noGrp="1"/>
          </p:cNvSpPr>
          <p:nvPr>
            <p:ph type="sldNum" sz="quarter" idx="12"/>
          </p:nvPr>
        </p:nvSpPr>
        <p:spPr/>
        <p:txBody>
          <a:bodyPr/>
          <a:lstStyle>
            <a:lvl1pPr>
              <a:defRPr>
                <a:latin typeface="JLR Emeric ExtraLight" panose="02000503040000020004" pitchFamily="2" charset="0"/>
              </a:defRPr>
            </a:lvl1pPr>
          </a:lstStyle>
          <a:p>
            <a:fld id="{C554A706-D19D-4C79-97F9-BC489483F7EF}" type="slidenum">
              <a:rPr lang="en-GB" smtClean="0"/>
              <a:pPr/>
              <a:t>‹#›</a:t>
            </a:fld>
            <a:endParaRPr lang="en-GB" dirty="0"/>
          </a:p>
        </p:txBody>
      </p:sp>
      <p:sp>
        <p:nvSpPr>
          <p:cNvPr id="8" name="Picture Placeholder 7"/>
          <p:cNvSpPr>
            <a:spLocks noGrp="1"/>
          </p:cNvSpPr>
          <p:nvPr>
            <p:ph type="pic" sz="quarter" idx="13"/>
          </p:nvPr>
        </p:nvSpPr>
        <p:spPr>
          <a:xfrm>
            <a:off x="4643438" y="1044575"/>
            <a:ext cx="2066925" cy="1728788"/>
          </a:xfrm>
          <a:solidFill>
            <a:schemeClr val="bg2"/>
          </a:solidFill>
        </p:spPr>
        <p:txBody>
          <a:bodyPr/>
          <a:lstStyle>
            <a:lvl1pPr>
              <a:defRPr sz="1200">
                <a:latin typeface="JLR Emeric ExtraLight" panose="02000503040000020004" pitchFamily="2" charset="0"/>
              </a:defRPr>
            </a:lvl1pPr>
          </a:lstStyle>
          <a:p>
            <a:r>
              <a:rPr lang="en-US" dirty="0"/>
              <a:t>Click icon to add picture</a:t>
            </a:r>
            <a:endParaRPr lang="en-GB" dirty="0"/>
          </a:p>
        </p:txBody>
      </p:sp>
      <p:sp>
        <p:nvSpPr>
          <p:cNvPr id="9" name="Picture Placeholder 7"/>
          <p:cNvSpPr>
            <a:spLocks noGrp="1"/>
          </p:cNvSpPr>
          <p:nvPr>
            <p:ph type="pic" sz="quarter" idx="14"/>
          </p:nvPr>
        </p:nvSpPr>
        <p:spPr>
          <a:xfrm>
            <a:off x="6853238" y="1044575"/>
            <a:ext cx="2066925" cy="1728788"/>
          </a:xfrm>
          <a:solidFill>
            <a:schemeClr val="bg2"/>
          </a:solidFill>
        </p:spPr>
        <p:txBody>
          <a:bodyPr/>
          <a:lstStyle>
            <a:lvl1pPr>
              <a:defRPr sz="1200">
                <a:latin typeface="JLR Emeric ExtraLight" panose="02000503040000020004" pitchFamily="2" charset="0"/>
              </a:defRPr>
            </a:lvl1pPr>
          </a:lstStyle>
          <a:p>
            <a:r>
              <a:rPr lang="en-US" dirty="0"/>
              <a:t>Click icon to add picture</a:t>
            </a:r>
            <a:endParaRPr lang="en-GB" dirty="0"/>
          </a:p>
        </p:txBody>
      </p:sp>
      <p:sp>
        <p:nvSpPr>
          <p:cNvPr id="10" name="Picture Placeholder 7"/>
          <p:cNvSpPr>
            <a:spLocks noGrp="1"/>
          </p:cNvSpPr>
          <p:nvPr>
            <p:ph type="pic" sz="quarter" idx="15"/>
          </p:nvPr>
        </p:nvSpPr>
        <p:spPr>
          <a:xfrm>
            <a:off x="4643438" y="2916238"/>
            <a:ext cx="2066925" cy="1728788"/>
          </a:xfrm>
          <a:solidFill>
            <a:schemeClr val="bg2"/>
          </a:solidFill>
        </p:spPr>
        <p:txBody>
          <a:bodyPr/>
          <a:lstStyle>
            <a:lvl1pPr>
              <a:defRPr sz="1200">
                <a:latin typeface="JLR Emeric ExtraLight" panose="02000503040000020004" pitchFamily="2" charset="0"/>
              </a:defRPr>
            </a:lvl1pPr>
          </a:lstStyle>
          <a:p>
            <a:r>
              <a:rPr lang="en-US" dirty="0"/>
              <a:t>Click icon to add picture</a:t>
            </a:r>
            <a:endParaRPr lang="en-GB" dirty="0"/>
          </a:p>
        </p:txBody>
      </p:sp>
      <p:sp>
        <p:nvSpPr>
          <p:cNvPr id="11" name="Picture Placeholder 7"/>
          <p:cNvSpPr>
            <a:spLocks noGrp="1"/>
          </p:cNvSpPr>
          <p:nvPr>
            <p:ph type="pic" sz="quarter" idx="16"/>
          </p:nvPr>
        </p:nvSpPr>
        <p:spPr>
          <a:xfrm>
            <a:off x="6853238" y="2916238"/>
            <a:ext cx="2066925" cy="1728788"/>
          </a:xfrm>
          <a:solidFill>
            <a:schemeClr val="bg2"/>
          </a:solidFill>
        </p:spPr>
        <p:txBody>
          <a:bodyPr/>
          <a:lstStyle>
            <a:lvl1pPr>
              <a:defRPr sz="1200">
                <a:latin typeface="JLR Emeric ExtraLight" panose="02000503040000020004" pitchFamily="2" charset="0"/>
              </a:defRPr>
            </a:lvl1pPr>
          </a:lstStyle>
          <a:p>
            <a:r>
              <a:rPr lang="en-US" dirty="0"/>
              <a:t>Click icon to add picture</a:t>
            </a:r>
            <a:endParaRPr lang="en-GB" dirty="0"/>
          </a:p>
        </p:txBody>
      </p:sp>
      <p:sp>
        <p:nvSpPr>
          <p:cNvPr id="12" name="Content Placeholder 2"/>
          <p:cNvSpPr>
            <a:spLocks noGrp="1"/>
          </p:cNvSpPr>
          <p:nvPr>
            <p:ph sz="half" idx="1"/>
          </p:nvPr>
        </p:nvSpPr>
        <p:spPr>
          <a:xfrm>
            <a:off x="223838" y="1044575"/>
            <a:ext cx="4271962" cy="3600450"/>
          </a:xfrm>
        </p:spPr>
        <p:txBody>
          <a:bodyPr vert="horz" lIns="0" tIns="0" rIns="0" bIns="0" rtlCol="0">
            <a:noAutofit/>
          </a:bodyPr>
          <a:lstStyle>
            <a:lvl1pPr marL="182563" indent="-182563">
              <a:buFont typeface="Arial" panose="020B0604020202020204" pitchFamily="34" charset="0"/>
              <a:buChar char="•"/>
              <a:defRPr lang="en-US" sz="1600" smtClean="0">
                <a:latin typeface="JLR Emeric ExtraLight" panose="02000503040000020004" pitchFamily="2" charset="0"/>
              </a:defRPr>
            </a:lvl1pPr>
            <a:lvl2pPr marL="449263" indent="-180975">
              <a:buFont typeface="Arial" pitchFamily="34" charset="0"/>
              <a:buChar char="−"/>
              <a:defRPr lang="en-US" sz="1600" smtClean="0">
                <a:latin typeface="JLR Emeric ExtraLight" panose="02000503040000020004" pitchFamily="2" charset="0"/>
              </a:defRPr>
            </a:lvl2pPr>
            <a:lvl3pPr marL="625475" indent="-180975">
              <a:buFont typeface="Arial" pitchFamily="34" charset="0"/>
              <a:buChar char="−"/>
              <a:defRPr lang="en-US" sz="1400" smtClean="0">
                <a:latin typeface="JLR Emeric ExtraLight" panose="02000503040000020004" pitchFamily="2" charset="0"/>
              </a:defRPr>
            </a:lvl3pPr>
            <a:lvl4pPr marL="808038" indent="-180975">
              <a:buFont typeface="Arial" pitchFamily="34" charset="0"/>
              <a:buChar char="−"/>
              <a:defRPr lang="en-US" sz="1400" smtClean="0">
                <a:latin typeface="JLR Emeric ExtraLight" panose="02000503040000020004" pitchFamily="2" charset="0"/>
              </a:defRPr>
            </a:lvl4pPr>
            <a:lvl5pPr marL="982663" indent="-179388">
              <a:buFont typeface="Arial" pitchFamily="34" charset="0"/>
              <a:buChar char="−"/>
              <a:defRPr lang="en-GB" sz="1400">
                <a:latin typeface="JLR Emeric ExtraLight" panose="02000503040000020004" pitchFamily="2" charset="0"/>
              </a:defRPr>
            </a:lvl5pPr>
            <a:lvl6pPr marL="895350" indent="-180975">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3" name="Group 12"/>
          <p:cNvGrpSpPr/>
          <p:nvPr userDrawn="1"/>
        </p:nvGrpSpPr>
        <p:grpSpPr>
          <a:xfrm>
            <a:off x="120442" y="4858326"/>
            <a:ext cx="1404000" cy="216000"/>
            <a:chOff x="120441" y="4827685"/>
            <a:chExt cx="1468331" cy="231017"/>
          </a:xfrm>
        </p:grpSpPr>
        <p:pic>
          <p:nvPicPr>
            <p:cNvPr id="14" name="Picture 13"/>
            <p:cNvPicPr>
              <a:picLocks noChangeAspect="1"/>
            </p:cNvPicPr>
            <p:nvPr/>
          </p:nvPicPr>
          <p:blipFill rotWithShape="1">
            <a:blip r:embed="rId2"/>
            <a:srcRect r="84701"/>
            <a:stretch/>
          </p:blipFill>
          <p:spPr>
            <a:xfrm>
              <a:off x="120441" y="4827685"/>
              <a:ext cx="232235" cy="231017"/>
            </a:xfrm>
            <a:prstGeom prst="rect">
              <a:avLst/>
            </a:prstGeom>
          </p:spPr>
        </p:pic>
        <p:pic>
          <p:nvPicPr>
            <p:cNvPr id="15" name="Picture 14"/>
            <p:cNvPicPr>
              <a:picLocks noChangeAspect="1"/>
            </p:cNvPicPr>
            <p:nvPr/>
          </p:nvPicPr>
          <p:blipFill rotWithShape="1">
            <a:blip r:embed="rId2"/>
            <a:srcRect l="21215" r="63486"/>
            <a:stretch/>
          </p:blipFill>
          <p:spPr>
            <a:xfrm>
              <a:off x="429465" y="4827685"/>
              <a:ext cx="232235" cy="231017"/>
            </a:xfrm>
            <a:prstGeom prst="rect">
              <a:avLst/>
            </a:prstGeom>
          </p:spPr>
        </p:pic>
        <p:pic>
          <p:nvPicPr>
            <p:cNvPr id="16" name="Picture 15"/>
            <p:cNvPicPr>
              <a:picLocks noChangeAspect="1"/>
            </p:cNvPicPr>
            <p:nvPr/>
          </p:nvPicPr>
          <p:blipFill rotWithShape="1">
            <a:blip r:embed="rId2"/>
            <a:srcRect l="42350" r="42350"/>
            <a:stretch/>
          </p:blipFill>
          <p:spPr>
            <a:xfrm>
              <a:off x="738489" y="4827685"/>
              <a:ext cx="232235" cy="231017"/>
            </a:xfrm>
            <a:prstGeom prst="rect">
              <a:avLst/>
            </a:prstGeom>
          </p:spPr>
        </p:pic>
        <p:pic>
          <p:nvPicPr>
            <p:cNvPr id="17" name="Picture 16"/>
            <p:cNvPicPr>
              <a:picLocks noChangeAspect="1"/>
            </p:cNvPicPr>
            <p:nvPr/>
          </p:nvPicPr>
          <p:blipFill rotWithShape="1">
            <a:blip r:embed="rId2"/>
            <a:srcRect l="63529" r="21171"/>
            <a:stretch/>
          </p:blipFill>
          <p:spPr>
            <a:xfrm>
              <a:off x="1047513" y="4827685"/>
              <a:ext cx="232235" cy="231017"/>
            </a:xfrm>
            <a:prstGeom prst="rect">
              <a:avLst/>
            </a:prstGeom>
          </p:spPr>
        </p:pic>
        <p:pic>
          <p:nvPicPr>
            <p:cNvPr id="18" name="Picture 17"/>
            <p:cNvPicPr>
              <a:picLocks noChangeAspect="1"/>
            </p:cNvPicPr>
            <p:nvPr/>
          </p:nvPicPr>
          <p:blipFill rotWithShape="1">
            <a:blip r:embed="rId2"/>
            <a:srcRect l="84783" r="-83"/>
            <a:stretch/>
          </p:blipFill>
          <p:spPr>
            <a:xfrm>
              <a:off x="1356537" y="4827685"/>
              <a:ext cx="232235" cy="231017"/>
            </a:xfrm>
            <a:prstGeom prst="rect">
              <a:avLst/>
            </a:prstGeom>
          </p:spPr>
        </p:pic>
      </p:grpSp>
    </p:spTree>
    <p:extLst>
      <p:ext uri="{BB962C8B-B14F-4D97-AF65-F5344CB8AC3E}">
        <p14:creationId xmlns:p14="http://schemas.microsoft.com/office/powerpoint/2010/main" val="2164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ulleted Text and Image 03">
    <p:spTree>
      <p:nvGrpSpPr>
        <p:cNvPr id="1" name=""/>
        <p:cNvGrpSpPr/>
        <p:nvPr/>
      </p:nvGrpSpPr>
      <p:grpSpPr>
        <a:xfrm>
          <a:off x="0" y="0"/>
          <a:ext cx="0" cy="0"/>
          <a:chOff x="0" y="0"/>
          <a:chExt cx="0" cy="0"/>
        </a:xfrm>
      </p:grpSpPr>
      <p:sp>
        <p:nvSpPr>
          <p:cNvPr id="6" name="Content Placeholder 2"/>
          <p:cNvSpPr>
            <a:spLocks noGrp="1"/>
          </p:cNvSpPr>
          <p:nvPr>
            <p:ph idx="14"/>
          </p:nvPr>
        </p:nvSpPr>
        <p:spPr>
          <a:xfrm>
            <a:off x="220664" y="1044575"/>
            <a:ext cx="2066924" cy="3600450"/>
          </a:xfrm>
        </p:spPr>
        <p:txBody>
          <a:bodyPr>
            <a:noAutofit/>
          </a:bodyPr>
          <a:lstStyle>
            <a:lvl1pPr>
              <a:defRPr>
                <a:latin typeface="JLR Emeric ExtraLight" panose="02000503040000020004" pitchFamily="2" charset="0"/>
              </a:defRPr>
            </a:lvl1pPr>
            <a:lvl2pPr marL="449263" indent="-179388">
              <a:defRPr sz="1600">
                <a:latin typeface="JLR Emeric ExtraLight" panose="02000503040000020004" pitchFamily="2" charset="0"/>
              </a:defRPr>
            </a:lvl2pPr>
            <a:lvl3pPr marL="625475" indent="-179388">
              <a:defRPr sz="1400">
                <a:latin typeface="JLR Emeric ExtraLight" panose="02000503040000020004" pitchFamily="2" charset="0"/>
              </a:defRPr>
            </a:lvl3pPr>
            <a:lvl4pPr marL="808038" indent="-179388">
              <a:defRPr sz="1400">
                <a:latin typeface="JLR Emeric ExtraLight" panose="02000503040000020004" pitchFamily="2" charset="0"/>
              </a:defRPr>
            </a:lvl4pPr>
            <a:lvl5pPr marL="982663" indent="-180975">
              <a:defRPr sz="1400">
                <a:latin typeface="JLR Emeric Extra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223838" y="120650"/>
            <a:ext cx="6629400" cy="655307"/>
          </a:xfrm>
        </p:spPr>
        <p:txBody>
          <a:bodyPr/>
          <a:lstStyle>
            <a:lvl1pPr>
              <a:defRPr>
                <a:latin typeface="JLR Emeric SemiBold" panose="02000503040000020004" pitchFamily="2" charset="0"/>
              </a:defRPr>
            </a:lvl1pPr>
          </a:lstStyle>
          <a:p>
            <a:r>
              <a:rPr lang="en-US" dirty="0"/>
              <a:t>CLICK TO EDIT MASTER TITLE STYLE</a:t>
            </a:r>
            <a:endParaRPr lang="en-GB" dirty="0"/>
          </a:p>
        </p:txBody>
      </p:sp>
      <p:sp>
        <p:nvSpPr>
          <p:cNvPr id="7" name="Slide Number Placeholder 6"/>
          <p:cNvSpPr>
            <a:spLocks noGrp="1"/>
          </p:cNvSpPr>
          <p:nvPr>
            <p:ph type="sldNum" sz="quarter" idx="12"/>
          </p:nvPr>
        </p:nvSpPr>
        <p:spPr/>
        <p:txBody>
          <a:bodyPr/>
          <a:lstStyle>
            <a:lvl1pPr>
              <a:defRPr>
                <a:latin typeface="JLR Emeric ExtraLight" panose="02000503040000020004" pitchFamily="2" charset="0"/>
              </a:defRPr>
            </a:lvl1pPr>
          </a:lstStyle>
          <a:p>
            <a:fld id="{C554A706-D19D-4C79-97F9-BC489483F7EF}" type="slidenum">
              <a:rPr lang="en-GB" smtClean="0"/>
              <a:pPr/>
              <a:t>‹#›</a:t>
            </a:fld>
            <a:endParaRPr lang="en-GB" dirty="0"/>
          </a:p>
        </p:txBody>
      </p:sp>
      <p:sp>
        <p:nvSpPr>
          <p:cNvPr id="8" name="Picture Placeholder 7"/>
          <p:cNvSpPr>
            <a:spLocks noGrp="1"/>
          </p:cNvSpPr>
          <p:nvPr>
            <p:ph type="pic" sz="quarter" idx="13"/>
          </p:nvPr>
        </p:nvSpPr>
        <p:spPr>
          <a:xfrm>
            <a:off x="2427288" y="1044575"/>
            <a:ext cx="6492875" cy="3600450"/>
          </a:xfrm>
          <a:solidFill>
            <a:schemeClr val="bg2"/>
          </a:solidFill>
        </p:spPr>
        <p:txBody>
          <a:bodyPr/>
          <a:lstStyle>
            <a:lvl1pPr>
              <a:defRPr>
                <a:latin typeface="JLR Emeric ExtraLight" panose="02000503040000020004" pitchFamily="2" charset="0"/>
              </a:defRPr>
            </a:lvl1pPr>
          </a:lstStyle>
          <a:p>
            <a:r>
              <a:rPr lang="en-US" dirty="0"/>
              <a:t>Click icon to add picture</a:t>
            </a:r>
            <a:endParaRPr lang="en-GB" dirty="0"/>
          </a:p>
        </p:txBody>
      </p:sp>
      <p:grpSp>
        <p:nvGrpSpPr>
          <p:cNvPr id="9" name="Group 8"/>
          <p:cNvGrpSpPr/>
          <p:nvPr userDrawn="1"/>
        </p:nvGrpSpPr>
        <p:grpSpPr>
          <a:xfrm>
            <a:off x="120442" y="4858326"/>
            <a:ext cx="1404000" cy="216000"/>
            <a:chOff x="120441" y="4827685"/>
            <a:chExt cx="1468331" cy="231017"/>
          </a:xfrm>
        </p:grpSpPr>
        <p:pic>
          <p:nvPicPr>
            <p:cNvPr id="10" name="Picture 9"/>
            <p:cNvPicPr>
              <a:picLocks noChangeAspect="1"/>
            </p:cNvPicPr>
            <p:nvPr/>
          </p:nvPicPr>
          <p:blipFill rotWithShape="1">
            <a:blip r:embed="rId2"/>
            <a:srcRect r="84701"/>
            <a:stretch/>
          </p:blipFill>
          <p:spPr>
            <a:xfrm>
              <a:off x="120441" y="4827685"/>
              <a:ext cx="232235" cy="231017"/>
            </a:xfrm>
            <a:prstGeom prst="rect">
              <a:avLst/>
            </a:prstGeom>
          </p:spPr>
        </p:pic>
        <p:pic>
          <p:nvPicPr>
            <p:cNvPr id="11" name="Picture 10"/>
            <p:cNvPicPr>
              <a:picLocks noChangeAspect="1"/>
            </p:cNvPicPr>
            <p:nvPr/>
          </p:nvPicPr>
          <p:blipFill rotWithShape="1">
            <a:blip r:embed="rId2"/>
            <a:srcRect l="21215" r="63486"/>
            <a:stretch/>
          </p:blipFill>
          <p:spPr>
            <a:xfrm>
              <a:off x="429465" y="4827685"/>
              <a:ext cx="232235" cy="231017"/>
            </a:xfrm>
            <a:prstGeom prst="rect">
              <a:avLst/>
            </a:prstGeom>
          </p:spPr>
        </p:pic>
        <p:pic>
          <p:nvPicPr>
            <p:cNvPr id="12" name="Picture 11"/>
            <p:cNvPicPr>
              <a:picLocks noChangeAspect="1"/>
            </p:cNvPicPr>
            <p:nvPr/>
          </p:nvPicPr>
          <p:blipFill rotWithShape="1">
            <a:blip r:embed="rId2"/>
            <a:srcRect l="42350" r="42350"/>
            <a:stretch/>
          </p:blipFill>
          <p:spPr>
            <a:xfrm>
              <a:off x="738489" y="4827685"/>
              <a:ext cx="232235" cy="231017"/>
            </a:xfrm>
            <a:prstGeom prst="rect">
              <a:avLst/>
            </a:prstGeom>
          </p:spPr>
        </p:pic>
        <p:pic>
          <p:nvPicPr>
            <p:cNvPr id="13" name="Picture 12"/>
            <p:cNvPicPr>
              <a:picLocks noChangeAspect="1"/>
            </p:cNvPicPr>
            <p:nvPr/>
          </p:nvPicPr>
          <p:blipFill rotWithShape="1">
            <a:blip r:embed="rId2"/>
            <a:srcRect l="63529" r="21171"/>
            <a:stretch/>
          </p:blipFill>
          <p:spPr>
            <a:xfrm>
              <a:off x="1047513" y="4827685"/>
              <a:ext cx="232235" cy="231017"/>
            </a:xfrm>
            <a:prstGeom prst="rect">
              <a:avLst/>
            </a:prstGeom>
          </p:spPr>
        </p:pic>
        <p:pic>
          <p:nvPicPr>
            <p:cNvPr id="14" name="Picture 13"/>
            <p:cNvPicPr>
              <a:picLocks noChangeAspect="1"/>
            </p:cNvPicPr>
            <p:nvPr/>
          </p:nvPicPr>
          <p:blipFill rotWithShape="1">
            <a:blip r:embed="rId2"/>
            <a:srcRect l="84783" r="-83"/>
            <a:stretch/>
          </p:blipFill>
          <p:spPr>
            <a:xfrm>
              <a:off x="1356537" y="4827685"/>
              <a:ext cx="232235" cy="231017"/>
            </a:xfrm>
            <a:prstGeom prst="rect">
              <a:avLst/>
            </a:prstGeom>
          </p:spPr>
        </p:pic>
      </p:grpSp>
    </p:spTree>
    <p:extLst>
      <p:ext uri="{BB962C8B-B14F-4D97-AF65-F5344CB8AC3E}">
        <p14:creationId xmlns:p14="http://schemas.microsoft.com/office/powerpoint/2010/main" val="2415587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Quote/Statement">
    <p:spTree>
      <p:nvGrpSpPr>
        <p:cNvPr id="1" name=""/>
        <p:cNvGrpSpPr/>
        <p:nvPr/>
      </p:nvGrpSpPr>
      <p:grpSpPr>
        <a:xfrm>
          <a:off x="0" y="0"/>
          <a:ext cx="0" cy="0"/>
          <a:chOff x="0" y="0"/>
          <a:chExt cx="0" cy="0"/>
        </a:xfrm>
      </p:grpSpPr>
      <p:sp>
        <p:nvSpPr>
          <p:cNvPr id="9" name="Picture Placeholder 6"/>
          <p:cNvSpPr>
            <a:spLocks noGrp="1"/>
          </p:cNvSpPr>
          <p:nvPr>
            <p:ph type="pic" sz="quarter" idx="14"/>
          </p:nvPr>
        </p:nvSpPr>
        <p:spPr>
          <a:xfrm>
            <a:off x="0" y="820739"/>
            <a:ext cx="9144000" cy="4322761"/>
          </a:xfrm>
          <a:solidFill>
            <a:schemeClr val="bg2"/>
          </a:solidFill>
        </p:spPr>
        <p:txBody>
          <a:bodyPr/>
          <a:lstStyle>
            <a:lvl1pPr>
              <a:defRPr>
                <a:latin typeface="JLR Emeric ExtraLight" panose="02000503040000020004" pitchFamily="2" charset="0"/>
              </a:defRPr>
            </a:lvl1pPr>
          </a:lstStyle>
          <a:p>
            <a:r>
              <a:rPr lang="en-US" dirty="0"/>
              <a:t>Click icon to add picture</a:t>
            </a:r>
            <a:endParaRPr lang="en-GB" dirty="0"/>
          </a:p>
        </p:txBody>
      </p:sp>
      <p:sp>
        <p:nvSpPr>
          <p:cNvPr id="2" name="Title 1"/>
          <p:cNvSpPr>
            <a:spLocks noGrp="1"/>
          </p:cNvSpPr>
          <p:nvPr>
            <p:ph type="title" hasCustomPrompt="1"/>
          </p:nvPr>
        </p:nvSpPr>
        <p:spPr>
          <a:xfrm>
            <a:off x="223838" y="120651"/>
            <a:ext cx="6629400" cy="687206"/>
          </a:xfrm>
        </p:spPr>
        <p:txBody>
          <a:bodyP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223838" y="2718600"/>
            <a:ext cx="4276725" cy="1446206"/>
          </a:xfrm>
        </p:spPr>
        <p:txBody>
          <a:bodyPr>
            <a:noAutofit/>
          </a:bodyPr>
          <a:lstStyle>
            <a:lvl1pPr marL="0" indent="0">
              <a:lnSpc>
                <a:spcPts val="1800"/>
              </a:lnSpc>
              <a:buNone/>
              <a:defRPr sz="1600">
                <a:solidFill>
                  <a:schemeClr val="bg1"/>
                </a:solidFill>
                <a:latin typeface="Georgia" panose="02040502050405020303" pitchFamily="18" charset="0"/>
              </a:defRPr>
            </a:lvl1pPr>
            <a:lvl2pPr>
              <a:defRPr sz="1800">
                <a:solidFill>
                  <a:schemeClr val="bg1"/>
                </a:solidFill>
                <a:latin typeface="Georgia" panose="02040502050405020303" pitchFamily="18" charset="0"/>
              </a:defRPr>
            </a:lvl2pPr>
            <a:lvl3pPr>
              <a:defRPr sz="1800">
                <a:solidFill>
                  <a:schemeClr val="bg1"/>
                </a:solidFill>
                <a:latin typeface="Georgia" panose="02040502050405020303" pitchFamily="18" charset="0"/>
              </a:defRPr>
            </a:lvl3pPr>
            <a:lvl4pPr>
              <a:defRPr sz="1800">
                <a:solidFill>
                  <a:schemeClr val="bg1"/>
                </a:solidFill>
                <a:latin typeface="Georgia" panose="02040502050405020303" pitchFamily="18" charset="0"/>
              </a:defRPr>
            </a:lvl4pPr>
            <a:lvl5pPr>
              <a:defRPr sz="1800">
                <a:solidFill>
                  <a:schemeClr val="bg1"/>
                </a:solidFill>
                <a:latin typeface="Georgia" panose="02040502050405020303" pitchFamily="18" charset="0"/>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latin typeface="JLR Emeric ExtraLight" panose="02000503040000020004" pitchFamily="2" charset="0"/>
              </a:defRPr>
            </a:lvl1pPr>
          </a:lstStyle>
          <a:p>
            <a:fld id="{C554A706-D19D-4C79-97F9-BC489483F7EF}" type="slidenum">
              <a:rPr lang="en-GB" smtClean="0"/>
              <a:pPr/>
              <a:t>‹#›</a:t>
            </a:fld>
            <a:endParaRPr lang="en-GB" dirty="0"/>
          </a:p>
        </p:txBody>
      </p:sp>
      <p:sp>
        <p:nvSpPr>
          <p:cNvPr id="8" name="Text Placeholder 7"/>
          <p:cNvSpPr>
            <a:spLocks noGrp="1"/>
          </p:cNvSpPr>
          <p:nvPr>
            <p:ph type="body" sz="quarter" idx="13"/>
          </p:nvPr>
        </p:nvSpPr>
        <p:spPr>
          <a:xfrm>
            <a:off x="223837" y="4167188"/>
            <a:ext cx="4276725" cy="477837"/>
          </a:xfrm>
        </p:spPr>
        <p:txBody>
          <a:bodyPr/>
          <a:lstStyle>
            <a:lvl1pPr marL="0" indent="0">
              <a:spcBef>
                <a:spcPts val="0"/>
              </a:spcBef>
              <a:buNone/>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8623" y="210089"/>
            <a:ext cx="1621540" cy="402337"/>
          </a:xfrm>
          <a:prstGeom prst="rect">
            <a:avLst/>
          </a:prstGeom>
        </p:spPr>
      </p:pic>
    </p:spTree>
    <p:extLst>
      <p:ext uri="{BB962C8B-B14F-4D97-AF65-F5344CB8AC3E}">
        <p14:creationId xmlns:p14="http://schemas.microsoft.com/office/powerpoint/2010/main" val="3427675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Graph and Text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838" y="120650"/>
            <a:ext cx="6629400" cy="655307"/>
          </a:xfrm>
        </p:spPr>
        <p:txBody>
          <a:bodyP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6853238" y="1044575"/>
            <a:ext cx="2066924" cy="3600450"/>
          </a:xfrm>
        </p:spPr>
        <p:txBody>
          <a:bodyPr>
            <a:noAutofit/>
          </a:bodyPr>
          <a:lstStyle>
            <a:lvl1pPr>
              <a:defRPr>
                <a:latin typeface="JLR Emeric ExtraLight" panose="02000503040000020004" pitchFamily="2" charset="0"/>
              </a:defRPr>
            </a:lvl1pPr>
            <a:lvl2pPr marL="449263" indent="-179388">
              <a:defRPr sz="1600">
                <a:latin typeface="JLR Emeric ExtraLight" panose="02000503040000020004" pitchFamily="2" charset="0"/>
              </a:defRPr>
            </a:lvl2pPr>
            <a:lvl3pPr marL="625475" indent="-179388">
              <a:defRPr sz="1400">
                <a:latin typeface="JLR Emeric ExtraLight" panose="02000503040000020004" pitchFamily="2" charset="0"/>
              </a:defRPr>
            </a:lvl3pPr>
            <a:lvl4pPr marL="808038" indent="-179388">
              <a:defRPr sz="1400">
                <a:latin typeface="JLR Emeric ExtraLight" panose="02000503040000020004" pitchFamily="2" charset="0"/>
              </a:defRPr>
            </a:lvl4pPr>
            <a:lvl5pPr marL="982663" indent="-180975">
              <a:defRPr sz="1400">
                <a:latin typeface="JLR Emeric Extra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lvl1pPr>
              <a:defRPr>
                <a:solidFill>
                  <a:schemeClr val="tx1"/>
                </a:solidFill>
                <a:latin typeface="JLR Emeric ExtraLight" panose="02000503040000020004" pitchFamily="2" charset="0"/>
              </a:defRPr>
            </a:lvl1pPr>
          </a:lstStyle>
          <a:p>
            <a:fld id="{C554A706-D19D-4C79-97F9-BC489483F7EF}" type="slidenum">
              <a:rPr lang="en-GB" smtClean="0"/>
              <a:pPr/>
              <a:t>‹#›</a:t>
            </a:fld>
            <a:endParaRPr lang="en-GB" dirty="0"/>
          </a:p>
        </p:txBody>
      </p:sp>
      <p:sp>
        <p:nvSpPr>
          <p:cNvPr id="7" name="Chart Placeholder 6"/>
          <p:cNvSpPr>
            <a:spLocks noGrp="1"/>
          </p:cNvSpPr>
          <p:nvPr>
            <p:ph type="chart" sz="quarter" idx="13"/>
          </p:nvPr>
        </p:nvSpPr>
        <p:spPr>
          <a:xfrm>
            <a:off x="223838" y="1044575"/>
            <a:ext cx="6486526" cy="3600450"/>
          </a:xfrm>
        </p:spPr>
        <p:txBody>
          <a:bodyPr/>
          <a:lstStyle>
            <a:lvl1pPr>
              <a:defRPr>
                <a:latin typeface="JLR Emeric ExtraLight" panose="02000503040000020004" pitchFamily="2" charset="0"/>
              </a:defRPr>
            </a:lvl1pPr>
          </a:lstStyle>
          <a:p>
            <a:r>
              <a:rPr lang="en-US" dirty="0"/>
              <a:t>Click icon to add chart</a:t>
            </a:r>
            <a:endParaRPr lang="en-GB" dirty="0"/>
          </a:p>
        </p:txBody>
      </p:sp>
      <p:sp>
        <p:nvSpPr>
          <p:cNvPr id="9" name="Text Placeholder 8"/>
          <p:cNvSpPr>
            <a:spLocks noGrp="1"/>
          </p:cNvSpPr>
          <p:nvPr>
            <p:ph type="body" sz="quarter" idx="14"/>
          </p:nvPr>
        </p:nvSpPr>
        <p:spPr>
          <a:xfrm>
            <a:off x="223838" y="4645025"/>
            <a:ext cx="6486525" cy="284163"/>
          </a:xfrm>
        </p:spPr>
        <p:txBody>
          <a:bodyPr/>
          <a:lstStyle>
            <a:lvl1pPr>
              <a:defRPr sz="800">
                <a:latin typeface="JLR Emeric ExtraLight" panose="02000503040000020004" pitchFamily="2"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74698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Graph and Text 0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838" y="120650"/>
            <a:ext cx="6629400" cy="634041"/>
          </a:xfrm>
        </p:spPr>
        <p:txBody>
          <a:bodyPr/>
          <a:lstStyle>
            <a:lvl1pPr>
              <a:defRPr>
                <a:latin typeface="JLR Emeric SemiBold" panose="02000503040000020004" pitchFamily="2"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223838" y="1044575"/>
            <a:ext cx="4271962" cy="3600450"/>
          </a:xfrm>
        </p:spPr>
        <p:txBody>
          <a:bodyPr vert="horz" lIns="0" tIns="0" rIns="0" bIns="0" rtlCol="0">
            <a:noAutofit/>
          </a:bodyPr>
          <a:lstStyle>
            <a:lvl1pPr>
              <a:defRPr lang="en-US" smtClean="0">
                <a:latin typeface="JLR Emeric ExtraLight" panose="02000503040000020004" pitchFamily="2" charset="0"/>
              </a:defRPr>
            </a:lvl1pPr>
            <a:lvl2pPr marL="449263" indent="-180975">
              <a:defRPr lang="en-US" sz="1600" smtClean="0">
                <a:latin typeface="JLR Emeric ExtraLight" panose="02000503040000020004" pitchFamily="2" charset="0"/>
              </a:defRPr>
            </a:lvl2pPr>
            <a:lvl3pPr marL="625475" indent="-171450">
              <a:defRPr lang="en-US" sz="1400" smtClean="0">
                <a:latin typeface="JLR Emeric ExtraLight" panose="02000503040000020004" pitchFamily="2" charset="0"/>
              </a:defRPr>
            </a:lvl3pPr>
            <a:lvl4pPr marL="808038" indent="-180975">
              <a:defRPr lang="en-US" sz="1400" smtClean="0">
                <a:latin typeface="JLR Emeric ExtraLight" panose="02000503040000020004" pitchFamily="2" charset="0"/>
              </a:defRPr>
            </a:lvl4pPr>
            <a:lvl5pPr marL="982663" indent="-180975">
              <a:defRPr lang="en-GB" sz="1400">
                <a:latin typeface="JLR Emeric Extra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lvl1pPr>
              <a:defRPr>
                <a:latin typeface="JLR Emeric ExtraLight" panose="02000503040000020004" pitchFamily="2" charset="0"/>
              </a:defRPr>
            </a:lvl1pPr>
          </a:lstStyle>
          <a:p>
            <a:fld id="{C554A706-D19D-4C79-97F9-BC489483F7EF}" type="slidenum">
              <a:rPr lang="en-GB" smtClean="0"/>
              <a:pPr/>
              <a:t>‹#›</a:t>
            </a:fld>
            <a:endParaRPr lang="en-GB" dirty="0"/>
          </a:p>
        </p:txBody>
      </p:sp>
      <p:sp>
        <p:nvSpPr>
          <p:cNvPr id="5" name="Chart Placeholder 4"/>
          <p:cNvSpPr>
            <a:spLocks noGrp="1"/>
          </p:cNvSpPr>
          <p:nvPr>
            <p:ph type="chart" sz="quarter" idx="13"/>
          </p:nvPr>
        </p:nvSpPr>
        <p:spPr>
          <a:xfrm>
            <a:off x="4643438" y="1044575"/>
            <a:ext cx="4276725" cy="3600450"/>
          </a:xfrm>
        </p:spPr>
        <p:txBody>
          <a:bodyPr/>
          <a:lstStyle>
            <a:lvl1pPr>
              <a:defRPr>
                <a:latin typeface="JLR Emeric ExtraLight" panose="02000503040000020004" pitchFamily="2" charset="0"/>
              </a:defRPr>
            </a:lvl1pPr>
          </a:lstStyle>
          <a:p>
            <a:r>
              <a:rPr lang="en-US" dirty="0"/>
              <a:t>Click icon to add chart</a:t>
            </a:r>
            <a:endParaRPr lang="en-GB" dirty="0"/>
          </a:p>
        </p:txBody>
      </p:sp>
      <p:sp>
        <p:nvSpPr>
          <p:cNvPr id="9" name="Text Placeholder 8"/>
          <p:cNvSpPr>
            <a:spLocks noGrp="1"/>
          </p:cNvSpPr>
          <p:nvPr>
            <p:ph type="body" sz="quarter" idx="14"/>
          </p:nvPr>
        </p:nvSpPr>
        <p:spPr>
          <a:xfrm>
            <a:off x="4643438" y="4645025"/>
            <a:ext cx="4276725" cy="284163"/>
          </a:xfrm>
        </p:spPr>
        <p:txBody>
          <a:bodyPr/>
          <a:lstStyle>
            <a:lvl1pPr marL="0" indent="0">
              <a:buNone/>
              <a:defRPr sz="800">
                <a:latin typeface="JLR Emeric ExtraLight" panose="02000503040000020004" pitchFamily="2"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2883630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839" y="985050"/>
            <a:ext cx="2909886" cy="1281900"/>
          </a:xfrm>
        </p:spPr>
        <p:txBody>
          <a:bodyPr/>
          <a:lstStyle>
            <a:lvl1pPr marL="0" indent="0">
              <a:buFont typeface="Arial" panose="020B0604020202020204" pitchFamily="34" charset="0"/>
              <a:buNone/>
              <a:defRPr sz="1800" b="0" cap="none" spc="0" baseline="0">
                <a:latin typeface="JLR Emeric ExtraLight" panose="02000503040000020004"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3143250" y="1010529"/>
            <a:ext cx="2746848" cy="1257300"/>
          </a:xfrm>
        </p:spPr>
        <p:txBody>
          <a:bodyPr>
            <a:noAutofit/>
          </a:bodyPr>
          <a:lstStyle>
            <a:lvl1pPr marL="0" indent="0">
              <a:lnSpc>
                <a:spcPts val="1300"/>
              </a:lnSpc>
              <a:spcBef>
                <a:spcPts val="0"/>
              </a:spcBef>
              <a:buFontTx/>
              <a:buNone/>
              <a:tabLst>
                <a:tab pos="292100" algn="l"/>
              </a:tabLst>
              <a:defRPr sz="1200" b="1">
                <a:latin typeface="JLR Emeric ExtraLight" panose="02000503040000020004" pitchFamily="2" charset="0"/>
              </a:defRPr>
            </a:lvl1pPr>
            <a:lvl2pPr marL="0" indent="0">
              <a:lnSpc>
                <a:spcPts val="1300"/>
              </a:lnSpc>
              <a:spcBef>
                <a:spcPts val="0"/>
              </a:spcBef>
              <a:spcAft>
                <a:spcPts val="700"/>
              </a:spcAft>
              <a:buFontTx/>
              <a:buNone/>
              <a:tabLst>
                <a:tab pos="292100" algn="l"/>
              </a:tabLst>
              <a:defRPr sz="1200">
                <a:latin typeface="JLR Emeric ExtraLight" panose="02000503040000020004" pitchFamily="2" charset="0"/>
              </a:defRPr>
            </a:lvl2pPr>
            <a:lvl3pPr>
              <a:lnSpc>
                <a:spcPts val="1300"/>
              </a:lnSpc>
              <a:spcBef>
                <a:spcPts val="700"/>
              </a:spcBef>
              <a:defRPr sz="1200"/>
            </a:lvl3pPr>
            <a:lvl4pPr>
              <a:lnSpc>
                <a:spcPts val="1300"/>
              </a:lnSpc>
              <a:spcBef>
                <a:spcPts val="700"/>
              </a:spcBef>
              <a:defRPr sz="1200"/>
            </a:lvl4pPr>
            <a:lvl5pPr>
              <a:lnSpc>
                <a:spcPts val="1300"/>
              </a:lnSpc>
              <a:spcBef>
                <a:spcPts val="700"/>
              </a:spcBef>
              <a:defRPr sz="12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lvl1pPr>
              <a:defRPr>
                <a:solidFill>
                  <a:schemeClr val="tx1"/>
                </a:solidFill>
                <a:latin typeface="JLR Emeric ExtraLight" panose="02000503040000020004" pitchFamily="2" charset="0"/>
              </a:defRPr>
            </a:lvl1pPr>
          </a:lstStyle>
          <a:p>
            <a:fld id="{C554A706-D19D-4C79-97F9-BC489483F7EF}" type="slidenum">
              <a:rPr lang="en-GB" smtClean="0"/>
              <a:pPr/>
              <a:t>‹#›</a:t>
            </a:fld>
            <a:endParaRPr lang="en-GB" dirty="0"/>
          </a:p>
        </p:txBody>
      </p:sp>
      <p:sp>
        <p:nvSpPr>
          <p:cNvPr id="7" name="TextBox 6"/>
          <p:cNvSpPr txBox="1"/>
          <p:nvPr userDrawn="1"/>
        </p:nvSpPr>
        <p:spPr>
          <a:xfrm>
            <a:off x="6118697" y="1010528"/>
            <a:ext cx="2305455" cy="1380247"/>
          </a:xfrm>
          <a:prstGeom prst="rect">
            <a:avLst/>
          </a:prstGeom>
          <a:noFill/>
        </p:spPr>
        <p:txBody>
          <a:bodyPr wrap="square" lIns="0" tIns="0" rIns="0" bIns="0" rtlCol="0">
            <a:noAutofit/>
          </a:bodyPr>
          <a:lstStyle/>
          <a:p>
            <a:pPr>
              <a:lnSpc>
                <a:spcPts val="1300"/>
              </a:lnSpc>
              <a:spcBef>
                <a:spcPts val="700"/>
              </a:spcBef>
            </a:pPr>
            <a:r>
              <a:rPr lang="en-GB" sz="1200" b="1" dirty="0">
                <a:latin typeface="JLR Emeric ExtraLight" panose="02000503040000020004" pitchFamily="2" charset="0"/>
              </a:rPr>
              <a:t>Jaguar Land Rover</a:t>
            </a:r>
            <a:br>
              <a:rPr lang="en-GB" sz="1200" dirty="0">
                <a:latin typeface="JLR Emeric ExtraLight" panose="02000503040000020004" pitchFamily="2" charset="0"/>
              </a:rPr>
            </a:br>
            <a:r>
              <a:rPr lang="en-GB" sz="1200" dirty="0">
                <a:latin typeface="JLR Emeric ExtraLight" panose="02000503040000020004" pitchFamily="2" charset="0"/>
              </a:rPr>
              <a:t>W/1/26 Abbey Road, Whitley</a:t>
            </a:r>
            <a:br>
              <a:rPr lang="en-GB" sz="1200" dirty="0">
                <a:latin typeface="JLR Emeric ExtraLight" panose="02000503040000020004" pitchFamily="2" charset="0"/>
              </a:rPr>
            </a:br>
            <a:r>
              <a:rPr lang="en-GB" sz="1200" dirty="0">
                <a:latin typeface="JLR Emeric ExtraLight" panose="02000503040000020004" pitchFamily="2" charset="0"/>
              </a:rPr>
              <a:t>Coventry CV3 4LF, UK</a:t>
            </a:r>
          </a:p>
          <a:p>
            <a:pPr>
              <a:lnSpc>
                <a:spcPts val="1300"/>
              </a:lnSpc>
              <a:spcBef>
                <a:spcPts val="700"/>
              </a:spcBef>
            </a:pPr>
            <a:r>
              <a:rPr lang="en-GB" sz="1200" dirty="0">
                <a:latin typeface="JLR Emeric ExtraLight" panose="02000503040000020004" pitchFamily="2" charset="0"/>
              </a:rPr>
              <a:t>jaguarland</a:t>
            </a:r>
            <a:r>
              <a:rPr lang="en-GB" sz="1200" baseline="0" dirty="0">
                <a:latin typeface="JLR Emeric ExtraLight" panose="02000503040000020004" pitchFamily="2" charset="0"/>
              </a:rPr>
              <a:t>rover.com</a:t>
            </a:r>
            <a:endParaRPr lang="en-GB" sz="1200" dirty="0">
              <a:latin typeface="JLR Emeric ExtraLight" panose="02000503040000020004" pitchFamily="2" charset="0"/>
            </a:endParaRPr>
          </a:p>
        </p:txBody>
      </p:sp>
      <p:sp>
        <p:nvSpPr>
          <p:cNvPr id="9" name="Content Placeholder 2"/>
          <p:cNvSpPr>
            <a:spLocks noGrp="1"/>
          </p:cNvSpPr>
          <p:nvPr>
            <p:ph idx="13"/>
          </p:nvPr>
        </p:nvSpPr>
        <p:spPr>
          <a:xfrm>
            <a:off x="3143250" y="2362202"/>
            <a:ext cx="2746848" cy="1257300"/>
          </a:xfrm>
        </p:spPr>
        <p:txBody>
          <a:bodyPr>
            <a:noAutofit/>
          </a:bodyPr>
          <a:lstStyle>
            <a:lvl1pPr marL="0" indent="0">
              <a:lnSpc>
                <a:spcPts val="1300"/>
              </a:lnSpc>
              <a:spcBef>
                <a:spcPts val="0"/>
              </a:spcBef>
              <a:buFontTx/>
              <a:buNone/>
              <a:tabLst>
                <a:tab pos="292100" algn="l"/>
              </a:tabLst>
              <a:defRPr sz="1200" b="1">
                <a:latin typeface="JLR Emeric ExtraLight" panose="02000503040000020004" pitchFamily="2" charset="0"/>
              </a:defRPr>
            </a:lvl1pPr>
            <a:lvl2pPr marL="0" indent="0">
              <a:lnSpc>
                <a:spcPts val="1300"/>
              </a:lnSpc>
              <a:spcBef>
                <a:spcPts val="0"/>
              </a:spcBef>
              <a:spcAft>
                <a:spcPts val="700"/>
              </a:spcAft>
              <a:buFontTx/>
              <a:buNone/>
              <a:tabLst>
                <a:tab pos="292100" algn="l"/>
              </a:tabLst>
              <a:defRPr sz="1200">
                <a:latin typeface="JLR Emeric ExtraLight" panose="02000503040000020004" pitchFamily="2" charset="0"/>
              </a:defRPr>
            </a:lvl2pPr>
            <a:lvl3pPr>
              <a:lnSpc>
                <a:spcPts val="1300"/>
              </a:lnSpc>
              <a:spcBef>
                <a:spcPts val="700"/>
              </a:spcBef>
              <a:defRPr sz="1200"/>
            </a:lvl3pPr>
            <a:lvl4pPr>
              <a:lnSpc>
                <a:spcPts val="1300"/>
              </a:lnSpc>
              <a:spcBef>
                <a:spcPts val="700"/>
              </a:spcBef>
              <a:defRPr sz="1200"/>
            </a:lvl4pPr>
            <a:lvl5pPr>
              <a:lnSpc>
                <a:spcPts val="1300"/>
              </a:lnSpc>
              <a:spcBef>
                <a:spcPts val="700"/>
              </a:spcBef>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33855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13354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26328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8121"/>
            <a:ext cx="7124700" cy="773906"/>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4800" y="1133477"/>
            <a:ext cx="4191000" cy="12949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133476"/>
            <a:ext cx="4191000" cy="12949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1829993"/>
            <a:ext cx="4191000" cy="12949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5070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838" y="139968"/>
            <a:ext cx="6629400" cy="310792"/>
          </a:xfrm>
        </p:spPr>
        <p:txBody>
          <a:bodyPr anchor="ct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Autofit/>
          </a:bodyPr>
          <a:lstStyle>
            <a:lvl1pPr marL="0" indent="0">
              <a:buFont typeface="Arial" panose="020B0604020202020204" pitchFamily="34" charset="0"/>
              <a:buNone/>
              <a:defRPr sz="1600">
                <a:latin typeface="JLR Emeric ExtraLight" panose="02000503040000020004" pitchFamily="2" charset="0"/>
              </a:defRPr>
            </a:lvl1pPr>
            <a:lvl2pPr marL="449263" indent="-179388">
              <a:buFont typeface="Arial" panose="020B0604020202020204" pitchFamily="34" charset="0"/>
              <a:buChar char="−"/>
              <a:defRPr sz="1600">
                <a:latin typeface="JLR Emeric ExtraLight" panose="02000503040000020004" pitchFamily="2" charset="0"/>
              </a:defRPr>
            </a:lvl2pPr>
            <a:lvl3pPr marL="625475" indent="-180975">
              <a:buFont typeface="Arial" pitchFamily="34" charset="0"/>
              <a:buChar char="−"/>
              <a:defRPr sz="1400">
                <a:latin typeface="JLR Emeric ExtraLight" panose="02000503040000020004" pitchFamily="2" charset="0"/>
              </a:defRPr>
            </a:lvl3pPr>
            <a:lvl4pPr marL="808038" indent="-179388">
              <a:buFont typeface="Arial" pitchFamily="34" charset="0"/>
              <a:buChar char="−"/>
              <a:defRPr sz="1400">
                <a:latin typeface="JLR Emeric ExtraLight" panose="02000503040000020004" pitchFamily="2" charset="0"/>
              </a:defRPr>
            </a:lvl4pPr>
            <a:lvl5pPr marL="982663" indent="-179388">
              <a:buFont typeface="Arial" pitchFamily="34" charset="0"/>
              <a:buChar char="−"/>
              <a:tabLst/>
              <a:defRPr sz="1400">
                <a:latin typeface="JLR Emeric ExtraLight" panose="02000503040000020004" pitchFamily="2" charset="0"/>
              </a:defRPr>
            </a:lvl5pPr>
            <a:lvl6pPr marL="900000" indent="-180975">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grpSp>
        <p:nvGrpSpPr>
          <p:cNvPr id="5" name="Group 4"/>
          <p:cNvGrpSpPr/>
          <p:nvPr userDrawn="1"/>
        </p:nvGrpSpPr>
        <p:grpSpPr>
          <a:xfrm>
            <a:off x="120442" y="4858326"/>
            <a:ext cx="1404000" cy="216000"/>
            <a:chOff x="120441" y="4827685"/>
            <a:chExt cx="1468331" cy="231017"/>
          </a:xfrm>
        </p:grpSpPr>
        <p:pic>
          <p:nvPicPr>
            <p:cNvPr id="7" name="Picture 6"/>
            <p:cNvPicPr>
              <a:picLocks noChangeAspect="1"/>
            </p:cNvPicPr>
            <p:nvPr/>
          </p:nvPicPr>
          <p:blipFill rotWithShape="1">
            <a:blip r:embed="rId2"/>
            <a:srcRect r="84701"/>
            <a:stretch/>
          </p:blipFill>
          <p:spPr>
            <a:xfrm>
              <a:off x="120441" y="4827685"/>
              <a:ext cx="232235" cy="231017"/>
            </a:xfrm>
            <a:prstGeom prst="rect">
              <a:avLst/>
            </a:prstGeom>
          </p:spPr>
        </p:pic>
        <p:pic>
          <p:nvPicPr>
            <p:cNvPr id="8" name="Picture 7"/>
            <p:cNvPicPr>
              <a:picLocks noChangeAspect="1"/>
            </p:cNvPicPr>
            <p:nvPr/>
          </p:nvPicPr>
          <p:blipFill rotWithShape="1">
            <a:blip r:embed="rId2"/>
            <a:srcRect l="21215" r="63486"/>
            <a:stretch/>
          </p:blipFill>
          <p:spPr>
            <a:xfrm>
              <a:off x="429465" y="4827685"/>
              <a:ext cx="232235" cy="231017"/>
            </a:xfrm>
            <a:prstGeom prst="rect">
              <a:avLst/>
            </a:prstGeom>
          </p:spPr>
        </p:pic>
        <p:pic>
          <p:nvPicPr>
            <p:cNvPr id="9" name="Picture 8"/>
            <p:cNvPicPr>
              <a:picLocks noChangeAspect="1"/>
            </p:cNvPicPr>
            <p:nvPr/>
          </p:nvPicPr>
          <p:blipFill rotWithShape="1">
            <a:blip r:embed="rId2"/>
            <a:srcRect l="42350" r="42350"/>
            <a:stretch/>
          </p:blipFill>
          <p:spPr>
            <a:xfrm>
              <a:off x="738489" y="4827685"/>
              <a:ext cx="232235" cy="231017"/>
            </a:xfrm>
            <a:prstGeom prst="rect">
              <a:avLst/>
            </a:prstGeom>
          </p:spPr>
        </p:pic>
        <p:pic>
          <p:nvPicPr>
            <p:cNvPr id="10" name="Picture 9"/>
            <p:cNvPicPr>
              <a:picLocks noChangeAspect="1"/>
            </p:cNvPicPr>
            <p:nvPr/>
          </p:nvPicPr>
          <p:blipFill rotWithShape="1">
            <a:blip r:embed="rId2"/>
            <a:srcRect l="63529" r="21171"/>
            <a:stretch/>
          </p:blipFill>
          <p:spPr>
            <a:xfrm>
              <a:off x="1047513" y="4827685"/>
              <a:ext cx="232235" cy="231017"/>
            </a:xfrm>
            <a:prstGeom prst="rect">
              <a:avLst/>
            </a:prstGeom>
          </p:spPr>
        </p:pic>
        <p:pic>
          <p:nvPicPr>
            <p:cNvPr id="11" name="Picture 10"/>
            <p:cNvPicPr>
              <a:picLocks noChangeAspect="1"/>
            </p:cNvPicPr>
            <p:nvPr/>
          </p:nvPicPr>
          <p:blipFill rotWithShape="1">
            <a:blip r:embed="rId2"/>
            <a:srcRect l="84783" r="-83"/>
            <a:stretch/>
          </p:blipFill>
          <p:spPr>
            <a:xfrm>
              <a:off x="1356537" y="4827685"/>
              <a:ext cx="232235" cy="231017"/>
            </a:xfrm>
            <a:prstGeom prst="rect">
              <a:avLst/>
            </a:prstGeom>
          </p:spPr>
        </p:pic>
      </p:grpSp>
      <p:sp>
        <p:nvSpPr>
          <p:cNvPr id="12" name="Subtitle 2"/>
          <p:cNvSpPr>
            <a:spLocks noGrp="1"/>
          </p:cNvSpPr>
          <p:nvPr>
            <p:ph type="subTitle" idx="13"/>
          </p:nvPr>
        </p:nvSpPr>
        <p:spPr>
          <a:xfrm>
            <a:off x="223837" y="469984"/>
            <a:ext cx="6629402" cy="285129"/>
          </a:xfrm>
        </p:spPr>
        <p:txBody>
          <a:bodyPr anchor="ct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4272645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3837" y="3615537"/>
            <a:ext cx="8696325" cy="341986"/>
          </a:xfrm>
        </p:spPr>
        <p:txBody>
          <a:bodyPr/>
          <a:lstStyle>
            <a:lvl1pPr marL="0" indent="0">
              <a:buNone/>
              <a:defRPr sz="2000" b="1" i="0" cap="all" spc="0" baseline="0">
                <a:solidFill>
                  <a:schemeClr val="tx1"/>
                </a:solidFill>
              </a:defRPr>
            </a:lvl1pPr>
          </a:lstStyle>
          <a:p>
            <a:r>
              <a:rPr lang="en-US" dirty="0"/>
              <a:t>Lean operations training</a:t>
            </a:r>
            <a:endParaRPr lang="en-GB" dirty="0"/>
          </a:p>
        </p:txBody>
      </p:sp>
      <p:sp>
        <p:nvSpPr>
          <p:cNvPr id="3" name="Subtitle 2"/>
          <p:cNvSpPr>
            <a:spLocks noGrp="1"/>
          </p:cNvSpPr>
          <p:nvPr>
            <p:ph type="subTitle" idx="1"/>
          </p:nvPr>
        </p:nvSpPr>
        <p:spPr>
          <a:xfrm>
            <a:off x="223837" y="3916081"/>
            <a:ext cx="8696325" cy="285129"/>
          </a:xfrm>
        </p:spPr>
        <p:txBody>
          <a:bodyPr/>
          <a:lstStyle>
            <a:lvl1pPr marL="176213" indent="-176213" algn="l">
              <a:buFont typeface="Arial" panose="020B0604020202020204" pitchFamily="34" charset="0"/>
              <a:buChar char="–"/>
              <a:defRPr sz="1600" cap="all"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Text Placeholder 8"/>
          <p:cNvSpPr>
            <a:spLocks noGrp="1"/>
          </p:cNvSpPr>
          <p:nvPr>
            <p:ph type="body" sz="quarter" idx="10"/>
          </p:nvPr>
        </p:nvSpPr>
        <p:spPr>
          <a:xfrm>
            <a:off x="223838" y="4470259"/>
            <a:ext cx="2203450" cy="599173"/>
          </a:xfrm>
        </p:spPr>
        <p:txBody>
          <a:bodyPr/>
          <a:lstStyle>
            <a:lvl1pPr>
              <a:spcBef>
                <a:spcPts val="0"/>
              </a:spcBef>
              <a:defRPr sz="1100">
                <a:solidFill>
                  <a:schemeClr val="tx1"/>
                </a:solidFill>
              </a:defRPr>
            </a:lvl1pPr>
            <a:lvl2pPr>
              <a:defRPr sz="1100"/>
            </a:lvl2pPr>
            <a:lvl3pPr>
              <a:defRPr sz="1100"/>
            </a:lvl3pPr>
            <a:lvl4pPr>
              <a:defRPr sz="1100"/>
            </a:lvl4pPr>
            <a:lvl5pPr>
              <a:defRPr sz="1100"/>
            </a:lvl5pPr>
          </a:lstStyle>
          <a:p>
            <a:pPr lvl="0"/>
            <a:r>
              <a:rPr lang="en-US" dirty="0"/>
              <a:t>Click to edit Master text styles</a:t>
            </a:r>
            <a:endParaRPr lang="en-GB" dirty="0"/>
          </a:p>
        </p:txBody>
      </p:sp>
      <p:sp>
        <p:nvSpPr>
          <p:cNvPr id="10" name="TextBox 9"/>
          <p:cNvSpPr txBox="1"/>
          <p:nvPr userDrawn="1"/>
        </p:nvSpPr>
        <p:spPr>
          <a:xfrm>
            <a:off x="7589047" y="4819146"/>
            <a:ext cx="1328738" cy="138499"/>
          </a:xfrm>
          <a:prstGeom prst="rect">
            <a:avLst/>
          </a:prstGeom>
          <a:noFill/>
        </p:spPr>
        <p:txBody>
          <a:bodyPr wrap="square" lIns="0" tIns="0" rIns="0" bIns="0" rtlCol="0" anchor="b" anchorCtr="0">
            <a:spAutoFit/>
          </a:bodyPr>
          <a:lstStyle/>
          <a:p>
            <a:pPr algn="r"/>
            <a:r>
              <a:rPr lang="en-GB" sz="900" dirty="0">
                <a:solidFill>
                  <a:schemeClr val="tx1"/>
                </a:solidFill>
              </a:rPr>
              <a:t>Confidential</a:t>
            </a:r>
            <a:r>
              <a:rPr lang="en-GB" sz="900" baseline="0" dirty="0">
                <a:solidFill>
                  <a:schemeClr val="tx1"/>
                </a:solidFill>
              </a:rPr>
              <a:t> ©2015</a:t>
            </a:r>
            <a:endParaRPr lang="en-GB" sz="900" dirty="0">
              <a:solidFill>
                <a:schemeClr val="tx1"/>
              </a:solidFill>
            </a:endParaRPr>
          </a:p>
        </p:txBody>
      </p:sp>
      <p:sp>
        <p:nvSpPr>
          <p:cNvPr id="12" name="Picture Placeholder 11"/>
          <p:cNvSpPr>
            <a:spLocks noGrp="1"/>
          </p:cNvSpPr>
          <p:nvPr>
            <p:ph type="pic" sz="quarter" idx="11"/>
          </p:nvPr>
        </p:nvSpPr>
        <p:spPr>
          <a:xfrm>
            <a:off x="0" y="820738"/>
            <a:ext cx="9144000" cy="2635250"/>
          </a:xfrm>
          <a:solidFill>
            <a:schemeClr val="bg2"/>
          </a:solidFill>
        </p:spPr>
        <p:txBody>
          <a:bodyPr/>
          <a:lstStyle/>
          <a:p>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623" y="210089"/>
            <a:ext cx="1621540" cy="402337"/>
          </a:xfrm>
          <a:prstGeom prst="rect">
            <a:avLst/>
          </a:prstGeom>
        </p:spPr>
      </p:pic>
    </p:spTree>
    <p:extLst>
      <p:ext uri="{BB962C8B-B14F-4D97-AF65-F5344CB8AC3E}">
        <p14:creationId xmlns:p14="http://schemas.microsoft.com/office/powerpoint/2010/main" val="463102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223836" y="209551"/>
            <a:ext cx="6629401" cy="295197"/>
          </a:xfrm>
        </p:spPr>
        <p:txBody>
          <a:bodyPr/>
          <a:lstStyle>
            <a:lvl1pPr>
              <a:defRPr b="1">
                <a:solidFill>
                  <a:schemeClr val="tx1"/>
                </a:solidFill>
              </a:defRPr>
            </a:lvl1pPr>
          </a:lstStyle>
          <a:p>
            <a:r>
              <a:rPr lang="en-US" dirty="0"/>
              <a:t>Lean operations training</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554A706-D19D-4C79-97F9-BC489483F7EF}" type="slidenum">
              <a:rPr lang="en-GB" smtClean="0"/>
              <a:pPr/>
              <a:t>‹#›</a:t>
            </a:fld>
            <a:endParaRPr lang="en-GB" dirty="0"/>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58937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3838" y="3994098"/>
            <a:ext cx="6629400" cy="650927"/>
          </a:xfrm>
        </p:spPr>
        <p:txBody>
          <a:bodyPr anchor="t"/>
          <a:lstStyle>
            <a:lvl1pPr marL="222250" indent="-222250" algn="l">
              <a:lnSpc>
                <a:spcPts val="2000"/>
              </a:lnSpc>
              <a:defRPr sz="1800" b="0" cap="all"/>
            </a:lvl1pPr>
          </a:lstStyle>
          <a:p>
            <a:r>
              <a:rPr lang="en-US" dirty="0"/>
              <a:t>Click to edit Master title style</a:t>
            </a:r>
            <a:endParaRPr lang="en-GB" dirty="0"/>
          </a:p>
        </p:txBody>
      </p:sp>
      <p:sp>
        <p:nvSpPr>
          <p:cNvPr id="5" name="Footer Placeholder 4"/>
          <p:cNvSpPr>
            <a:spLocks noGrp="1"/>
          </p:cNvSpPr>
          <p:nvPr>
            <p:ph type="ftr" sz="quarter" idx="11"/>
          </p:nvPr>
        </p:nvSpPr>
        <p:spPr>
          <a:xfrm>
            <a:off x="223837" y="3682204"/>
            <a:ext cx="6629402" cy="304579"/>
          </a:xfrm>
        </p:spPr>
        <p:txBody>
          <a:bodyPr/>
          <a:lstStyle>
            <a:lvl1pPr>
              <a:defRPr sz="1800"/>
            </a:lvl1pPr>
          </a:lstStyle>
          <a:p>
            <a:r>
              <a:rPr lang="en-GB" dirty="0"/>
              <a:t>Lean operations training</a:t>
            </a:r>
          </a:p>
        </p:txBody>
      </p:sp>
      <p:sp>
        <p:nvSpPr>
          <p:cNvPr id="6" name="Slide Number Placeholder 5"/>
          <p:cNvSpPr>
            <a:spLocks noGrp="1"/>
          </p:cNvSpPr>
          <p:nvPr>
            <p:ph type="sldNum" sz="quarter" idx="12"/>
          </p:nvPr>
        </p:nvSpPr>
        <p:spPr/>
        <p:txBody>
          <a:bodyPr/>
          <a:lstStyle/>
          <a:p>
            <a:fld id="{C554A706-D19D-4C79-97F9-BC489483F7EF}" type="slidenum">
              <a:rPr lang="en-GB" smtClean="0"/>
              <a:t>‹#›</a:t>
            </a:fld>
            <a:endParaRPr lang="en-GB" dirty="0"/>
          </a:p>
        </p:txBody>
      </p:sp>
    </p:spTree>
    <p:extLst>
      <p:ext uri="{BB962C8B-B14F-4D97-AF65-F5344CB8AC3E}">
        <p14:creationId xmlns:p14="http://schemas.microsoft.com/office/powerpoint/2010/main" val="1790243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Image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223838" y="1044575"/>
            <a:ext cx="4271962" cy="360045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lvl1pPr>
              <a:defRPr b="1"/>
            </a:lvl1pPr>
          </a:lstStyle>
          <a:p>
            <a:r>
              <a:rPr lang="en-GB" dirty="0"/>
              <a:t>Lean operations training</a:t>
            </a:r>
          </a:p>
        </p:txBody>
      </p:sp>
      <p:sp>
        <p:nvSpPr>
          <p:cNvPr id="7" name="Slide Number Placeholder 6"/>
          <p:cNvSpPr>
            <a:spLocks noGrp="1"/>
          </p:cNvSpPr>
          <p:nvPr>
            <p:ph type="sldNum" sz="quarter" idx="12"/>
          </p:nvPr>
        </p:nvSpPr>
        <p:spPr/>
        <p:txBody>
          <a:bodyPr/>
          <a:lstStyle/>
          <a:p>
            <a:fld id="{C554A706-D19D-4C79-97F9-BC489483F7EF}" type="slidenum">
              <a:rPr lang="en-GB" smtClean="0"/>
              <a:t>‹#›</a:t>
            </a:fld>
            <a:endParaRPr lang="en-GB" dirty="0"/>
          </a:p>
        </p:txBody>
      </p:sp>
      <p:sp>
        <p:nvSpPr>
          <p:cNvPr id="8" name="Picture Placeholder 7"/>
          <p:cNvSpPr>
            <a:spLocks noGrp="1"/>
          </p:cNvSpPr>
          <p:nvPr>
            <p:ph type="pic" sz="quarter" idx="13"/>
          </p:nvPr>
        </p:nvSpPr>
        <p:spPr>
          <a:xfrm>
            <a:off x="4643438" y="1044575"/>
            <a:ext cx="4276725" cy="3600450"/>
          </a:xfrm>
          <a:solidFill>
            <a:schemeClr val="bg2"/>
          </a:solidFill>
        </p:spPr>
        <p:txBody>
          <a:bodyPr/>
          <a:lstStyle/>
          <a:p>
            <a:endParaRPr lang="en-GB" dirty="0"/>
          </a:p>
        </p:txBody>
      </p:sp>
    </p:spTree>
    <p:extLst>
      <p:ext uri="{BB962C8B-B14F-4D97-AF65-F5344CB8AC3E}">
        <p14:creationId xmlns:p14="http://schemas.microsoft.com/office/powerpoint/2010/main" val="68765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mage 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3838" y="1044575"/>
            <a:ext cx="4271962" cy="360045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lvl1pPr>
              <a:defRPr b="1"/>
            </a:lvl1pPr>
          </a:lstStyle>
          <a:p>
            <a:r>
              <a:rPr lang="en-GB" dirty="0"/>
              <a:t>Lean operations training</a:t>
            </a:r>
          </a:p>
        </p:txBody>
      </p:sp>
      <p:sp>
        <p:nvSpPr>
          <p:cNvPr id="7" name="Slide Number Placeholder 6"/>
          <p:cNvSpPr>
            <a:spLocks noGrp="1"/>
          </p:cNvSpPr>
          <p:nvPr>
            <p:ph type="sldNum" sz="quarter" idx="12"/>
          </p:nvPr>
        </p:nvSpPr>
        <p:spPr/>
        <p:txBody>
          <a:bodyPr/>
          <a:lstStyle/>
          <a:p>
            <a:fld id="{C554A706-D19D-4C79-97F9-BC489483F7EF}" type="slidenum">
              <a:rPr lang="en-GB" smtClean="0"/>
              <a:t>‹#›</a:t>
            </a:fld>
            <a:endParaRPr lang="en-GB" dirty="0"/>
          </a:p>
        </p:txBody>
      </p:sp>
      <p:sp>
        <p:nvSpPr>
          <p:cNvPr id="8" name="Picture Placeholder 7"/>
          <p:cNvSpPr>
            <a:spLocks noGrp="1"/>
          </p:cNvSpPr>
          <p:nvPr>
            <p:ph type="pic" sz="quarter" idx="13"/>
          </p:nvPr>
        </p:nvSpPr>
        <p:spPr>
          <a:xfrm>
            <a:off x="4643438" y="1044575"/>
            <a:ext cx="2066925" cy="1728788"/>
          </a:xfrm>
          <a:solidFill>
            <a:schemeClr val="bg2"/>
          </a:solidFill>
        </p:spPr>
        <p:txBody>
          <a:bodyPr/>
          <a:lstStyle>
            <a:lvl1pPr>
              <a:defRPr sz="1200"/>
            </a:lvl1pPr>
          </a:lstStyle>
          <a:p>
            <a:endParaRPr lang="en-GB" dirty="0"/>
          </a:p>
        </p:txBody>
      </p:sp>
      <p:sp>
        <p:nvSpPr>
          <p:cNvPr id="9" name="Picture Placeholder 7"/>
          <p:cNvSpPr>
            <a:spLocks noGrp="1"/>
          </p:cNvSpPr>
          <p:nvPr>
            <p:ph type="pic" sz="quarter" idx="14"/>
          </p:nvPr>
        </p:nvSpPr>
        <p:spPr>
          <a:xfrm>
            <a:off x="6853238" y="1044575"/>
            <a:ext cx="2066925" cy="1728788"/>
          </a:xfrm>
          <a:solidFill>
            <a:schemeClr val="bg2"/>
          </a:solidFill>
        </p:spPr>
        <p:txBody>
          <a:bodyPr/>
          <a:lstStyle>
            <a:lvl1pPr>
              <a:defRPr sz="1200"/>
            </a:lvl1pPr>
          </a:lstStyle>
          <a:p>
            <a:endParaRPr lang="en-GB" dirty="0"/>
          </a:p>
        </p:txBody>
      </p:sp>
      <p:sp>
        <p:nvSpPr>
          <p:cNvPr id="10" name="Picture Placeholder 7"/>
          <p:cNvSpPr>
            <a:spLocks noGrp="1"/>
          </p:cNvSpPr>
          <p:nvPr>
            <p:ph type="pic" sz="quarter" idx="15"/>
          </p:nvPr>
        </p:nvSpPr>
        <p:spPr>
          <a:xfrm>
            <a:off x="4643438" y="2916238"/>
            <a:ext cx="2066925" cy="1728788"/>
          </a:xfrm>
          <a:solidFill>
            <a:schemeClr val="bg2"/>
          </a:solidFill>
        </p:spPr>
        <p:txBody>
          <a:bodyPr/>
          <a:lstStyle>
            <a:lvl1pPr>
              <a:defRPr sz="1200"/>
            </a:lvl1pPr>
          </a:lstStyle>
          <a:p>
            <a:endParaRPr lang="en-GB" dirty="0"/>
          </a:p>
        </p:txBody>
      </p:sp>
      <p:sp>
        <p:nvSpPr>
          <p:cNvPr id="11" name="Picture Placeholder 7"/>
          <p:cNvSpPr>
            <a:spLocks noGrp="1"/>
          </p:cNvSpPr>
          <p:nvPr>
            <p:ph type="pic" sz="quarter" idx="16"/>
          </p:nvPr>
        </p:nvSpPr>
        <p:spPr>
          <a:xfrm>
            <a:off x="6853238" y="2916238"/>
            <a:ext cx="2066925" cy="1728788"/>
          </a:xfrm>
          <a:solidFill>
            <a:schemeClr val="bg2"/>
          </a:solidFill>
        </p:spPr>
        <p:txBody>
          <a:bodyPr/>
          <a:lstStyle>
            <a:lvl1pPr>
              <a:defRPr sz="1200"/>
            </a:lvl1pPr>
          </a:lstStyle>
          <a:p>
            <a:endParaRPr lang="en-GB" dirty="0"/>
          </a:p>
        </p:txBody>
      </p:sp>
    </p:spTree>
    <p:extLst>
      <p:ext uri="{BB962C8B-B14F-4D97-AF65-F5344CB8AC3E}">
        <p14:creationId xmlns:p14="http://schemas.microsoft.com/office/powerpoint/2010/main" val="2817999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Image 0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3838" y="1044575"/>
            <a:ext cx="2063750" cy="360045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lvl1pPr>
              <a:defRPr b="1"/>
            </a:lvl1pPr>
          </a:lstStyle>
          <a:p>
            <a:r>
              <a:rPr lang="en-GB" dirty="0"/>
              <a:t>LEAN OPERATIONS TRAINING </a:t>
            </a:r>
          </a:p>
        </p:txBody>
      </p:sp>
      <p:sp>
        <p:nvSpPr>
          <p:cNvPr id="7" name="Slide Number Placeholder 6"/>
          <p:cNvSpPr>
            <a:spLocks noGrp="1"/>
          </p:cNvSpPr>
          <p:nvPr>
            <p:ph type="sldNum" sz="quarter" idx="12"/>
          </p:nvPr>
        </p:nvSpPr>
        <p:spPr/>
        <p:txBody>
          <a:bodyPr/>
          <a:lstStyle/>
          <a:p>
            <a:fld id="{C554A706-D19D-4C79-97F9-BC489483F7EF}" type="slidenum">
              <a:rPr lang="en-GB" smtClean="0"/>
              <a:t>‹#›</a:t>
            </a:fld>
            <a:endParaRPr lang="en-GB" dirty="0"/>
          </a:p>
        </p:txBody>
      </p:sp>
      <p:sp>
        <p:nvSpPr>
          <p:cNvPr id="8" name="Picture Placeholder 7"/>
          <p:cNvSpPr>
            <a:spLocks noGrp="1"/>
          </p:cNvSpPr>
          <p:nvPr>
            <p:ph type="pic" sz="quarter" idx="13"/>
          </p:nvPr>
        </p:nvSpPr>
        <p:spPr>
          <a:xfrm>
            <a:off x="2427288" y="1044575"/>
            <a:ext cx="6492875" cy="3600450"/>
          </a:xfrm>
          <a:solidFill>
            <a:schemeClr val="bg2"/>
          </a:solidFill>
        </p:spPr>
        <p:txBody>
          <a:bodyPr/>
          <a:lstStyle/>
          <a:p>
            <a:endParaRPr lang="en-GB" dirty="0"/>
          </a:p>
        </p:txBody>
      </p:sp>
    </p:spTree>
    <p:extLst>
      <p:ext uri="{BB962C8B-B14F-4D97-AF65-F5344CB8AC3E}">
        <p14:creationId xmlns:p14="http://schemas.microsoft.com/office/powerpoint/2010/main" val="4235349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Statement">
    <p:spTree>
      <p:nvGrpSpPr>
        <p:cNvPr id="1" name=""/>
        <p:cNvGrpSpPr/>
        <p:nvPr/>
      </p:nvGrpSpPr>
      <p:grpSpPr>
        <a:xfrm>
          <a:off x="0" y="0"/>
          <a:ext cx="0" cy="0"/>
          <a:chOff x="0" y="0"/>
          <a:chExt cx="0" cy="0"/>
        </a:xfrm>
      </p:grpSpPr>
      <p:sp>
        <p:nvSpPr>
          <p:cNvPr id="9" name="Picture Placeholder 6"/>
          <p:cNvSpPr>
            <a:spLocks noGrp="1"/>
          </p:cNvSpPr>
          <p:nvPr>
            <p:ph type="pic" sz="quarter" idx="14"/>
          </p:nvPr>
        </p:nvSpPr>
        <p:spPr>
          <a:xfrm>
            <a:off x="0" y="820738"/>
            <a:ext cx="9144000" cy="4322761"/>
          </a:xfrm>
          <a:solidFill>
            <a:schemeClr val="bg2"/>
          </a:solidFill>
        </p:spPr>
        <p:txBody>
          <a:bodyPr/>
          <a:lstStyle/>
          <a:p>
            <a:endParaRPr lang="en-GB" dirty="0"/>
          </a:p>
        </p:txBody>
      </p:sp>
      <p:sp>
        <p:nvSpPr>
          <p:cNvPr id="2" name="Title 1"/>
          <p:cNvSpPr>
            <a:spLocks noGrp="1"/>
          </p:cNvSpPr>
          <p:nvPr>
            <p:ph type="title"/>
          </p:nvPr>
        </p:nvSpPr>
        <p:spPr/>
        <p:txBody>
          <a:bodyPr/>
          <a:lstStyle>
            <a:lvl1pPr marL="180975" indent="-180975">
              <a:buFont typeface="Arial" panose="020B0604020202020204" pitchFamily="34" charset="0"/>
              <a:buChar char="–"/>
              <a:defRPr/>
            </a:lvl1pPr>
          </a:lstStyle>
          <a:p>
            <a:r>
              <a:rPr lang="en-US" dirty="0"/>
              <a:t>Click to edit Master title style</a:t>
            </a:r>
            <a:endParaRPr lang="en-GB" dirty="0"/>
          </a:p>
        </p:txBody>
      </p:sp>
      <p:sp>
        <p:nvSpPr>
          <p:cNvPr id="3" name="Content Placeholder 2"/>
          <p:cNvSpPr>
            <a:spLocks noGrp="1"/>
          </p:cNvSpPr>
          <p:nvPr>
            <p:ph idx="1"/>
          </p:nvPr>
        </p:nvSpPr>
        <p:spPr>
          <a:xfrm>
            <a:off x="223838" y="2718600"/>
            <a:ext cx="4276725" cy="1446206"/>
          </a:xfrm>
        </p:spPr>
        <p:txBody>
          <a:bodyPr>
            <a:noAutofit/>
          </a:bodyPr>
          <a:lstStyle>
            <a:lvl1pPr>
              <a:lnSpc>
                <a:spcPts val="1800"/>
              </a:lnSpc>
              <a:defRPr sz="1600">
                <a:solidFill>
                  <a:schemeClr val="bg1"/>
                </a:solidFill>
                <a:latin typeface="Georgia" panose="02040502050405020303" pitchFamily="18" charset="0"/>
              </a:defRPr>
            </a:lvl1pPr>
            <a:lvl2pPr>
              <a:defRPr sz="1800">
                <a:solidFill>
                  <a:schemeClr val="bg1"/>
                </a:solidFill>
                <a:latin typeface="Georgia" panose="02040502050405020303" pitchFamily="18" charset="0"/>
              </a:defRPr>
            </a:lvl2pPr>
            <a:lvl3pPr>
              <a:defRPr sz="1800">
                <a:solidFill>
                  <a:schemeClr val="bg1"/>
                </a:solidFill>
                <a:latin typeface="Georgia" panose="02040502050405020303" pitchFamily="18" charset="0"/>
              </a:defRPr>
            </a:lvl3pPr>
            <a:lvl4pPr>
              <a:defRPr sz="1800">
                <a:solidFill>
                  <a:schemeClr val="bg1"/>
                </a:solidFill>
                <a:latin typeface="Georgia" panose="02040502050405020303" pitchFamily="18" charset="0"/>
              </a:defRPr>
            </a:lvl4pPr>
            <a:lvl5pPr>
              <a:defRPr sz="1800">
                <a:solidFill>
                  <a:schemeClr val="bg1"/>
                </a:solidFill>
                <a:latin typeface="Georgia" panose="02040502050405020303" pitchFamily="18" charset="0"/>
              </a:defRPr>
            </a:lvl5pPr>
          </a:lstStyle>
          <a:p>
            <a:pPr lvl="0"/>
            <a:r>
              <a:rPr lang="en-US" dirty="0"/>
              <a:t>Click to edit Master text styles</a:t>
            </a:r>
            <a:endParaRPr lang="en-GB" dirty="0"/>
          </a:p>
        </p:txBody>
      </p:sp>
      <p:sp>
        <p:nvSpPr>
          <p:cNvPr id="5" name="Footer Placeholder 4"/>
          <p:cNvSpPr>
            <a:spLocks noGrp="1"/>
          </p:cNvSpPr>
          <p:nvPr>
            <p:ph type="ftr" sz="quarter" idx="11"/>
          </p:nvPr>
        </p:nvSpPr>
        <p:spPr/>
        <p:txBody>
          <a:bodyPr/>
          <a:lstStyle>
            <a:lvl1pPr>
              <a:defRPr b="1">
                <a:solidFill>
                  <a:schemeClr val="tx1"/>
                </a:solidFill>
              </a:defRPr>
            </a:lvl1pPr>
          </a:lstStyle>
          <a:p>
            <a:r>
              <a:rPr lang="en-GB" dirty="0"/>
              <a:t>LEAN OPERATIONS TRAINING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54A706-D19D-4C79-97F9-BC489483F7EF}" type="slidenum">
              <a:rPr lang="en-GB" smtClean="0"/>
              <a:pPr/>
              <a:t>‹#›</a:t>
            </a:fld>
            <a:endParaRPr lang="en-GB" dirty="0"/>
          </a:p>
        </p:txBody>
      </p:sp>
      <p:sp>
        <p:nvSpPr>
          <p:cNvPr id="8" name="Text Placeholder 7"/>
          <p:cNvSpPr>
            <a:spLocks noGrp="1"/>
          </p:cNvSpPr>
          <p:nvPr>
            <p:ph type="body" sz="quarter" idx="13"/>
          </p:nvPr>
        </p:nvSpPr>
        <p:spPr>
          <a:xfrm>
            <a:off x="223837" y="4167188"/>
            <a:ext cx="4276725" cy="477837"/>
          </a:xfrm>
        </p:spPr>
        <p:txBody>
          <a:bodyPr/>
          <a:lstStyle>
            <a:lvl1pPr>
              <a:spcBef>
                <a:spcPts val="0"/>
              </a:spcBef>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623" y="210089"/>
            <a:ext cx="1621540" cy="402337"/>
          </a:xfrm>
          <a:prstGeom prst="rect">
            <a:avLst/>
          </a:prstGeom>
        </p:spPr>
      </p:pic>
    </p:spTree>
    <p:extLst>
      <p:ext uri="{BB962C8B-B14F-4D97-AF65-F5344CB8AC3E}">
        <p14:creationId xmlns:p14="http://schemas.microsoft.com/office/powerpoint/2010/main" val="2180626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 and Text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180975" indent="-180975">
              <a:buFont typeface="Arial" panose="020B0604020202020204" pitchFamily="34" charset="0"/>
              <a:buChar char="–"/>
              <a:defRPr/>
            </a:lvl1pPr>
          </a:lstStyle>
          <a:p>
            <a:r>
              <a:rPr lang="en-US" dirty="0"/>
              <a:t>Click to edit Master title style</a:t>
            </a:r>
            <a:endParaRPr lang="en-GB" dirty="0"/>
          </a:p>
        </p:txBody>
      </p:sp>
      <p:sp>
        <p:nvSpPr>
          <p:cNvPr id="3" name="Content Placeholder 2"/>
          <p:cNvSpPr>
            <a:spLocks noGrp="1"/>
          </p:cNvSpPr>
          <p:nvPr>
            <p:ph idx="1"/>
          </p:nvPr>
        </p:nvSpPr>
        <p:spPr>
          <a:xfrm>
            <a:off x="6853238" y="1044575"/>
            <a:ext cx="2066924" cy="36004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lvl1pPr>
              <a:defRPr b="1">
                <a:solidFill>
                  <a:schemeClr val="tx1"/>
                </a:solidFill>
              </a:defRPr>
            </a:lvl1pPr>
          </a:lstStyle>
          <a:p>
            <a:r>
              <a:rPr lang="en-GB" dirty="0"/>
              <a:t>LEAN OPERATIONS TRAINING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554A706-D19D-4C79-97F9-BC489483F7EF}" type="slidenum">
              <a:rPr lang="en-GB" smtClean="0"/>
              <a:pPr/>
              <a:t>‹#›</a:t>
            </a:fld>
            <a:endParaRPr lang="en-GB" dirty="0"/>
          </a:p>
        </p:txBody>
      </p:sp>
      <p:sp>
        <p:nvSpPr>
          <p:cNvPr id="7" name="Chart Placeholder 6"/>
          <p:cNvSpPr>
            <a:spLocks noGrp="1"/>
          </p:cNvSpPr>
          <p:nvPr>
            <p:ph type="chart" sz="quarter" idx="13"/>
          </p:nvPr>
        </p:nvSpPr>
        <p:spPr/>
        <p:txBody>
          <a:bodyPr/>
          <a:lstStyle/>
          <a:p>
            <a:endParaRPr lang="en-GB" dirty="0"/>
          </a:p>
        </p:txBody>
      </p:sp>
      <p:sp>
        <p:nvSpPr>
          <p:cNvPr id="9" name="Text Placeholder 8"/>
          <p:cNvSpPr>
            <a:spLocks noGrp="1"/>
          </p:cNvSpPr>
          <p:nvPr>
            <p:ph type="body" sz="quarter" idx="14"/>
          </p:nvPr>
        </p:nvSpPr>
        <p:spPr>
          <a:xfrm>
            <a:off x="223838" y="4645025"/>
            <a:ext cx="6486525" cy="284163"/>
          </a:xfrm>
        </p:spPr>
        <p:txBody>
          <a:bodyPr/>
          <a:lstStyle>
            <a:lvl1pPr>
              <a:defRPr sz="800"/>
            </a:lvl1pPr>
            <a:lvl2pPr>
              <a:defRPr sz="900"/>
            </a:lvl2pPr>
            <a:lvl3pPr>
              <a:defRPr sz="900"/>
            </a:lvl3pPr>
            <a:lvl4pPr>
              <a:defRPr sz="900"/>
            </a:lvl4pPr>
            <a:lvl5pPr>
              <a:defRPr sz="900"/>
            </a:lvl5pPr>
          </a:lstStyle>
          <a:p>
            <a:pPr lvl="0"/>
            <a:r>
              <a:rPr lang="en-US" dirty="0"/>
              <a:t>Click to edit Master text styles</a:t>
            </a:r>
            <a:endParaRPr lang="en-GB" dirty="0"/>
          </a:p>
        </p:txBody>
      </p:sp>
    </p:spTree>
    <p:extLst>
      <p:ext uri="{BB962C8B-B14F-4D97-AF65-F5344CB8AC3E}">
        <p14:creationId xmlns:p14="http://schemas.microsoft.com/office/powerpoint/2010/main" val="295459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 and Text 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3838" y="1044575"/>
            <a:ext cx="4271962" cy="360045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lvl1pPr>
              <a:defRPr b="1"/>
            </a:lvl1pPr>
          </a:lstStyle>
          <a:p>
            <a:r>
              <a:rPr lang="en-GB" dirty="0"/>
              <a:t>LEAN OPERATIONS TRAINING </a:t>
            </a:r>
          </a:p>
        </p:txBody>
      </p:sp>
      <p:sp>
        <p:nvSpPr>
          <p:cNvPr id="7" name="Slide Number Placeholder 6"/>
          <p:cNvSpPr>
            <a:spLocks noGrp="1"/>
          </p:cNvSpPr>
          <p:nvPr>
            <p:ph type="sldNum" sz="quarter" idx="12"/>
          </p:nvPr>
        </p:nvSpPr>
        <p:spPr/>
        <p:txBody>
          <a:bodyPr/>
          <a:lstStyle/>
          <a:p>
            <a:fld id="{C554A706-D19D-4C79-97F9-BC489483F7EF}" type="slidenum">
              <a:rPr lang="en-GB" smtClean="0"/>
              <a:t>‹#›</a:t>
            </a:fld>
            <a:endParaRPr lang="en-GB" dirty="0"/>
          </a:p>
        </p:txBody>
      </p:sp>
      <p:sp>
        <p:nvSpPr>
          <p:cNvPr id="5" name="Chart Placeholder 4"/>
          <p:cNvSpPr>
            <a:spLocks noGrp="1"/>
          </p:cNvSpPr>
          <p:nvPr>
            <p:ph type="chart" sz="quarter" idx="13"/>
          </p:nvPr>
        </p:nvSpPr>
        <p:spPr>
          <a:xfrm>
            <a:off x="4643438" y="1044575"/>
            <a:ext cx="4276725" cy="3600450"/>
          </a:xfrm>
        </p:spPr>
        <p:txBody>
          <a:bodyPr/>
          <a:lstStyle/>
          <a:p>
            <a:endParaRPr lang="en-GB" dirty="0"/>
          </a:p>
        </p:txBody>
      </p:sp>
      <p:sp>
        <p:nvSpPr>
          <p:cNvPr id="9" name="Text Placeholder 8"/>
          <p:cNvSpPr>
            <a:spLocks noGrp="1"/>
          </p:cNvSpPr>
          <p:nvPr>
            <p:ph type="body" sz="quarter" idx="14"/>
          </p:nvPr>
        </p:nvSpPr>
        <p:spPr>
          <a:xfrm>
            <a:off x="4643438" y="4645025"/>
            <a:ext cx="4276725" cy="284163"/>
          </a:xfrm>
        </p:spPr>
        <p:txBody>
          <a:bodyPr/>
          <a:lstStyle>
            <a:lvl1pPr>
              <a:defRPr sz="800"/>
            </a:lvl1pPr>
            <a:lvl2pPr>
              <a:defRPr sz="900"/>
            </a:lvl2pPr>
            <a:lvl3pPr>
              <a:defRPr sz="900"/>
            </a:lvl3pPr>
            <a:lvl4pPr>
              <a:defRPr sz="900"/>
            </a:lvl4pPr>
            <a:lvl5pPr>
              <a:defRPr sz="900"/>
            </a:lvl5pPr>
          </a:lstStyle>
          <a:p>
            <a:pPr lvl="0"/>
            <a:r>
              <a:rPr lang="en-US" dirty="0"/>
              <a:t>Click to edit Master text styles</a:t>
            </a:r>
            <a:endParaRPr lang="en-GB" dirty="0"/>
          </a:p>
        </p:txBody>
      </p:sp>
    </p:spTree>
    <p:extLst>
      <p:ext uri="{BB962C8B-B14F-4D97-AF65-F5344CB8AC3E}">
        <p14:creationId xmlns:p14="http://schemas.microsoft.com/office/powerpoint/2010/main" val="1856128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lvl1pPr>
              <a:defRPr b="1"/>
            </a:lvl1pPr>
          </a:lstStyle>
          <a:p>
            <a:r>
              <a:rPr lang="en-GB" dirty="0"/>
              <a:t>LEAN OPERATIONS TRAINING </a:t>
            </a:r>
          </a:p>
        </p:txBody>
      </p:sp>
      <p:sp>
        <p:nvSpPr>
          <p:cNvPr id="5" name="Slide Number Placeholder 4"/>
          <p:cNvSpPr>
            <a:spLocks noGrp="1"/>
          </p:cNvSpPr>
          <p:nvPr>
            <p:ph type="sldNum" sz="quarter" idx="12"/>
          </p:nvPr>
        </p:nvSpPr>
        <p:spPr/>
        <p:txBody>
          <a:bodyPr/>
          <a:lstStyle/>
          <a:p>
            <a:fld id="{C554A706-D19D-4C79-97F9-BC489483F7EF}" type="slidenum">
              <a:rPr lang="en-GB" smtClean="0"/>
              <a:t>‹#›</a:t>
            </a:fld>
            <a:endParaRPr lang="en-GB" dirty="0"/>
          </a:p>
        </p:txBody>
      </p:sp>
    </p:spTree>
    <p:extLst>
      <p:ext uri="{BB962C8B-B14F-4D97-AF65-F5344CB8AC3E}">
        <p14:creationId xmlns:p14="http://schemas.microsoft.com/office/powerpoint/2010/main" val="44069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lvl1pPr marL="0" indent="0">
              <a:buFont typeface="Arial" pitchFamily="34" charset="0"/>
              <a:buNone/>
              <a:defRPr sz="1600">
                <a:latin typeface="JLR Emeric ExtraLight" panose="02000503040000020004" pitchFamily="2" charset="0"/>
              </a:defRPr>
            </a:lvl1pPr>
            <a:lvl2pPr>
              <a:defRPr sz="1800"/>
            </a:lvl2pPr>
            <a:lvl3pPr marL="180975" indent="0">
              <a:buFont typeface="Arial" pitchFamily="34" charset="0"/>
              <a:buNone/>
              <a:defRPr sz="1800"/>
            </a:lvl3pPr>
            <a:lvl4pPr marL="381000" indent="0">
              <a:buFont typeface="Arial" pitchFamily="34" charset="0"/>
              <a:buNone/>
              <a:defRPr sz="1600"/>
            </a:lvl4pPr>
            <a:lvl5pPr marL="542925" indent="0">
              <a:buFont typeface="Arial" pitchFamily="34" charset="0"/>
              <a:buNone/>
              <a:defRPr sz="1600"/>
            </a:lvl5pPr>
            <a:lvl6pPr marL="714375" indent="0">
              <a:buFont typeface="Arial" pitchFamily="34" charset="0"/>
              <a:buNone/>
              <a:defRPr sz="1400"/>
            </a:lvl6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sp>
        <p:nvSpPr>
          <p:cNvPr id="8" name="Title 1"/>
          <p:cNvSpPr>
            <a:spLocks noGrp="1"/>
          </p:cNvSpPr>
          <p:nvPr>
            <p:ph type="title" hasCustomPrompt="1"/>
          </p:nvPr>
        </p:nvSpPr>
        <p:spPr>
          <a:xfrm>
            <a:off x="223838" y="139968"/>
            <a:ext cx="6629400" cy="310792"/>
          </a:xfrm>
        </p:spPr>
        <p:txBody>
          <a:bodyPr anchor="ct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9" name="Subtitle 2"/>
          <p:cNvSpPr>
            <a:spLocks noGrp="1"/>
          </p:cNvSpPr>
          <p:nvPr>
            <p:ph type="subTitle" idx="13"/>
          </p:nvPr>
        </p:nvSpPr>
        <p:spPr>
          <a:xfrm>
            <a:off x="223837" y="469984"/>
            <a:ext cx="6629402" cy="285129"/>
          </a:xfrm>
        </p:spPr>
        <p:txBody>
          <a:bodyPr anchor="ct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827245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b="1"/>
            </a:lvl1pPr>
          </a:lstStyle>
          <a:p>
            <a:r>
              <a:rPr lang="en-GB" dirty="0"/>
              <a:t>LEAN OPERATIONS TRAINING </a:t>
            </a:r>
          </a:p>
        </p:txBody>
      </p:sp>
      <p:sp>
        <p:nvSpPr>
          <p:cNvPr id="4" name="Slide Number Placeholder 3"/>
          <p:cNvSpPr>
            <a:spLocks noGrp="1"/>
          </p:cNvSpPr>
          <p:nvPr>
            <p:ph type="sldNum" sz="quarter" idx="12"/>
          </p:nvPr>
        </p:nvSpPr>
        <p:spPr/>
        <p:txBody>
          <a:bodyPr/>
          <a:lstStyle/>
          <a:p>
            <a:fld id="{C554A706-D19D-4C79-97F9-BC489483F7EF}" type="slidenum">
              <a:rPr lang="en-GB" smtClean="0"/>
              <a:t>‹#›</a:t>
            </a:fld>
            <a:endParaRPr lang="en-GB" dirty="0"/>
          </a:p>
        </p:txBody>
      </p:sp>
    </p:spTree>
    <p:extLst>
      <p:ext uri="{BB962C8B-B14F-4D97-AF65-F5344CB8AC3E}">
        <p14:creationId xmlns:p14="http://schemas.microsoft.com/office/powerpoint/2010/main" val="4294343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3839" y="985050"/>
            <a:ext cx="2909886" cy="1281900"/>
          </a:xfrm>
        </p:spPr>
        <p:txBody>
          <a:bodyPr/>
          <a:lstStyle>
            <a:lvl1pPr marL="0" indent="0">
              <a:buFont typeface="Arial" panose="020B0604020202020204" pitchFamily="34" charset="0"/>
              <a:buNone/>
              <a:defRPr sz="1800" b="0" cap="all" spc="0" baseline="0">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143250" y="1010529"/>
            <a:ext cx="2746848" cy="1257300"/>
          </a:xfrm>
        </p:spPr>
        <p:txBody>
          <a:bodyPr>
            <a:noAutofit/>
          </a:bodyPr>
          <a:lstStyle>
            <a:lvl1pPr>
              <a:lnSpc>
                <a:spcPts val="1300"/>
              </a:lnSpc>
              <a:spcBef>
                <a:spcPts val="0"/>
              </a:spcBef>
              <a:tabLst>
                <a:tab pos="292100" algn="l"/>
              </a:tabLst>
              <a:defRPr sz="1200" b="1">
                <a:solidFill>
                  <a:schemeClr val="tx1"/>
                </a:solidFill>
              </a:defRPr>
            </a:lvl1pPr>
            <a:lvl2pPr marL="0" indent="0">
              <a:lnSpc>
                <a:spcPts val="1300"/>
              </a:lnSpc>
              <a:spcBef>
                <a:spcPts val="0"/>
              </a:spcBef>
              <a:spcAft>
                <a:spcPts val="700"/>
              </a:spcAft>
              <a:buNone/>
              <a:tabLst>
                <a:tab pos="292100" algn="l"/>
              </a:tabLst>
              <a:defRPr sz="1200">
                <a:solidFill>
                  <a:schemeClr val="tx1"/>
                </a:solidFill>
              </a:defRPr>
            </a:lvl2pPr>
            <a:lvl3pPr>
              <a:lnSpc>
                <a:spcPts val="1300"/>
              </a:lnSpc>
              <a:spcBef>
                <a:spcPts val="700"/>
              </a:spcBef>
              <a:defRPr sz="1200"/>
            </a:lvl3pPr>
            <a:lvl4pPr>
              <a:lnSpc>
                <a:spcPts val="1300"/>
              </a:lnSpc>
              <a:spcBef>
                <a:spcPts val="700"/>
              </a:spcBef>
              <a:defRPr sz="1200"/>
            </a:lvl4pPr>
            <a:lvl5pPr>
              <a:lnSpc>
                <a:spcPts val="1300"/>
              </a:lnSpc>
              <a:spcBef>
                <a:spcPts val="700"/>
              </a:spcBef>
              <a:defRPr sz="1200"/>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554A706-D19D-4C79-97F9-BC489483F7EF}" type="slidenum">
              <a:rPr lang="en-GB" smtClean="0"/>
              <a:pPr/>
              <a:t>‹#›</a:t>
            </a:fld>
            <a:endParaRPr lang="en-GB" dirty="0"/>
          </a:p>
        </p:txBody>
      </p:sp>
      <p:sp>
        <p:nvSpPr>
          <p:cNvPr id="7" name="TextBox 6"/>
          <p:cNvSpPr txBox="1"/>
          <p:nvPr userDrawn="1"/>
        </p:nvSpPr>
        <p:spPr>
          <a:xfrm>
            <a:off x="6118697" y="1010528"/>
            <a:ext cx="2305455" cy="1380247"/>
          </a:xfrm>
          <a:prstGeom prst="rect">
            <a:avLst/>
          </a:prstGeom>
          <a:noFill/>
        </p:spPr>
        <p:txBody>
          <a:bodyPr wrap="square" lIns="0" tIns="0" rIns="0" bIns="0" rtlCol="0">
            <a:noAutofit/>
          </a:bodyPr>
          <a:lstStyle/>
          <a:p>
            <a:pPr>
              <a:lnSpc>
                <a:spcPts val="1300"/>
              </a:lnSpc>
              <a:spcBef>
                <a:spcPts val="700"/>
              </a:spcBef>
            </a:pPr>
            <a:r>
              <a:rPr lang="en-GB" sz="1200" b="1" dirty="0">
                <a:solidFill>
                  <a:schemeClr val="tx1"/>
                </a:solidFill>
              </a:rPr>
              <a:t>Jaguar Land Rover</a:t>
            </a:r>
            <a:br>
              <a:rPr lang="en-GB" sz="1200" dirty="0">
                <a:solidFill>
                  <a:schemeClr val="tx1"/>
                </a:solidFill>
              </a:rPr>
            </a:br>
            <a:r>
              <a:rPr lang="en-GB" sz="1200" dirty="0">
                <a:solidFill>
                  <a:schemeClr val="tx1"/>
                </a:solidFill>
              </a:rPr>
              <a:t>W/1/26 Abbey Road, Whitley</a:t>
            </a:r>
            <a:br>
              <a:rPr lang="en-GB" sz="1200" dirty="0">
                <a:solidFill>
                  <a:schemeClr val="tx1"/>
                </a:solidFill>
              </a:rPr>
            </a:br>
            <a:r>
              <a:rPr lang="en-GB" sz="1200" dirty="0">
                <a:solidFill>
                  <a:schemeClr val="tx1"/>
                </a:solidFill>
              </a:rPr>
              <a:t>Coventry CV3 4LF, UK</a:t>
            </a:r>
          </a:p>
          <a:p>
            <a:pPr>
              <a:lnSpc>
                <a:spcPts val="1300"/>
              </a:lnSpc>
              <a:spcBef>
                <a:spcPts val="700"/>
              </a:spcBef>
            </a:pPr>
            <a:r>
              <a:rPr lang="en-GB" sz="1200" dirty="0">
                <a:solidFill>
                  <a:schemeClr val="tx1"/>
                </a:solidFill>
              </a:rPr>
              <a:t>jaguarland</a:t>
            </a:r>
            <a:r>
              <a:rPr lang="en-GB" sz="1200" baseline="0" dirty="0">
                <a:solidFill>
                  <a:schemeClr val="tx1"/>
                </a:solidFill>
              </a:rPr>
              <a:t>rover.com</a:t>
            </a:r>
            <a:endParaRPr lang="en-GB" sz="1200" dirty="0">
              <a:solidFill>
                <a:schemeClr val="tx1"/>
              </a:solidFill>
            </a:endParaRPr>
          </a:p>
        </p:txBody>
      </p:sp>
      <p:sp>
        <p:nvSpPr>
          <p:cNvPr id="9" name="Content Placeholder 2"/>
          <p:cNvSpPr>
            <a:spLocks noGrp="1"/>
          </p:cNvSpPr>
          <p:nvPr>
            <p:ph idx="13"/>
          </p:nvPr>
        </p:nvSpPr>
        <p:spPr>
          <a:xfrm>
            <a:off x="3143250" y="2362202"/>
            <a:ext cx="2746848" cy="1257300"/>
          </a:xfrm>
        </p:spPr>
        <p:txBody>
          <a:bodyPr>
            <a:noAutofit/>
          </a:bodyPr>
          <a:lstStyle>
            <a:lvl1pPr>
              <a:lnSpc>
                <a:spcPts val="1300"/>
              </a:lnSpc>
              <a:spcBef>
                <a:spcPts val="0"/>
              </a:spcBef>
              <a:tabLst>
                <a:tab pos="292100" algn="l"/>
              </a:tabLst>
              <a:defRPr sz="1200" b="1">
                <a:solidFill>
                  <a:schemeClr val="tx1"/>
                </a:solidFill>
              </a:defRPr>
            </a:lvl1pPr>
            <a:lvl2pPr marL="0" indent="0">
              <a:lnSpc>
                <a:spcPts val="1300"/>
              </a:lnSpc>
              <a:spcBef>
                <a:spcPts val="0"/>
              </a:spcBef>
              <a:spcAft>
                <a:spcPts val="700"/>
              </a:spcAft>
              <a:buNone/>
              <a:tabLst>
                <a:tab pos="292100" algn="l"/>
              </a:tabLst>
              <a:defRPr sz="1200">
                <a:solidFill>
                  <a:schemeClr val="tx1"/>
                </a:solidFill>
              </a:defRPr>
            </a:lvl2pPr>
            <a:lvl3pPr>
              <a:lnSpc>
                <a:spcPts val="1300"/>
              </a:lnSpc>
              <a:spcBef>
                <a:spcPts val="700"/>
              </a:spcBef>
              <a:defRPr sz="1200"/>
            </a:lvl3pPr>
            <a:lvl4pPr>
              <a:lnSpc>
                <a:spcPts val="1300"/>
              </a:lnSpc>
              <a:spcBef>
                <a:spcPts val="700"/>
              </a:spcBef>
              <a:defRPr sz="1200"/>
            </a:lvl4pPr>
            <a:lvl5pPr>
              <a:lnSpc>
                <a:spcPts val="1300"/>
              </a:lnSpc>
              <a:spcBef>
                <a:spcPts val="700"/>
              </a:spcBef>
              <a:defRPr sz="12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596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and Image 01">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838" y="1044575"/>
            <a:ext cx="4271962" cy="3600450"/>
          </a:xfrm>
        </p:spPr>
        <p:txBody>
          <a:bodyPr vert="horz" lIns="0" tIns="0" rIns="0" bIns="0" rtlCol="0">
            <a:noAutofit/>
          </a:bodyPr>
          <a:lstStyle>
            <a:lvl1pPr marL="0" indent="0">
              <a:buFont typeface="Arial" panose="020B0604020202020204" pitchFamily="34" charset="0"/>
              <a:buNone/>
              <a:defRPr lang="en-US" sz="1600" smtClean="0">
                <a:latin typeface="JLR Emeric ExtraLight" panose="02000503040000020004" pitchFamily="2" charset="0"/>
              </a:defRPr>
            </a:lvl1pPr>
            <a:lvl2pPr marL="449263" indent="-180975">
              <a:buFont typeface="Arial" pitchFamily="34" charset="0"/>
              <a:buChar char="−"/>
              <a:defRPr lang="en-US" sz="1600" smtClean="0">
                <a:latin typeface="JLR Emeric ExtraLight" panose="02000503040000020004" pitchFamily="2" charset="0"/>
              </a:defRPr>
            </a:lvl2pPr>
            <a:lvl3pPr marL="625475" indent="-180975">
              <a:buFont typeface="Arial" pitchFamily="34" charset="0"/>
              <a:buChar char="−"/>
              <a:tabLst/>
              <a:defRPr lang="en-US" sz="1400" smtClean="0">
                <a:latin typeface="JLR Emeric ExtraLight" panose="02000503040000020004" pitchFamily="2" charset="0"/>
              </a:defRPr>
            </a:lvl3pPr>
            <a:lvl4pPr marL="808038" indent="-180975">
              <a:buFont typeface="Arial" pitchFamily="34" charset="0"/>
              <a:buChar char="−"/>
              <a:defRPr lang="en-US" sz="1400" smtClean="0">
                <a:latin typeface="JLR Emeric ExtraLight" panose="02000503040000020004" pitchFamily="2" charset="0"/>
              </a:defRPr>
            </a:lvl4pPr>
            <a:lvl5pPr marL="982663" indent="-179388">
              <a:buFont typeface="Arial" pitchFamily="34" charset="0"/>
              <a:buChar char="−"/>
              <a:defRPr lang="en-GB" sz="1400">
                <a:latin typeface="JLR Emeric ExtraLight" panose="02000503040000020004" pitchFamily="2" charset="0"/>
              </a:defRPr>
            </a:lvl5pPr>
            <a:lvl6pPr marL="895350" indent="-180975">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lvl1pPr>
              <a:defRPr>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sp>
        <p:nvSpPr>
          <p:cNvPr id="8" name="Picture Placeholder 7"/>
          <p:cNvSpPr>
            <a:spLocks noGrp="1"/>
          </p:cNvSpPr>
          <p:nvPr>
            <p:ph type="pic" sz="quarter" idx="13"/>
          </p:nvPr>
        </p:nvSpPr>
        <p:spPr>
          <a:xfrm>
            <a:off x="4643438" y="1044575"/>
            <a:ext cx="4276725" cy="3600450"/>
          </a:xfrm>
          <a:solidFill>
            <a:schemeClr val="bg2"/>
          </a:solidFill>
        </p:spPr>
        <p:txBody>
          <a:bodyPr/>
          <a:lstStyle>
            <a:lvl1pPr>
              <a:defRPr>
                <a:latin typeface="JLR Emeric ExtraLight" panose="02000503040000020004" pitchFamily="2" charset="0"/>
              </a:defRPr>
            </a:lvl1pPr>
          </a:lstStyle>
          <a:p>
            <a:r>
              <a:rPr lang="en-US" dirty="0"/>
              <a:t>Click icon to add picture</a:t>
            </a:r>
            <a:endParaRPr lang="en-GB" dirty="0"/>
          </a:p>
        </p:txBody>
      </p:sp>
      <p:sp>
        <p:nvSpPr>
          <p:cNvPr id="10" name="Title 1"/>
          <p:cNvSpPr>
            <a:spLocks noGrp="1"/>
          </p:cNvSpPr>
          <p:nvPr>
            <p:ph type="title" hasCustomPrompt="1"/>
          </p:nvPr>
        </p:nvSpPr>
        <p:spPr>
          <a:xfrm>
            <a:off x="223838" y="139968"/>
            <a:ext cx="6629400" cy="310792"/>
          </a:xfrm>
        </p:spPr>
        <p:txBody>
          <a:bodyPr anchor="ct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11" name="Subtitle 2"/>
          <p:cNvSpPr>
            <a:spLocks noGrp="1"/>
          </p:cNvSpPr>
          <p:nvPr>
            <p:ph type="subTitle" idx="14"/>
          </p:nvPr>
        </p:nvSpPr>
        <p:spPr>
          <a:xfrm>
            <a:off x="223837" y="469984"/>
            <a:ext cx="6629402" cy="285129"/>
          </a:xfrm>
        </p:spPr>
        <p:txBody>
          <a:bodyPr anchor="ct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84549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and Image 02">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sp>
        <p:nvSpPr>
          <p:cNvPr id="8" name="Picture Placeholder 7"/>
          <p:cNvSpPr>
            <a:spLocks noGrp="1"/>
          </p:cNvSpPr>
          <p:nvPr>
            <p:ph type="pic" sz="quarter" idx="13"/>
          </p:nvPr>
        </p:nvSpPr>
        <p:spPr>
          <a:xfrm>
            <a:off x="4643438" y="1044575"/>
            <a:ext cx="2066925" cy="1728788"/>
          </a:xfrm>
          <a:solidFill>
            <a:schemeClr val="bg2"/>
          </a:solidFill>
        </p:spPr>
        <p:txBody>
          <a:bodyPr/>
          <a:lstStyle>
            <a:lvl1pPr>
              <a:defRPr sz="1200">
                <a:latin typeface="JLR Emeric ExtraLight" panose="02000503040000020004" pitchFamily="2" charset="0"/>
              </a:defRPr>
            </a:lvl1pPr>
          </a:lstStyle>
          <a:p>
            <a:r>
              <a:rPr lang="en-US" dirty="0"/>
              <a:t>Click icon to add picture</a:t>
            </a:r>
            <a:endParaRPr lang="en-GB" dirty="0"/>
          </a:p>
        </p:txBody>
      </p:sp>
      <p:sp>
        <p:nvSpPr>
          <p:cNvPr id="9" name="Picture Placeholder 7"/>
          <p:cNvSpPr>
            <a:spLocks noGrp="1"/>
          </p:cNvSpPr>
          <p:nvPr>
            <p:ph type="pic" sz="quarter" idx="14"/>
          </p:nvPr>
        </p:nvSpPr>
        <p:spPr>
          <a:xfrm>
            <a:off x="6853238" y="1044575"/>
            <a:ext cx="2066925" cy="1728788"/>
          </a:xfrm>
          <a:solidFill>
            <a:schemeClr val="bg2"/>
          </a:solidFill>
        </p:spPr>
        <p:txBody>
          <a:bodyPr/>
          <a:lstStyle>
            <a:lvl1pPr>
              <a:defRPr sz="1200">
                <a:latin typeface="JLR Emeric ExtraLight" panose="02000503040000020004" pitchFamily="2" charset="0"/>
              </a:defRPr>
            </a:lvl1pPr>
          </a:lstStyle>
          <a:p>
            <a:r>
              <a:rPr lang="en-US" dirty="0"/>
              <a:t>Click icon to add picture</a:t>
            </a:r>
            <a:endParaRPr lang="en-GB" dirty="0"/>
          </a:p>
        </p:txBody>
      </p:sp>
      <p:sp>
        <p:nvSpPr>
          <p:cNvPr id="10" name="Picture Placeholder 7"/>
          <p:cNvSpPr>
            <a:spLocks noGrp="1"/>
          </p:cNvSpPr>
          <p:nvPr>
            <p:ph type="pic" sz="quarter" idx="15"/>
          </p:nvPr>
        </p:nvSpPr>
        <p:spPr>
          <a:xfrm>
            <a:off x="4643438" y="2916238"/>
            <a:ext cx="2066925" cy="1728788"/>
          </a:xfrm>
          <a:solidFill>
            <a:schemeClr val="bg2"/>
          </a:solidFill>
        </p:spPr>
        <p:txBody>
          <a:bodyPr/>
          <a:lstStyle>
            <a:lvl1pPr>
              <a:defRPr sz="1200">
                <a:latin typeface="JLR Emeric ExtraLight" panose="02000503040000020004" pitchFamily="2" charset="0"/>
              </a:defRPr>
            </a:lvl1pPr>
          </a:lstStyle>
          <a:p>
            <a:r>
              <a:rPr lang="en-US" dirty="0"/>
              <a:t>Click icon to add picture</a:t>
            </a:r>
            <a:endParaRPr lang="en-GB" dirty="0"/>
          </a:p>
        </p:txBody>
      </p:sp>
      <p:sp>
        <p:nvSpPr>
          <p:cNvPr id="11" name="Picture Placeholder 7"/>
          <p:cNvSpPr>
            <a:spLocks noGrp="1"/>
          </p:cNvSpPr>
          <p:nvPr>
            <p:ph type="pic" sz="quarter" idx="16"/>
          </p:nvPr>
        </p:nvSpPr>
        <p:spPr>
          <a:xfrm>
            <a:off x="6853238" y="2916238"/>
            <a:ext cx="2066925" cy="1728788"/>
          </a:xfrm>
          <a:solidFill>
            <a:schemeClr val="bg2"/>
          </a:solidFill>
        </p:spPr>
        <p:txBody>
          <a:bodyPr/>
          <a:lstStyle>
            <a:lvl1pPr>
              <a:defRPr sz="1200">
                <a:latin typeface="JLR Emeric ExtraLight" panose="02000503040000020004" pitchFamily="2" charset="0"/>
              </a:defRPr>
            </a:lvl1pPr>
          </a:lstStyle>
          <a:p>
            <a:r>
              <a:rPr lang="en-US" dirty="0"/>
              <a:t>Click icon to add picture</a:t>
            </a:r>
            <a:endParaRPr lang="en-GB" dirty="0"/>
          </a:p>
        </p:txBody>
      </p:sp>
      <p:sp>
        <p:nvSpPr>
          <p:cNvPr id="12" name="Content Placeholder 2"/>
          <p:cNvSpPr>
            <a:spLocks noGrp="1"/>
          </p:cNvSpPr>
          <p:nvPr>
            <p:ph sz="half" idx="1"/>
          </p:nvPr>
        </p:nvSpPr>
        <p:spPr>
          <a:xfrm>
            <a:off x="223838" y="1044575"/>
            <a:ext cx="4271962" cy="3600450"/>
          </a:xfrm>
        </p:spPr>
        <p:txBody>
          <a:bodyPr vert="horz" lIns="0" tIns="0" rIns="0" bIns="0" rtlCol="0">
            <a:noAutofit/>
          </a:bodyPr>
          <a:lstStyle>
            <a:lvl1pPr marL="0" indent="0">
              <a:buFont typeface="Arial" panose="020B0604020202020204" pitchFamily="34" charset="0"/>
              <a:buNone/>
              <a:defRPr lang="en-US" sz="1600" smtClean="0">
                <a:latin typeface="JLR Emeric ExtraLight" panose="02000503040000020004" pitchFamily="2" charset="0"/>
              </a:defRPr>
            </a:lvl1pPr>
            <a:lvl2pPr marL="449263" indent="-180975">
              <a:buFont typeface="Arial" pitchFamily="34" charset="0"/>
              <a:buChar char="−"/>
              <a:defRPr lang="en-US" sz="1600" smtClean="0">
                <a:latin typeface="JLR Emeric ExtraLight" panose="02000503040000020004" pitchFamily="2" charset="0"/>
              </a:defRPr>
            </a:lvl2pPr>
            <a:lvl3pPr marL="625475" indent="-180975">
              <a:buFont typeface="Arial" pitchFamily="34" charset="0"/>
              <a:buChar char="−"/>
              <a:defRPr lang="en-US" sz="1400" smtClean="0">
                <a:latin typeface="JLR Emeric ExtraLight" panose="02000503040000020004" pitchFamily="2" charset="0"/>
              </a:defRPr>
            </a:lvl3pPr>
            <a:lvl4pPr marL="808038" indent="-180975">
              <a:buFont typeface="Arial" pitchFamily="34" charset="0"/>
              <a:buChar char="−"/>
              <a:defRPr lang="en-US" sz="1400" smtClean="0">
                <a:latin typeface="JLR Emeric ExtraLight" panose="02000503040000020004" pitchFamily="2" charset="0"/>
              </a:defRPr>
            </a:lvl4pPr>
            <a:lvl5pPr marL="982663" indent="-179388">
              <a:buFont typeface="Arial" pitchFamily="34" charset="0"/>
              <a:buChar char="−"/>
              <a:defRPr lang="en-GB" sz="1400">
                <a:latin typeface="JLR Emeric ExtraLight" panose="02000503040000020004" pitchFamily="2" charset="0"/>
              </a:defRPr>
            </a:lvl5pPr>
            <a:lvl6pPr marL="895350" indent="-180975">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3838" y="139968"/>
            <a:ext cx="6629400" cy="310792"/>
          </a:xfrm>
        </p:spPr>
        <p:txBody>
          <a:bodyPr anchor="ct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16" name="Subtitle 2"/>
          <p:cNvSpPr>
            <a:spLocks noGrp="1"/>
          </p:cNvSpPr>
          <p:nvPr>
            <p:ph type="subTitle" idx="17"/>
          </p:nvPr>
        </p:nvSpPr>
        <p:spPr>
          <a:xfrm>
            <a:off x="223837" y="469984"/>
            <a:ext cx="6629402" cy="285129"/>
          </a:xfrm>
        </p:spPr>
        <p:txBody>
          <a:bodyPr anchor="ct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63899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Text and Image 03">
    <p:spTree>
      <p:nvGrpSpPr>
        <p:cNvPr id="1" name=""/>
        <p:cNvGrpSpPr/>
        <p:nvPr/>
      </p:nvGrpSpPr>
      <p:grpSpPr>
        <a:xfrm>
          <a:off x="0" y="0"/>
          <a:ext cx="0" cy="0"/>
          <a:chOff x="0" y="0"/>
          <a:chExt cx="0" cy="0"/>
        </a:xfrm>
      </p:grpSpPr>
      <p:sp>
        <p:nvSpPr>
          <p:cNvPr id="6" name="Content Placeholder 2"/>
          <p:cNvSpPr>
            <a:spLocks noGrp="1"/>
          </p:cNvSpPr>
          <p:nvPr>
            <p:ph idx="14"/>
          </p:nvPr>
        </p:nvSpPr>
        <p:spPr>
          <a:xfrm>
            <a:off x="220664" y="1044575"/>
            <a:ext cx="2066924" cy="3600450"/>
          </a:xfrm>
        </p:spPr>
        <p:txBody>
          <a:bodyPr>
            <a:noAutofit/>
          </a:bodyPr>
          <a:lstStyle>
            <a:lvl1pPr>
              <a:defRPr>
                <a:latin typeface="JLR Emeric ExtraLight" panose="02000503040000020004" pitchFamily="2" charset="0"/>
              </a:defRPr>
            </a:lvl1pPr>
            <a:lvl2pPr marL="449263" indent="-179388">
              <a:defRPr sz="1600">
                <a:latin typeface="JLR Emeric ExtraLight" panose="02000503040000020004" pitchFamily="2" charset="0"/>
              </a:defRPr>
            </a:lvl2pPr>
            <a:lvl3pPr marL="625475" indent="-179388">
              <a:defRPr sz="1400">
                <a:latin typeface="JLR Emeric ExtraLight" panose="02000503040000020004" pitchFamily="2" charset="0"/>
              </a:defRPr>
            </a:lvl3pPr>
            <a:lvl4pPr marL="808038" indent="-179388">
              <a:defRPr sz="1400">
                <a:latin typeface="JLR Emeric ExtraLight" panose="02000503040000020004" pitchFamily="2" charset="0"/>
              </a:defRPr>
            </a:lvl4pPr>
            <a:lvl5pPr marL="982663" indent="-180975">
              <a:defRPr sz="1400">
                <a:latin typeface="JLR Emeric Extra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lvl1pPr>
              <a:defRPr>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sp>
        <p:nvSpPr>
          <p:cNvPr id="8" name="Picture Placeholder 7"/>
          <p:cNvSpPr>
            <a:spLocks noGrp="1"/>
          </p:cNvSpPr>
          <p:nvPr>
            <p:ph type="pic" sz="quarter" idx="13"/>
          </p:nvPr>
        </p:nvSpPr>
        <p:spPr>
          <a:xfrm>
            <a:off x="2427288" y="1044575"/>
            <a:ext cx="6492875" cy="3600450"/>
          </a:xfrm>
          <a:solidFill>
            <a:schemeClr val="bg2"/>
          </a:solidFill>
        </p:spPr>
        <p:txBody>
          <a:bodyPr/>
          <a:lstStyle>
            <a:lvl1pPr>
              <a:defRPr>
                <a:latin typeface="JLR Emeric ExtraLight" panose="02000503040000020004" pitchFamily="2" charset="0"/>
              </a:defRPr>
            </a:lvl1pPr>
          </a:lstStyle>
          <a:p>
            <a:r>
              <a:rPr lang="en-US" dirty="0"/>
              <a:t>Click icon to add picture</a:t>
            </a:r>
            <a:endParaRPr lang="en-GB" dirty="0"/>
          </a:p>
        </p:txBody>
      </p:sp>
      <p:sp>
        <p:nvSpPr>
          <p:cNvPr id="11" name="Title 1"/>
          <p:cNvSpPr>
            <a:spLocks noGrp="1"/>
          </p:cNvSpPr>
          <p:nvPr>
            <p:ph type="title" hasCustomPrompt="1"/>
          </p:nvPr>
        </p:nvSpPr>
        <p:spPr>
          <a:xfrm>
            <a:off x="223838" y="139968"/>
            <a:ext cx="6629400" cy="310792"/>
          </a:xfrm>
        </p:spPr>
        <p:txBody>
          <a:bodyPr anchor="ct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12" name="Subtitle 2"/>
          <p:cNvSpPr>
            <a:spLocks noGrp="1"/>
          </p:cNvSpPr>
          <p:nvPr>
            <p:ph type="subTitle" idx="15"/>
          </p:nvPr>
        </p:nvSpPr>
        <p:spPr>
          <a:xfrm>
            <a:off x="223837" y="469984"/>
            <a:ext cx="6629402" cy="285129"/>
          </a:xfrm>
        </p:spPr>
        <p:txBody>
          <a:bodyPr anchor="ct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63107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p:spTree>
      <p:nvGrpSpPr>
        <p:cNvPr id="1" name=""/>
        <p:cNvGrpSpPr/>
        <p:nvPr/>
      </p:nvGrpSpPr>
      <p:grpSpPr>
        <a:xfrm>
          <a:off x="0" y="0"/>
          <a:ext cx="0" cy="0"/>
          <a:chOff x="0" y="0"/>
          <a:chExt cx="0" cy="0"/>
        </a:xfrm>
      </p:grpSpPr>
      <p:sp>
        <p:nvSpPr>
          <p:cNvPr id="9" name="Picture Placeholder 6"/>
          <p:cNvSpPr>
            <a:spLocks noGrp="1"/>
          </p:cNvSpPr>
          <p:nvPr>
            <p:ph type="pic" sz="quarter" idx="14"/>
          </p:nvPr>
        </p:nvSpPr>
        <p:spPr>
          <a:xfrm>
            <a:off x="0" y="820739"/>
            <a:ext cx="9144000" cy="4322761"/>
          </a:xfrm>
          <a:solidFill>
            <a:schemeClr val="bg2"/>
          </a:solidFill>
        </p:spPr>
        <p:txBody>
          <a:bodyPr/>
          <a:lstStyle>
            <a:lvl1pPr>
              <a:defRPr>
                <a:latin typeface="JLR Emeric ExtraLight" panose="02000503040000020004" pitchFamily="2" charset="0"/>
              </a:defRPr>
            </a:lvl1pPr>
          </a:lstStyle>
          <a:p>
            <a:r>
              <a:rPr lang="en-US" dirty="0"/>
              <a:t>Click icon to add picture</a:t>
            </a:r>
            <a:endParaRPr lang="en-GB" dirty="0"/>
          </a:p>
        </p:txBody>
      </p:sp>
      <p:sp>
        <p:nvSpPr>
          <p:cNvPr id="3" name="Content Placeholder 2"/>
          <p:cNvSpPr>
            <a:spLocks noGrp="1"/>
          </p:cNvSpPr>
          <p:nvPr>
            <p:ph idx="1"/>
          </p:nvPr>
        </p:nvSpPr>
        <p:spPr>
          <a:xfrm>
            <a:off x="223838" y="2718600"/>
            <a:ext cx="4276725" cy="1446206"/>
          </a:xfrm>
        </p:spPr>
        <p:txBody>
          <a:bodyPr>
            <a:noAutofit/>
          </a:bodyPr>
          <a:lstStyle>
            <a:lvl1pPr marL="0" indent="0">
              <a:lnSpc>
                <a:spcPts val="1800"/>
              </a:lnSpc>
              <a:buNone/>
              <a:defRPr sz="1600">
                <a:solidFill>
                  <a:schemeClr val="bg1"/>
                </a:solidFill>
                <a:latin typeface="Georgia" panose="02040502050405020303" pitchFamily="18" charset="0"/>
              </a:defRPr>
            </a:lvl1pPr>
            <a:lvl2pPr>
              <a:defRPr sz="1800">
                <a:solidFill>
                  <a:schemeClr val="bg1"/>
                </a:solidFill>
                <a:latin typeface="Georgia" panose="02040502050405020303" pitchFamily="18" charset="0"/>
              </a:defRPr>
            </a:lvl2pPr>
            <a:lvl3pPr>
              <a:defRPr sz="1800">
                <a:solidFill>
                  <a:schemeClr val="bg1"/>
                </a:solidFill>
                <a:latin typeface="Georgia" panose="02040502050405020303" pitchFamily="18" charset="0"/>
              </a:defRPr>
            </a:lvl3pPr>
            <a:lvl4pPr>
              <a:defRPr sz="1800">
                <a:solidFill>
                  <a:schemeClr val="bg1"/>
                </a:solidFill>
                <a:latin typeface="Georgia" panose="02040502050405020303" pitchFamily="18" charset="0"/>
              </a:defRPr>
            </a:lvl4pPr>
            <a:lvl5pPr>
              <a:defRPr sz="1800">
                <a:solidFill>
                  <a:schemeClr val="bg1"/>
                </a:solidFill>
                <a:latin typeface="Georgia" panose="02040502050405020303" pitchFamily="18" charset="0"/>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latin typeface="JLR Emeric ExtraLight" panose="02000503040000020004" pitchFamily="2" charset="0"/>
              </a:defRPr>
            </a:lvl1pPr>
          </a:lstStyle>
          <a:p>
            <a:fld id="{C554A706-D19D-4C79-97F9-BC489483F7EF}" type="slidenum">
              <a:rPr lang="en-GB" smtClean="0">
                <a:solidFill>
                  <a:prstClr val="white"/>
                </a:solidFill>
              </a:rPr>
              <a:pPr/>
              <a:t>‹#›</a:t>
            </a:fld>
            <a:endParaRPr lang="en-GB" dirty="0">
              <a:solidFill>
                <a:prstClr val="white"/>
              </a:solidFill>
            </a:endParaRPr>
          </a:p>
        </p:txBody>
      </p:sp>
      <p:sp>
        <p:nvSpPr>
          <p:cNvPr id="8" name="Text Placeholder 7"/>
          <p:cNvSpPr>
            <a:spLocks noGrp="1"/>
          </p:cNvSpPr>
          <p:nvPr>
            <p:ph type="body" sz="quarter" idx="13"/>
          </p:nvPr>
        </p:nvSpPr>
        <p:spPr>
          <a:xfrm>
            <a:off x="223837" y="4167188"/>
            <a:ext cx="4276725" cy="477837"/>
          </a:xfrm>
        </p:spPr>
        <p:txBody>
          <a:bodyPr/>
          <a:lstStyle>
            <a:lvl1pPr marL="0" indent="0">
              <a:spcBef>
                <a:spcPts val="0"/>
              </a:spcBef>
              <a:buNone/>
              <a:defRPr sz="1100">
                <a:solidFill>
                  <a:schemeClr val="bg1"/>
                </a:solidFill>
                <a:latin typeface="JLR Emeric ExtraLight" panose="0200050304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8623" y="210089"/>
            <a:ext cx="1621540" cy="402337"/>
          </a:xfrm>
          <a:prstGeom prst="rect">
            <a:avLst/>
          </a:prstGeom>
        </p:spPr>
      </p:pic>
      <p:sp>
        <p:nvSpPr>
          <p:cNvPr id="13" name="Title 1"/>
          <p:cNvSpPr>
            <a:spLocks noGrp="1"/>
          </p:cNvSpPr>
          <p:nvPr>
            <p:ph type="title" hasCustomPrompt="1"/>
          </p:nvPr>
        </p:nvSpPr>
        <p:spPr>
          <a:xfrm>
            <a:off x="223838" y="139968"/>
            <a:ext cx="6629400" cy="310792"/>
          </a:xfrm>
        </p:spPr>
        <p:txBody>
          <a:bodyPr anchor="ct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14" name="Subtitle 2"/>
          <p:cNvSpPr>
            <a:spLocks noGrp="1"/>
          </p:cNvSpPr>
          <p:nvPr>
            <p:ph type="subTitle" idx="15"/>
          </p:nvPr>
        </p:nvSpPr>
        <p:spPr>
          <a:xfrm>
            <a:off x="223837" y="469984"/>
            <a:ext cx="6629402" cy="285129"/>
          </a:xfrm>
        </p:spPr>
        <p:txBody>
          <a:bodyPr anchor="ct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07875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 and Text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238" y="1044575"/>
            <a:ext cx="2066924" cy="3600450"/>
          </a:xfrm>
        </p:spPr>
        <p:txBody>
          <a:bodyPr>
            <a:noAutofit/>
          </a:bodyPr>
          <a:lstStyle>
            <a:lvl1pPr>
              <a:defRPr>
                <a:latin typeface="JLR Emeric ExtraLight" panose="02000503040000020004" pitchFamily="2" charset="0"/>
              </a:defRPr>
            </a:lvl1pPr>
            <a:lvl2pPr marL="449263" indent="-179388">
              <a:defRPr sz="1600">
                <a:latin typeface="JLR Emeric ExtraLight" panose="02000503040000020004" pitchFamily="2" charset="0"/>
              </a:defRPr>
            </a:lvl2pPr>
            <a:lvl3pPr marL="625475" indent="-179388">
              <a:defRPr sz="1400">
                <a:latin typeface="JLR Emeric ExtraLight" panose="02000503040000020004" pitchFamily="2" charset="0"/>
              </a:defRPr>
            </a:lvl3pPr>
            <a:lvl4pPr marL="808038" indent="-179388">
              <a:defRPr sz="1400">
                <a:latin typeface="JLR Emeric ExtraLight" panose="02000503040000020004" pitchFamily="2" charset="0"/>
              </a:defRPr>
            </a:lvl4pPr>
            <a:lvl5pPr marL="982663" indent="-180975">
              <a:defRPr sz="1400">
                <a:latin typeface="JLR Emeric Extra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lvl1pPr>
              <a:defRPr>
                <a:solidFill>
                  <a:schemeClr val="tx1"/>
                </a:solidFill>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sp>
        <p:nvSpPr>
          <p:cNvPr id="7" name="Chart Placeholder 6"/>
          <p:cNvSpPr>
            <a:spLocks noGrp="1"/>
          </p:cNvSpPr>
          <p:nvPr>
            <p:ph type="chart" sz="quarter" idx="13"/>
          </p:nvPr>
        </p:nvSpPr>
        <p:spPr>
          <a:xfrm>
            <a:off x="223838" y="1044575"/>
            <a:ext cx="6486526" cy="3600450"/>
          </a:xfrm>
        </p:spPr>
        <p:txBody>
          <a:bodyPr/>
          <a:lstStyle>
            <a:lvl1pPr>
              <a:defRPr>
                <a:latin typeface="JLR Emeric ExtraLight" panose="02000503040000020004" pitchFamily="2" charset="0"/>
              </a:defRPr>
            </a:lvl1pPr>
          </a:lstStyle>
          <a:p>
            <a:r>
              <a:rPr lang="en-US" dirty="0"/>
              <a:t>Click icon to add chart</a:t>
            </a:r>
            <a:endParaRPr lang="en-GB" dirty="0"/>
          </a:p>
        </p:txBody>
      </p:sp>
      <p:sp>
        <p:nvSpPr>
          <p:cNvPr id="9" name="Text Placeholder 8"/>
          <p:cNvSpPr>
            <a:spLocks noGrp="1"/>
          </p:cNvSpPr>
          <p:nvPr>
            <p:ph type="body" sz="quarter" idx="14"/>
          </p:nvPr>
        </p:nvSpPr>
        <p:spPr>
          <a:xfrm>
            <a:off x="223838" y="4645025"/>
            <a:ext cx="6486525" cy="284163"/>
          </a:xfrm>
        </p:spPr>
        <p:txBody>
          <a:bodyPr/>
          <a:lstStyle>
            <a:lvl1pPr>
              <a:defRPr sz="800">
                <a:latin typeface="JLR Emeric ExtraLight" panose="02000503040000020004" pitchFamily="2" charset="0"/>
              </a:defRPr>
            </a:lvl1pPr>
            <a:lvl2pPr>
              <a:defRPr sz="900"/>
            </a:lvl2pPr>
            <a:lvl3pPr>
              <a:defRPr sz="900"/>
            </a:lvl3pPr>
            <a:lvl4pPr>
              <a:defRPr sz="900"/>
            </a:lvl4pPr>
            <a:lvl5pPr>
              <a:defRPr sz="900"/>
            </a:lvl5pPr>
          </a:lstStyle>
          <a:p>
            <a:pPr lvl="0"/>
            <a:r>
              <a:rPr lang="en-US"/>
              <a:t>Click to edit Master text styles</a:t>
            </a:r>
          </a:p>
        </p:txBody>
      </p:sp>
      <p:sp>
        <p:nvSpPr>
          <p:cNvPr id="12" name="Title 1"/>
          <p:cNvSpPr>
            <a:spLocks noGrp="1"/>
          </p:cNvSpPr>
          <p:nvPr>
            <p:ph type="title" hasCustomPrompt="1"/>
          </p:nvPr>
        </p:nvSpPr>
        <p:spPr>
          <a:xfrm>
            <a:off x="223838" y="139968"/>
            <a:ext cx="6629400" cy="310792"/>
          </a:xfrm>
        </p:spPr>
        <p:txBody>
          <a:bodyPr anchor="ctr"/>
          <a:lstStyle>
            <a:lvl1pPr marL="0" indent="0">
              <a:buFont typeface="Arial" panose="020B0604020202020204" pitchFamily="34" charset="0"/>
              <a:buNone/>
              <a:defRPr>
                <a:latin typeface="JLR Emeric SemiBold" panose="02000503040000020004" pitchFamily="2" charset="0"/>
              </a:defRPr>
            </a:lvl1pPr>
          </a:lstStyle>
          <a:p>
            <a:r>
              <a:rPr lang="en-US" dirty="0"/>
              <a:t>CLICK TO EDIT MASTER TITLE STYLE</a:t>
            </a:r>
            <a:endParaRPr lang="en-GB" dirty="0"/>
          </a:p>
        </p:txBody>
      </p:sp>
      <p:sp>
        <p:nvSpPr>
          <p:cNvPr id="13" name="Subtitle 2"/>
          <p:cNvSpPr>
            <a:spLocks noGrp="1"/>
          </p:cNvSpPr>
          <p:nvPr>
            <p:ph type="subTitle" idx="15"/>
          </p:nvPr>
        </p:nvSpPr>
        <p:spPr>
          <a:xfrm>
            <a:off x="223837" y="469984"/>
            <a:ext cx="6629402" cy="285129"/>
          </a:xfrm>
        </p:spPr>
        <p:txBody>
          <a:bodyPr anchor="ctr"/>
          <a:lstStyle>
            <a:lvl1pPr marL="0" indent="0" algn="l">
              <a:buFont typeface="Arial" panose="020B0604020202020204" pitchFamily="34" charset="0"/>
              <a:buNone/>
              <a:defRPr sz="1800" cap="all" spc="0" baseline="0">
                <a:solidFill>
                  <a:schemeClr val="tx1"/>
                </a:solidFill>
                <a:latin typeface="JLR Emeric"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57652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838" y="120650"/>
            <a:ext cx="6629400" cy="668189"/>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223837" y="1044575"/>
            <a:ext cx="8696325" cy="36004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197703" y="4676924"/>
            <a:ext cx="722460" cy="396082"/>
          </a:xfrm>
          <a:prstGeom prst="rect">
            <a:avLst/>
          </a:prstGeom>
        </p:spPr>
        <p:txBody>
          <a:bodyPr vert="horz" lIns="0" tIns="0" rIns="0" bIns="0" rtlCol="0" anchor="b" anchorCtr="0"/>
          <a:lstStyle>
            <a:lvl1pPr algn="r">
              <a:defRPr sz="700">
                <a:solidFill>
                  <a:schemeClr val="tx1"/>
                </a:solidFill>
                <a:latin typeface="JLR Emeric ExtraLight" panose="02000503040000020004" pitchFamily="2" charset="0"/>
              </a:defRPr>
            </a:lvl1pPr>
          </a:lstStyle>
          <a:p>
            <a:fld id="{C554A706-D19D-4C79-97F9-BC489483F7EF}" type="slidenum">
              <a:rPr lang="en-GB" smtClean="0">
                <a:solidFill>
                  <a:srgbClr val="131313"/>
                </a:solidFill>
              </a:rPr>
              <a:pPr/>
              <a:t>‹#›</a:t>
            </a:fld>
            <a:endParaRPr lang="en-GB" dirty="0">
              <a:solidFill>
                <a:srgbClr val="131313"/>
              </a:solidFill>
            </a:endParaRPr>
          </a:p>
        </p:txBody>
      </p:sp>
      <p:cxnSp>
        <p:nvCxnSpPr>
          <p:cNvPr id="8" name="Straight Connector 7"/>
          <p:cNvCxnSpPr/>
          <p:nvPr userDrawn="1"/>
        </p:nvCxnSpPr>
        <p:spPr>
          <a:xfrm>
            <a:off x="223838" y="820738"/>
            <a:ext cx="869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120442" y="4858326"/>
            <a:ext cx="1404000" cy="216000"/>
            <a:chOff x="120441" y="4827685"/>
            <a:chExt cx="1468331" cy="231017"/>
          </a:xfrm>
        </p:grpSpPr>
        <p:pic>
          <p:nvPicPr>
            <p:cNvPr id="10" name="Picture 9"/>
            <p:cNvPicPr>
              <a:picLocks noChangeAspect="1"/>
            </p:cNvPicPr>
            <p:nvPr/>
          </p:nvPicPr>
          <p:blipFill rotWithShape="1">
            <a:blip r:embed="rId31"/>
            <a:srcRect r="84701"/>
            <a:stretch/>
          </p:blipFill>
          <p:spPr>
            <a:xfrm>
              <a:off x="120441" y="4827685"/>
              <a:ext cx="232235" cy="231017"/>
            </a:xfrm>
            <a:prstGeom prst="rect">
              <a:avLst/>
            </a:prstGeom>
          </p:spPr>
        </p:pic>
        <p:pic>
          <p:nvPicPr>
            <p:cNvPr id="11" name="Picture 10"/>
            <p:cNvPicPr>
              <a:picLocks noChangeAspect="1"/>
            </p:cNvPicPr>
            <p:nvPr/>
          </p:nvPicPr>
          <p:blipFill rotWithShape="1">
            <a:blip r:embed="rId31"/>
            <a:srcRect l="21215" r="63486"/>
            <a:stretch/>
          </p:blipFill>
          <p:spPr>
            <a:xfrm>
              <a:off x="429465" y="4827685"/>
              <a:ext cx="232235" cy="231017"/>
            </a:xfrm>
            <a:prstGeom prst="rect">
              <a:avLst/>
            </a:prstGeom>
          </p:spPr>
        </p:pic>
        <p:pic>
          <p:nvPicPr>
            <p:cNvPr id="12" name="Picture 11"/>
            <p:cNvPicPr>
              <a:picLocks noChangeAspect="1"/>
            </p:cNvPicPr>
            <p:nvPr/>
          </p:nvPicPr>
          <p:blipFill rotWithShape="1">
            <a:blip r:embed="rId31"/>
            <a:srcRect l="42350" r="42350"/>
            <a:stretch/>
          </p:blipFill>
          <p:spPr>
            <a:xfrm>
              <a:off x="738489" y="4827685"/>
              <a:ext cx="232235" cy="231017"/>
            </a:xfrm>
            <a:prstGeom prst="rect">
              <a:avLst/>
            </a:prstGeom>
          </p:spPr>
        </p:pic>
        <p:pic>
          <p:nvPicPr>
            <p:cNvPr id="13" name="Picture 12"/>
            <p:cNvPicPr>
              <a:picLocks noChangeAspect="1"/>
            </p:cNvPicPr>
            <p:nvPr/>
          </p:nvPicPr>
          <p:blipFill rotWithShape="1">
            <a:blip r:embed="rId31"/>
            <a:srcRect l="63529" r="21171"/>
            <a:stretch/>
          </p:blipFill>
          <p:spPr>
            <a:xfrm>
              <a:off x="1047513" y="4827685"/>
              <a:ext cx="232235" cy="231017"/>
            </a:xfrm>
            <a:prstGeom prst="rect">
              <a:avLst/>
            </a:prstGeom>
          </p:spPr>
        </p:pic>
        <p:pic>
          <p:nvPicPr>
            <p:cNvPr id="14" name="Picture 13"/>
            <p:cNvPicPr>
              <a:picLocks noChangeAspect="1"/>
            </p:cNvPicPr>
            <p:nvPr/>
          </p:nvPicPr>
          <p:blipFill rotWithShape="1">
            <a:blip r:embed="rId31"/>
            <a:srcRect l="84783" r="-83"/>
            <a:stretch/>
          </p:blipFill>
          <p:spPr>
            <a:xfrm>
              <a:off x="1356537" y="4827685"/>
              <a:ext cx="232235" cy="231017"/>
            </a:xfrm>
            <a:prstGeom prst="rect">
              <a:avLst/>
            </a:prstGeom>
          </p:spPr>
        </p:pic>
      </p:grpSp>
      <p:sp>
        <p:nvSpPr>
          <p:cNvPr id="4" name="TextBox 3">
            <a:extLst>
              <a:ext uri="{FF2B5EF4-FFF2-40B4-BE49-F238E27FC236}">
                <a16:creationId xmlns:a16="http://schemas.microsoft.com/office/drawing/2014/main" id="{A51A3247-674A-745D-C96E-F0092E2AE7DF}"/>
              </a:ext>
            </a:extLst>
          </p:cNvPr>
          <p:cNvSpPr txBox="1"/>
          <p:nvPr userDrawn="1"/>
        </p:nvSpPr>
        <p:spPr>
          <a:xfrm>
            <a:off x="1658816" y="4868861"/>
            <a:ext cx="914400" cy="216000"/>
          </a:xfrm>
          <a:prstGeom prst="rect">
            <a:avLst/>
          </a:prstGeom>
          <a:noFill/>
        </p:spPr>
        <p:txBody>
          <a:bodyPr wrap="none" lIns="0" tIns="0" rIns="0" bIns="0" rtlCol="0">
            <a:noAutofit/>
          </a:bodyPr>
          <a:lstStyle/>
          <a:p>
            <a:r>
              <a:rPr lang="en-GB" sz="600" dirty="0"/>
              <a:t>Document: JLR-HTG-566659</a:t>
            </a:r>
          </a:p>
          <a:p>
            <a:r>
              <a:rPr lang="en-GB" sz="600" dirty="0"/>
              <a:t>Owner: junder14</a:t>
            </a:r>
          </a:p>
        </p:txBody>
      </p:sp>
      <p:sp>
        <p:nvSpPr>
          <p:cNvPr id="15" name="TextBox 14">
            <a:extLst>
              <a:ext uri="{FF2B5EF4-FFF2-40B4-BE49-F238E27FC236}">
                <a16:creationId xmlns:a16="http://schemas.microsoft.com/office/drawing/2014/main" id="{5B9D2086-CF01-0693-A8B4-15784C3E1785}"/>
              </a:ext>
            </a:extLst>
          </p:cNvPr>
          <p:cNvSpPr txBox="1"/>
          <p:nvPr userDrawn="1"/>
        </p:nvSpPr>
        <p:spPr>
          <a:xfrm>
            <a:off x="7874273" y="4922203"/>
            <a:ext cx="914400" cy="216000"/>
          </a:xfrm>
          <a:prstGeom prst="rect">
            <a:avLst/>
          </a:prstGeom>
          <a:noFill/>
        </p:spPr>
        <p:txBody>
          <a:bodyPr wrap="none" lIns="0" tIns="0" rIns="0" bIns="0" rtlCol="0">
            <a:noAutofit/>
          </a:bodyPr>
          <a:lstStyle/>
          <a:p>
            <a:r>
              <a:rPr lang="en-GB" sz="600" dirty="0"/>
              <a:t>Issue: 2.3</a:t>
            </a:r>
          </a:p>
          <a:p>
            <a:r>
              <a:rPr lang="en-GB" sz="600" dirty="0"/>
              <a:t>Issue Date: 28/01/2026</a:t>
            </a:r>
          </a:p>
        </p:txBody>
      </p:sp>
      <p:sp>
        <p:nvSpPr>
          <p:cNvPr id="16" name="TextBox 15">
            <a:extLst>
              <a:ext uri="{FF2B5EF4-FFF2-40B4-BE49-F238E27FC236}">
                <a16:creationId xmlns:a16="http://schemas.microsoft.com/office/drawing/2014/main" id="{41F0279A-19D0-6F2A-7EEA-5719ED11BB3B}"/>
              </a:ext>
            </a:extLst>
          </p:cNvPr>
          <p:cNvSpPr txBox="1"/>
          <p:nvPr userDrawn="1"/>
        </p:nvSpPr>
        <p:spPr>
          <a:xfrm>
            <a:off x="4114799" y="4976861"/>
            <a:ext cx="914400" cy="216000"/>
          </a:xfrm>
          <a:prstGeom prst="rect">
            <a:avLst/>
          </a:prstGeom>
          <a:noFill/>
        </p:spPr>
        <p:txBody>
          <a:bodyPr wrap="none" lIns="0" tIns="0" rIns="0" bIns="0" rtlCol="0">
            <a:noAutofit/>
          </a:bodyPr>
          <a:lstStyle/>
          <a:p>
            <a:r>
              <a:rPr lang="en-GB" sz="600" dirty="0">
                <a:solidFill>
                  <a:srgbClr val="FF0000"/>
                </a:solidFill>
              </a:rPr>
              <a:t>Printed Copies are Uncontrolled</a:t>
            </a:r>
          </a:p>
        </p:txBody>
      </p:sp>
      <p:pic>
        <p:nvPicPr>
          <p:cNvPr id="17" name="Picture 16">
            <a:extLst>
              <a:ext uri="{FF2B5EF4-FFF2-40B4-BE49-F238E27FC236}">
                <a16:creationId xmlns:a16="http://schemas.microsoft.com/office/drawing/2014/main" id="{9A9A5D48-09F7-8C76-25BB-D9239B9598C6}"/>
              </a:ext>
            </a:extLst>
          </p:cNvPr>
          <p:cNvPicPr>
            <a:picLocks noChangeAspect="1"/>
          </p:cNvPicPr>
          <p:nvPr userDrawn="1"/>
        </p:nvPicPr>
        <p:blipFill>
          <a:blip r:embed="rId32"/>
          <a:stretch>
            <a:fillRect/>
          </a:stretch>
        </p:blipFill>
        <p:spPr>
          <a:xfrm>
            <a:off x="8353070" y="104895"/>
            <a:ext cx="533474" cy="495369"/>
          </a:xfrm>
          <a:prstGeom prst="rect">
            <a:avLst/>
          </a:prstGeom>
        </p:spPr>
      </p:pic>
    </p:spTree>
    <p:extLst>
      <p:ext uri="{BB962C8B-B14F-4D97-AF65-F5344CB8AC3E}">
        <p14:creationId xmlns:p14="http://schemas.microsoft.com/office/powerpoint/2010/main" val="22163104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69" r:id="rId16"/>
    <p:sldLayoutId id="2147483649" r:id="rId17"/>
    <p:sldLayoutId id="2147483650" r:id="rId18"/>
    <p:sldLayoutId id="2147483665" r:id="rId19"/>
    <p:sldLayoutId id="2147483652" r:id="rId20"/>
    <p:sldLayoutId id="2147483656" r:id="rId21"/>
    <p:sldLayoutId id="2147483659" r:id="rId22"/>
    <p:sldLayoutId id="2147483657" r:id="rId23"/>
    <p:sldLayoutId id="2147483661" r:id="rId24"/>
    <p:sldLayoutId id="2147483662" r:id="rId25"/>
    <p:sldLayoutId id="2147483663" r:id="rId26"/>
    <p:sldLayoutId id="2147483687" r:id="rId27"/>
    <p:sldLayoutId id="2147483688" r:id="rId28"/>
    <p:sldLayoutId id="2147483689" r:id="rId29"/>
  </p:sldLayoutIdLst>
  <p:hf hdr="0" dt="0"/>
  <p:txStyles>
    <p:titleStyle>
      <a:lvl1pPr marL="0" indent="0" algn="l" defTabSz="914400" rtl="0" eaLnBrk="1" latinLnBrk="0" hangingPunct="1">
        <a:lnSpc>
          <a:spcPct val="100000"/>
        </a:lnSpc>
        <a:spcBef>
          <a:spcPct val="0"/>
        </a:spcBef>
        <a:buFont typeface="Arial" panose="020B0604020202020204" pitchFamily="34" charset="0"/>
        <a:buNone/>
        <a:defRPr sz="1800" b="1" kern="1200">
          <a:solidFill>
            <a:schemeClr val="tx1"/>
          </a:solidFill>
          <a:latin typeface="JLR Emeric SemiBold" panose="02000503040000020004" pitchFamily="2" charset="0"/>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1600" kern="1200">
          <a:solidFill>
            <a:schemeClr val="tx1"/>
          </a:solidFill>
          <a:latin typeface="JLR Emeric ExtraLight" panose="02000503040000020004" pitchFamily="2" charset="0"/>
          <a:ea typeface="+mn-ea"/>
          <a:cs typeface="+mn-cs"/>
        </a:defRPr>
      </a:lvl1pPr>
      <a:lvl2pPr marL="360000" indent="-180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2pPr>
      <a:lvl3pPr marL="449263" indent="-179388" algn="l" defTabSz="914400" rtl="0" eaLnBrk="1" latinLnBrk="0" hangingPunct="1">
        <a:spcBef>
          <a:spcPts val="600"/>
        </a:spcBef>
        <a:buFont typeface="Arial" panose="020B0604020202020204" pitchFamily="34" charset="0"/>
        <a:buChar char="−"/>
        <a:defRPr sz="1600" kern="1200">
          <a:solidFill>
            <a:schemeClr val="tx1"/>
          </a:solidFill>
          <a:latin typeface="JLR Emeric ExtraLight" panose="02000503040000020004" pitchFamily="2" charset="0"/>
          <a:ea typeface="+mn-ea"/>
          <a:cs typeface="+mn-cs"/>
        </a:defRPr>
      </a:lvl3pPr>
      <a:lvl4pPr marL="625475" indent="-179388" algn="l" defTabSz="914400" rtl="0" eaLnBrk="1" latinLnBrk="0" hangingPunct="1">
        <a:spcBef>
          <a:spcPts val="600"/>
        </a:spcBef>
        <a:buFont typeface="Arial" panose="020B0604020202020204" pitchFamily="34" charset="0"/>
        <a:buChar char="−"/>
        <a:defRPr sz="1400" kern="1200">
          <a:solidFill>
            <a:schemeClr val="tx1"/>
          </a:solidFill>
          <a:latin typeface="JLR Emeric ExtraLight" panose="02000503040000020004" pitchFamily="2" charset="0"/>
          <a:ea typeface="+mn-ea"/>
          <a:cs typeface="+mn-cs"/>
        </a:defRPr>
      </a:lvl4pPr>
      <a:lvl5pPr marL="808038" indent="-180975" algn="l" defTabSz="914400" rtl="0" eaLnBrk="1" latinLnBrk="0" hangingPunct="1">
        <a:spcBef>
          <a:spcPts val="600"/>
        </a:spcBef>
        <a:buFont typeface="Arial" panose="020B0604020202020204" pitchFamily="34" charset="0"/>
        <a:buChar char="−"/>
        <a:tabLst/>
        <a:defRPr sz="1400" kern="1200">
          <a:solidFill>
            <a:schemeClr val="tx1"/>
          </a:solidFill>
          <a:latin typeface="JLR Emeric ExtraLight" panose="02000503040000020004" pitchFamily="2" charset="0"/>
          <a:ea typeface="+mn-ea"/>
          <a:cs typeface="+mn-cs"/>
        </a:defRPr>
      </a:lvl5pPr>
      <a:lvl6pPr marL="982663" indent="-180975" algn="l" defTabSz="914400" rtl="0" eaLnBrk="1" latinLnBrk="0" hangingPunct="1">
        <a:spcBef>
          <a:spcPts val="600"/>
        </a:spcBef>
        <a:buFont typeface="Arial" panose="020B0604020202020204" pitchFamily="34" charset="0"/>
        <a:buChar char="−"/>
        <a:defRPr sz="1400" kern="1200">
          <a:solidFill>
            <a:schemeClr val="tx1"/>
          </a:solidFill>
          <a:latin typeface="JLR Emeric ExtraLight" panose="02000503040000020004" pitchFamily="2"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838" y="465207"/>
            <a:ext cx="6629400" cy="311641"/>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223838" y="1044575"/>
            <a:ext cx="6486526" cy="36004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23836" y="209553"/>
            <a:ext cx="6629401" cy="273250"/>
          </a:xfrm>
          <a:prstGeom prst="rect">
            <a:avLst/>
          </a:prstGeom>
        </p:spPr>
        <p:txBody>
          <a:bodyPr vert="horz" lIns="0" tIns="0" rIns="0" bIns="0" rtlCol="0" anchor="t" anchorCtr="0"/>
          <a:lstStyle>
            <a:lvl1pPr algn="l">
              <a:defRPr sz="1600" b="1" cap="all" baseline="0">
                <a:solidFill>
                  <a:schemeClr val="tx1"/>
                </a:solidFill>
              </a:defRPr>
            </a:lvl1pPr>
          </a:lstStyle>
          <a:p>
            <a:r>
              <a:rPr lang="en-US" dirty="0"/>
              <a:t>Lean operations training</a:t>
            </a:r>
            <a:endParaRPr lang="en-GB" dirty="0"/>
          </a:p>
        </p:txBody>
      </p:sp>
      <p:sp>
        <p:nvSpPr>
          <p:cNvPr id="6" name="Slide Number Placeholder 5"/>
          <p:cNvSpPr>
            <a:spLocks noGrp="1"/>
          </p:cNvSpPr>
          <p:nvPr>
            <p:ph type="sldNum" sz="quarter" idx="4"/>
          </p:nvPr>
        </p:nvSpPr>
        <p:spPr>
          <a:xfrm>
            <a:off x="8522493" y="4645025"/>
            <a:ext cx="397669" cy="396082"/>
          </a:xfrm>
          <a:prstGeom prst="rect">
            <a:avLst/>
          </a:prstGeom>
        </p:spPr>
        <p:txBody>
          <a:bodyPr vert="horz" lIns="0" tIns="0" rIns="0" bIns="0" rtlCol="0" anchor="b" anchorCtr="0"/>
          <a:lstStyle>
            <a:lvl1pPr algn="r">
              <a:defRPr sz="700">
                <a:solidFill>
                  <a:schemeClr val="tx1"/>
                </a:solidFill>
              </a:defRPr>
            </a:lvl1pPr>
          </a:lstStyle>
          <a:p>
            <a:fld id="{C554A706-D19D-4C79-97F9-BC489483F7EF}" type="slidenum">
              <a:rPr lang="en-GB" smtClean="0"/>
              <a:pPr/>
              <a:t>‹#›</a:t>
            </a:fld>
            <a:endParaRPr lang="en-GB" dirty="0"/>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98623" y="210089"/>
            <a:ext cx="1621540" cy="402337"/>
          </a:xfrm>
          <a:prstGeom prst="rect">
            <a:avLst/>
          </a:prstGeom>
        </p:spPr>
      </p:pic>
      <p:cxnSp>
        <p:nvCxnSpPr>
          <p:cNvPr id="8" name="Straight Connector 7"/>
          <p:cNvCxnSpPr/>
          <p:nvPr userDrawn="1"/>
        </p:nvCxnSpPr>
        <p:spPr>
          <a:xfrm>
            <a:off x="223838" y="820738"/>
            <a:ext cx="869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73559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marL="180975" indent="-180975" algn="l" defTabSz="914400" rtl="0" eaLnBrk="1" latinLnBrk="0" hangingPunct="1">
        <a:spcBef>
          <a:spcPct val="0"/>
        </a:spcBef>
        <a:buFont typeface="Arial" panose="020B0604020202020204" pitchFamily="34" charset="0"/>
        <a:buChar char="–"/>
        <a:defRPr sz="1800" b="0" kern="1200">
          <a:solidFill>
            <a:schemeClr val="tx1"/>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kern="1200">
          <a:solidFill>
            <a:schemeClr val="tx1"/>
          </a:solidFill>
          <a:latin typeface="+mn-lt"/>
          <a:ea typeface="+mn-ea"/>
          <a:cs typeface="+mn-cs"/>
        </a:defRPr>
      </a:lvl1pPr>
      <a:lvl2pPr marL="161925" indent="-161925"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514350" indent="-1714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885825" indent="-16192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323975" indent="-1809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embeddings/oleObject24.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73.emf"/><Relationship Id="rId2" Type="http://schemas.openxmlformats.org/officeDocument/2006/relationships/notesSlide" Target="../notesSlides/notesSlide53.xml"/><Relationship Id="rId16" Type="http://schemas.openxmlformats.org/officeDocument/2006/relationships/image" Target="../media/image75.emf"/><Relationship Id="rId1" Type="http://schemas.openxmlformats.org/officeDocument/2006/relationships/slideLayout" Target="../slideLayouts/slideLayout29.xml"/><Relationship Id="rId6" Type="http://schemas.openxmlformats.org/officeDocument/2006/relationships/image" Target="../media/image64.emf"/><Relationship Id="rId11" Type="http://schemas.openxmlformats.org/officeDocument/2006/relationships/oleObject" Target="../embeddings/oleObject23.bin"/><Relationship Id="rId5" Type="http://schemas.openxmlformats.org/officeDocument/2006/relationships/oleObject" Target="../embeddings/oleObject13.bin"/><Relationship Id="rId15" Type="http://schemas.openxmlformats.org/officeDocument/2006/relationships/oleObject" Target="../embeddings/oleObject25.bin"/><Relationship Id="rId10" Type="http://schemas.openxmlformats.org/officeDocument/2006/relationships/image" Target="../media/image66.emf"/><Relationship Id="rId4" Type="http://schemas.openxmlformats.org/officeDocument/2006/relationships/image" Target="../media/image63.emf"/><Relationship Id="rId9" Type="http://schemas.openxmlformats.org/officeDocument/2006/relationships/oleObject" Target="../embeddings/oleObject15.bin"/><Relationship Id="rId14" Type="http://schemas.openxmlformats.org/officeDocument/2006/relationships/image" Target="../media/image74.emf"/></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xlsx"/><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60.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70.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180.png"/><Relationship Id="rId4" Type="http://schemas.openxmlformats.org/officeDocument/2006/relationships/image" Target="../media/image270.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emf"/><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oleObject" Target="../embeddings/oleObject4.bin"/><Relationship Id="rId5" Type="http://schemas.openxmlformats.org/officeDocument/2006/relationships/image" Target="../media/image34.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2.bin"/><Relationship Id="rId3" Type="http://schemas.openxmlformats.org/officeDocument/2006/relationships/image" Target="../media/image38.png"/><Relationship Id="rId7" Type="http://schemas.openxmlformats.org/officeDocument/2006/relationships/image" Target="../media/image34.emf"/><Relationship Id="rId12"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oleObject" Target="../embeddings/oleObject3.bin"/><Relationship Id="rId11" Type="http://schemas.openxmlformats.org/officeDocument/2006/relationships/oleObject" Target="../embeddings/oleObject1.bin"/><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image" Target="../media/image16.png"/><Relationship Id="rId9" Type="http://schemas.openxmlformats.org/officeDocument/2006/relationships/image" Target="../media/image35.emf"/><Relationship Id="rId14" Type="http://schemas.openxmlformats.org/officeDocument/2006/relationships/image" Target="../media/image15.emf"/></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0.png"/><Relationship Id="rId7" Type="http://schemas.openxmlformats.org/officeDocument/2006/relationships/image" Target="../media/image35.emf"/><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oleObject" Target="../embeddings/oleObject4.bin"/><Relationship Id="rId5" Type="http://schemas.openxmlformats.org/officeDocument/2006/relationships/image" Target="../media/image34.emf"/><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Lean_product_developmen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48.emf"/><Relationship Id="rId3" Type="http://schemas.openxmlformats.org/officeDocument/2006/relationships/image" Target="../media/image43.png"/><Relationship Id="rId7" Type="http://schemas.openxmlformats.org/officeDocument/2006/relationships/image" Target="../media/image45.emf"/><Relationship Id="rId12" Type="http://schemas.openxmlformats.org/officeDocument/2006/relationships/oleObject" Target="../embeddings/oleObject9.bin"/><Relationship Id="rId17" Type="http://schemas.openxmlformats.org/officeDocument/2006/relationships/image" Target="../media/image50.emf"/><Relationship Id="rId2" Type="http://schemas.openxmlformats.org/officeDocument/2006/relationships/image" Target="../media/image16.png"/><Relationship Id="rId16" Type="http://schemas.openxmlformats.org/officeDocument/2006/relationships/oleObject" Target="../embeddings/oleObject11.bin"/><Relationship Id="rId1" Type="http://schemas.openxmlformats.org/officeDocument/2006/relationships/slideLayout" Target="../slideLayouts/slideLayout12.xml"/><Relationship Id="rId6" Type="http://schemas.openxmlformats.org/officeDocument/2006/relationships/oleObject" Target="../embeddings/oleObject6.bin"/><Relationship Id="rId11" Type="http://schemas.openxmlformats.org/officeDocument/2006/relationships/image" Target="../media/image47.emf"/><Relationship Id="rId5" Type="http://schemas.openxmlformats.org/officeDocument/2006/relationships/image" Target="../media/image44.emf"/><Relationship Id="rId15" Type="http://schemas.openxmlformats.org/officeDocument/2006/relationships/image" Target="../media/image49.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46.emf"/><Relationship Id="rId14" Type="http://schemas.openxmlformats.org/officeDocument/2006/relationships/oleObject" Target="../embeddings/oleObject10.bin"/></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46.emf"/><Relationship Id="rId4" Type="http://schemas.openxmlformats.org/officeDocument/2006/relationships/oleObject" Target="../embeddings/oleObject7.bin"/></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46.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46.emf"/><Relationship Id="rId5" Type="http://schemas.openxmlformats.org/officeDocument/2006/relationships/oleObject" Target="../embeddings/oleObject7.bin"/><Relationship Id="rId4" Type="http://schemas.openxmlformats.org/officeDocument/2006/relationships/image" Target="../media/image51.png"/></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46.emf"/><Relationship Id="rId5" Type="http://schemas.openxmlformats.org/officeDocument/2006/relationships/oleObject" Target="../embeddings/oleObject7.bin"/><Relationship Id="rId4" Type="http://schemas.openxmlformats.org/officeDocument/2006/relationships/image" Target="../media/image52.png"/></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46.emf"/><Relationship Id="rId5" Type="http://schemas.openxmlformats.org/officeDocument/2006/relationships/oleObject" Target="../embeddings/oleObject7.bin"/><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6.png"/></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6.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8.png"/><Relationship Id="rId4" Type="http://schemas.openxmlformats.org/officeDocument/2006/relationships/image" Target="../media/image56.png"/></Relationships>
</file>

<file path=ppt/slides/_rels/slide8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6.png"/><Relationship Id="rId7"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6.png"/><Relationship Id="rId9" Type="http://schemas.openxmlformats.org/officeDocument/2006/relationships/image" Target="../media/image57.png"/></Relationships>
</file>

<file path=ppt/slides/_rels/slide8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6.png"/><Relationship Id="rId4" Type="http://schemas.openxmlformats.org/officeDocument/2006/relationships/image" Target="../media/image16.png"/></Relationships>
</file>

<file path=ppt/slides/_rels/slide8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6.png"/><Relationship Id="rId4" Type="http://schemas.openxmlformats.org/officeDocument/2006/relationships/image" Target="../media/image16.png"/></Relationships>
</file>

<file path=ppt/slides/_rels/slide8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6.png"/><Relationship Id="rId4" Type="http://schemas.openxmlformats.org/officeDocument/2006/relationships/image" Target="../media/image16.png"/></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6.png"/></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9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embeddings/oleObject8.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44.emf"/><Relationship Id="rId2" Type="http://schemas.openxmlformats.org/officeDocument/2006/relationships/notesSlide" Target="../notesSlides/notesSlide49.xml"/><Relationship Id="rId16" Type="http://schemas.openxmlformats.org/officeDocument/2006/relationships/image" Target="../media/image67.emf"/><Relationship Id="rId1" Type="http://schemas.openxmlformats.org/officeDocument/2006/relationships/slideLayout" Target="../slideLayouts/slideLayout12.xml"/><Relationship Id="rId6" Type="http://schemas.openxmlformats.org/officeDocument/2006/relationships/image" Target="../media/image64.emf"/><Relationship Id="rId11" Type="http://schemas.openxmlformats.org/officeDocument/2006/relationships/oleObject" Target="../embeddings/oleObject5.bin"/><Relationship Id="rId5" Type="http://schemas.openxmlformats.org/officeDocument/2006/relationships/oleObject" Target="../embeddings/oleObject13.bin"/><Relationship Id="rId15" Type="http://schemas.openxmlformats.org/officeDocument/2006/relationships/oleObject" Target="../embeddings/oleObject16.bin"/><Relationship Id="rId10" Type="http://schemas.openxmlformats.org/officeDocument/2006/relationships/image" Target="../media/image66.emf"/><Relationship Id="rId4" Type="http://schemas.openxmlformats.org/officeDocument/2006/relationships/image" Target="../media/image63.emf"/><Relationship Id="rId9" Type="http://schemas.openxmlformats.org/officeDocument/2006/relationships/oleObject" Target="../embeddings/oleObject15.bin"/><Relationship Id="rId14" Type="http://schemas.openxmlformats.org/officeDocument/2006/relationships/image" Target="../media/image47.emf"/></Relationships>
</file>

<file path=ppt/slides/_rels/slide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18.bin"/><Relationship Id="rId3" Type="http://schemas.openxmlformats.org/officeDocument/2006/relationships/oleObject" Target="../embeddings/oleObject1.bin"/><Relationship Id="rId7" Type="http://schemas.openxmlformats.org/officeDocument/2006/relationships/oleObject" Target="../embeddings/oleObject2.bin"/><Relationship Id="rId12" Type="http://schemas.openxmlformats.org/officeDocument/2006/relationships/image" Target="../media/image35.emf"/><Relationship Id="rId2" Type="http://schemas.openxmlformats.org/officeDocument/2006/relationships/notesSlide" Target="../notesSlides/notesSlide50.xml"/><Relationship Id="rId1" Type="http://schemas.openxmlformats.org/officeDocument/2006/relationships/slideLayout" Target="../slideLayouts/slideLayout29.xml"/><Relationship Id="rId6" Type="http://schemas.openxmlformats.org/officeDocument/2006/relationships/image" Target="../media/image68.emf"/><Relationship Id="rId11" Type="http://schemas.openxmlformats.org/officeDocument/2006/relationships/oleObject" Target="../embeddings/oleObject4.bin"/><Relationship Id="rId5" Type="http://schemas.openxmlformats.org/officeDocument/2006/relationships/oleObject" Target="../embeddings/oleObject17.bin"/><Relationship Id="rId10" Type="http://schemas.openxmlformats.org/officeDocument/2006/relationships/image" Target="../media/image34.emf"/><Relationship Id="rId4" Type="http://schemas.openxmlformats.org/officeDocument/2006/relationships/image" Target="../media/image14.emf"/><Relationship Id="rId9" Type="http://schemas.openxmlformats.org/officeDocument/2006/relationships/oleObject" Target="../embeddings/oleObject3.bin"/><Relationship Id="rId14" Type="http://schemas.openxmlformats.org/officeDocument/2006/relationships/image" Target="../media/image69.emf"/></Relationships>
</file>

<file path=ppt/slides/_rels/slide98.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oleObject" Target="../embeddings/oleObject19.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48.emf"/><Relationship Id="rId2" Type="http://schemas.openxmlformats.org/officeDocument/2006/relationships/notesSlide" Target="../notesSlides/notesSlide51.xml"/><Relationship Id="rId1" Type="http://schemas.openxmlformats.org/officeDocument/2006/relationships/slideLayout" Target="../slideLayouts/slideLayout29.xml"/><Relationship Id="rId6" Type="http://schemas.openxmlformats.org/officeDocument/2006/relationships/image" Target="../media/image45.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embeddings/oleObject8.bin"/><Relationship Id="rId14" Type="http://schemas.openxmlformats.org/officeDocument/2006/relationships/image" Target="../media/image49.emf"/></Relationships>
</file>

<file path=ppt/slides/_rels/slide99.xml.rels><?xml version="1.0" encoding="UTF-8" standalone="yes"?>
<Relationships xmlns="http://schemas.openxmlformats.org/package/2006/relationships"><Relationship Id="rId8" Type="http://schemas.openxmlformats.org/officeDocument/2006/relationships/image" Target="../media/image70.emf"/><Relationship Id="rId13" Type="http://schemas.openxmlformats.org/officeDocument/2006/relationships/image" Target="../media/image72.emf"/><Relationship Id="rId3" Type="http://schemas.openxmlformats.org/officeDocument/2006/relationships/oleObject" Target="../embeddings/oleObject11.bin"/><Relationship Id="rId7" Type="http://schemas.openxmlformats.org/officeDocument/2006/relationships/oleObject" Target="../embeddings/oleObject20.bin"/><Relationship Id="rId12" Type="http://schemas.openxmlformats.org/officeDocument/2006/relationships/oleObject" Target="../embeddings/oleObject22.bin"/><Relationship Id="rId2" Type="http://schemas.openxmlformats.org/officeDocument/2006/relationships/notesSlide" Target="../notesSlides/notesSlide52.xml"/><Relationship Id="rId1" Type="http://schemas.openxmlformats.org/officeDocument/2006/relationships/slideLayout" Target="../slideLayouts/slideLayout29.xml"/><Relationship Id="rId6" Type="http://schemas.openxmlformats.org/officeDocument/2006/relationships/image" Target="../media/image67.emf"/><Relationship Id="rId11" Type="http://schemas.openxmlformats.org/officeDocument/2006/relationships/image" Target="../media/image36.png"/><Relationship Id="rId5" Type="http://schemas.openxmlformats.org/officeDocument/2006/relationships/oleObject" Target="../embeddings/oleObject16.bin"/><Relationship Id="rId10" Type="http://schemas.openxmlformats.org/officeDocument/2006/relationships/image" Target="../media/image71.emf"/><Relationship Id="rId4" Type="http://schemas.openxmlformats.org/officeDocument/2006/relationships/image" Target="../media/image50.emf"/><Relationship Id="rId9"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Value Stream Mapping</a:t>
            </a:r>
          </a:p>
        </p:txBody>
      </p:sp>
      <p:sp>
        <p:nvSpPr>
          <p:cNvPr id="11" name="Subtitle 10"/>
          <p:cNvSpPr>
            <a:spLocks noGrp="1"/>
          </p:cNvSpPr>
          <p:nvPr>
            <p:ph type="subTitle" idx="1"/>
          </p:nvPr>
        </p:nvSpPr>
        <p:spPr/>
        <p:txBody>
          <a:bodyPr/>
          <a:lstStyle/>
          <a:p>
            <a:r>
              <a:rPr lang="en-GB" dirty="0"/>
              <a:t>Awareness and Interpretation FOR procurement</a:t>
            </a:r>
          </a:p>
        </p:txBody>
      </p:sp>
      <p:pic>
        <p:nvPicPr>
          <p:cNvPr id="9" name="Shape 110"/>
          <p:cNvPicPr preferRelativeResize="0">
            <a:picLocks noGrp="1"/>
          </p:cNvPicPr>
          <p:nvPr>
            <p:ph type="pic" sz="quarter" idx="11"/>
          </p:nvPr>
        </p:nvPicPr>
        <p:blipFill rotWithShape="1">
          <a:blip r:embed="rId3">
            <a:alphaModFix/>
          </a:blip>
          <a:srcRect l="3431" r="3431"/>
          <a:stretch/>
        </p:blipFill>
        <p:spPr>
          <a:prstGeom prst="rect">
            <a:avLst/>
          </a:prstGeom>
          <a:solidFill>
            <a:schemeClr val="lt2"/>
          </a:solidFill>
          <a:ln>
            <a:noFill/>
          </a:ln>
        </p:spPr>
      </p:pic>
      <p:sp>
        <p:nvSpPr>
          <p:cNvPr id="7" name="Text Placeholder 6"/>
          <p:cNvSpPr>
            <a:spLocks noGrp="1"/>
          </p:cNvSpPr>
          <p:nvPr>
            <p:ph type="body" sz="quarter" idx="4294967295"/>
          </p:nvPr>
        </p:nvSpPr>
        <p:spPr>
          <a:xfrm>
            <a:off x="223837" y="4322762"/>
            <a:ext cx="2203450" cy="498475"/>
          </a:xfrm>
        </p:spPr>
        <p:txBody>
          <a:bodyPr/>
          <a:lstStyle/>
          <a:p>
            <a:r>
              <a:rPr lang="en-GB" dirty="0"/>
              <a:t>James Underwood</a:t>
            </a:r>
            <a:br>
              <a:rPr lang="en-GB" dirty="0"/>
            </a:br>
            <a:r>
              <a:rPr lang="en-GB" dirty="0"/>
              <a:t>16/01/2023</a:t>
            </a:r>
          </a:p>
          <a:p>
            <a:endParaRPr lang="en-GB" dirty="0"/>
          </a:p>
        </p:txBody>
      </p:sp>
    </p:spTree>
    <p:extLst>
      <p:ext uri="{BB962C8B-B14F-4D97-AF65-F5344CB8AC3E}">
        <p14:creationId xmlns:p14="http://schemas.microsoft.com/office/powerpoint/2010/main" val="323074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91" name="Text Box 171"/>
          <p:cNvSpPr txBox="1">
            <a:spLocks noChangeArrowheads="1"/>
          </p:cNvSpPr>
          <p:nvPr/>
        </p:nvSpPr>
        <p:spPr bwMode="auto">
          <a:xfrm>
            <a:off x="248212" y="849014"/>
            <a:ext cx="8672764" cy="1084912"/>
          </a:xfrm>
          <a:prstGeom prst="rect">
            <a:avLst/>
          </a:prstGeom>
          <a:solidFill>
            <a:schemeClr val="bg1">
              <a:alpha val="90000"/>
            </a:schemeClr>
          </a:solidFill>
          <a:ln>
            <a:noFill/>
          </a:ln>
          <a:effectLst/>
        </p:spPr>
        <p:txBody>
          <a:bodyPr wrap="square">
            <a:spAutoFit/>
          </a:bodyPr>
          <a:lstStyle/>
          <a:p>
            <a:pPr fontAlgn="base">
              <a:lnSpc>
                <a:spcPct val="150000"/>
              </a:lnSpc>
              <a:spcBef>
                <a:spcPct val="50000"/>
              </a:spcBef>
              <a:spcAft>
                <a:spcPct val="0"/>
              </a:spcAft>
            </a:pPr>
            <a:r>
              <a:rPr lang="en-GB" sz="1350" b="1" dirty="0">
                <a:solidFill>
                  <a:srgbClr val="000000"/>
                </a:solidFill>
                <a:latin typeface="JLR Emeric" panose="02000503040000020004" pitchFamily="2" charset="0"/>
              </a:rPr>
              <a:t>Value Stream Map – </a:t>
            </a:r>
            <a:r>
              <a:rPr lang="en-GB" sz="1350" dirty="0">
                <a:solidFill>
                  <a:srgbClr val="000000"/>
                </a:solidFill>
                <a:latin typeface="JLR Emeric" panose="02000503040000020004" pitchFamily="2" charset="0"/>
              </a:rPr>
              <a:t>a technique / tool used to understand and document the flow of material and information as a product makes its way through a value stream</a:t>
            </a:r>
            <a:endParaRPr lang="en-GB" sz="1350" b="1" dirty="0">
              <a:solidFill>
                <a:srgbClr val="000000"/>
              </a:solidFill>
              <a:latin typeface="JLR Emeric" panose="02000503040000020004" pitchFamily="2" charset="0"/>
            </a:endParaRPr>
          </a:p>
          <a:p>
            <a:pPr fontAlgn="base">
              <a:lnSpc>
                <a:spcPct val="150000"/>
              </a:lnSpc>
              <a:spcBef>
                <a:spcPct val="50000"/>
              </a:spcBef>
              <a:spcAft>
                <a:spcPct val="0"/>
              </a:spcAft>
            </a:pPr>
            <a:r>
              <a:rPr lang="en-GB" sz="1200" dirty="0">
                <a:solidFill>
                  <a:srgbClr val="000000"/>
                </a:solidFill>
                <a:latin typeface="JLR Emeric" panose="02000503040000020004" pitchFamily="2" charset="0"/>
              </a:rPr>
              <a:t>	</a:t>
            </a:r>
          </a:p>
        </p:txBody>
      </p:sp>
      <p:sp>
        <p:nvSpPr>
          <p:cNvPr id="7" name="Rectangle 1030"/>
          <p:cNvSpPr txBox="1">
            <a:spLocks noChangeArrowheads="1"/>
          </p:cNvSpPr>
          <p:nvPr/>
        </p:nvSpPr>
        <p:spPr bwMode="auto">
          <a:xfrm>
            <a:off x="287727" y="60648"/>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What is a Value Stream Map?</a:t>
            </a:r>
          </a:p>
        </p:txBody>
      </p:sp>
      <p:grpSp>
        <p:nvGrpSpPr>
          <p:cNvPr id="2" name="Group 1"/>
          <p:cNvGrpSpPr/>
          <p:nvPr/>
        </p:nvGrpSpPr>
        <p:grpSpPr>
          <a:xfrm>
            <a:off x="1314970" y="1578230"/>
            <a:ext cx="6539247" cy="3089130"/>
            <a:chOff x="1223629" y="1347490"/>
            <a:chExt cx="6539247" cy="3480911"/>
          </a:xfrm>
        </p:grpSpPr>
        <p:grpSp>
          <p:nvGrpSpPr>
            <p:cNvPr id="6" name="Group 5"/>
            <p:cNvGrpSpPr/>
            <p:nvPr/>
          </p:nvGrpSpPr>
          <p:grpSpPr>
            <a:xfrm>
              <a:off x="1373982" y="1347490"/>
              <a:ext cx="6388894" cy="2963067"/>
              <a:chOff x="410580" y="1909198"/>
              <a:chExt cx="11356555" cy="4612755"/>
            </a:xfrm>
          </p:grpSpPr>
          <p:grpSp>
            <p:nvGrpSpPr>
              <p:cNvPr id="8" name="Group 33"/>
              <p:cNvGrpSpPr>
                <a:grpSpLocks/>
              </p:cNvGrpSpPr>
              <p:nvPr/>
            </p:nvGrpSpPr>
            <p:grpSpPr bwMode="auto">
              <a:xfrm>
                <a:off x="1132272" y="5359634"/>
                <a:ext cx="9009476" cy="1162319"/>
                <a:chOff x="333" y="2945"/>
                <a:chExt cx="4257" cy="732"/>
              </a:xfrm>
            </p:grpSpPr>
            <p:sp>
              <p:nvSpPr>
                <p:cNvPr id="203" name="Rectangle 34"/>
                <p:cNvSpPr>
                  <a:spLocks noChangeArrowheads="1"/>
                </p:cNvSpPr>
                <p:nvPr/>
              </p:nvSpPr>
              <p:spPr bwMode="auto">
                <a:xfrm>
                  <a:off x="3960"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4" name="Line 35"/>
                <p:cNvSpPr>
                  <a:spLocks noChangeShapeType="1"/>
                </p:cNvSpPr>
                <p:nvPr/>
              </p:nvSpPr>
              <p:spPr bwMode="auto">
                <a:xfrm>
                  <a:off x="3969" y="3082"/>
                  <a:ext cx="6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05" name="Rectangle 36"/>
                <p:cNvSpPr>
                  <a:spLocks noChangeArrowheads="1"/>
                </p:cNvSpPr>
                <p:nvPr/>
              </p:nvSpPr>
              <p:spPr bwMode="auto">
                <a:xfrm>
                  <a:off x="4057" y="2945"/>
                  <a:ext cx="38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Shipping</a:t>
                  </a:r>
                </a:p>
              </p:txBody>
            </p:sp>
            <p:sp>
              <p:nvSpPr>
                <p:cNvPr id="206" name="Rectangle 37"/>
                <p:cNvSpPr>
                  <a:spLocks noChangeArrowheads="1"/>
                </p:cNvSpPr>
                <p:nvPr/>
              </p:nvSpPr>
              <p:spPr bwMode="auto">
                <a:xfrm>
                  <a:off x="2751"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7" name="Line 38"/>
                <p:cNvSpPr>
                  <a:spLocks noChangeShapeType="1"/>
                </p:cNvSpPr>
                <p:nvPr/>
              </p:nvSpPr>
              <p:spPr bwMode="auto">
                <a:xfrm>
                  <a:off x="2754"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08" name="Rectangle 39"/>
                <p:cNvSpPr>
                  <a:spLocks noChangeArrowheads="1"/>
                </p:cNvSpPr>
                <p:nvPr/>
              </p:nvSpPr>
              <p:spPr bwMode="auto">
                <a:xfrm>
                  <a:off x="2848" y="2945"/>
                  <a:ext cx="42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Assembly</a:t>
                  </a:r>
                </a:p>
              </p:txBody>
            </p:sp>
            <p:sp>
              <p:nvSpPr>
                <p:cNvPr id="209" name="Rectangle 40"/>
                <p:cNvSpPr>
                  <a:spLocks noChangeArrowheads="1"/>
                </p:cNvSpPr>
                <p:nvPr/>
              </p:nvSpPr>
              <p:spPr bwMode="auto">
                <a:xfrm>
                  <a:off x="1506" y="2951"/>
                  <a:ext cx="636" cy="72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10" name="Line 41"/>
                <p:cNvSpPr>
                  <a:spLocks noChangeShapeType="1"/>
                </p:cNvSpPr>
                <p:nvPr/>
              </p:nvSpPr>
              <p:spPr bwMode="auto">
                <a:xfrm>
                  <a:off x="1509" y="3082"/>
                  <a:ext cx="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11" name="Rectangle 42"/>
                <p:cNvSpPr>
                  <a:spLocks noChangeArrowheads="1"/>
                </p:cNvSpPr>
                <p:nvPr/>
              </p:nvSpPr>
              <p:spPr bwMode="auto">
                <a:xfrm>
                  <a:off x="1639" y="2945"/>
                  <a:ext cx="37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Welding</a:t>
                  </a:r>
                </a:p>
              </p:txBody>
            </p:sp>
            <p:sp>
              <p:nvSpPr>
                <p:cNvPr id="212" name="Rectangle 43"/>
                <p:cNvSpPr>
                  <a:spLocks noChangeArrowheads="1"/>
                </p:cNvSpPr>
                <p:nvPr/>
              </p:nvSpPr>
              <p:spPr bwMode="auto">
                <a:xfrm>
                  <a:off x="333" y="2951"/>
                  <a:ext cx="636"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13" name="Line 44"/>
                <p:cNvSpPr>
                  <a:spLocks noChangeShapeType="1"/>
                </p:cNvSpPr>
                <p:nvPr/>
              </p:nvSpPr>
              <p:spPr bwMode="auto">
                <a:xfrm>
                  <a:off x="342"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14" name="Rectangle 45"/>
                <p:cNvSpPr>
                  <a:spLocks noChangeArrowheads="1"/>
                </p:cNvSpPr>
                <p:nvPr/>
              </p:nvSpPr>
              <p:spPr bwMode="auto">
                <a:xfrm>
                  <a:off x="430" y="2945"/>
                  <a:ext cx="42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Stamping</a:t>
                  </a:r>
                </a:p>
              </p:txBody>
            </p:sp>
            <p:sp>
              <p:nvSpPr>
                <p:cNvPr id="215" name="Text Box 46"/>
                <p:cNvSpPr txBox="1">
                  <a:spLocks noChangeArrowheads="1"/>
                </p:cNvSpPr>
                <p:nvPr/>
              </p:nvSpPr>
              <p:spPr bwMode="auto">
                <a:xfrm>
                  <a:off x="360" y="3100"/>
                  <a:ext cx="545"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63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5%</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216" name="Text Box 47"/>
                <p:cNvSpPr txBox="1">
                  <a:spLocks noChangeArrowheads="1"/>
                </p:cNvSpPr>
                <p:nvPr/>
              </p:nvSpPr>
              <p:spPr bwMode="auto">
                <a:xfrm>
                  <a:off x="1552" y="3092"/>
                  <a:ext cx="545"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73 secs</a:t>
                  </a:r>
                </a:p>
                <a:p>
                  <a:pPr eaLnBrk="1" fontAlgn="base" hangingPunct="1">
                    <a:spcBef>
                      <a:spcPct val="0"/>
                    </a:spcBef>
                    <a:spcAft>
                      <a:spcPct val="0"/>
                    </a:spcAft>
                  </a:pPr>
                  <a:r>
                    <a:rPr lang="en-GB" sz="675" dirty="0">
                      <a:solidFill>
                        <a:srgbClr val="000000"/>
                      </a:solidFill>
                      <a:latin typeface="JLR Emeric" panose="02000503040000020004" pitchFamily="2" charset="0"/>
                    </a:rPr>
                    <a:t>C/O = 20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2%</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217" name="Text Box 48"/>
                <p:cNvSpPr txBox="1">
                  <a:spLocks noChangeArrowheads="1"/>
                </p:cNvSpPr>
                <p:nvPr/>
              </p:nvSpPr>
              <p:spPr bwMode="auto">
                <a:xfrm>
                  <a:off x="3986" y="3096"/>
                  <a:ext cx="545"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40 secs</a:t>
                  </a:r>
                </a:p>
                <a:p>
                  <a:pPr eaLnBrk="1" fontAlgn="base" hangingPunct="1">
                    <a:spcBef>
                      <a:spcPct val="0"/>
                    </a:spcBef>
                    <a:spcAft>
                      <a:spcPct val="0"/>
                    </a:spcAft>
                  </a:pPr>
                  <a:r>
                    <a:rPr lang="en-GB" sz="675" dirty="0">
                      <a:solidFill>
                        <a:srgbClr val="000000"/>
                      </a:solidFill>
                      <a:latin typeface="JLR Emeric" panose="02000503040000020004" pitchFamily="2" charset="0"/>
                    </a:rPr>
                    <a:t>C/O  = 10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0%</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2 / 3</a:t>
                  </a:r>
                </a:p>
              </p:txBody>
            </p:sp>
            <p:sp>
              <p:nvSpPr>
                <p:cNvPr id="218" name="Text Box 49"/>
                <p:cNvSpPr txBox="1">
                  <a:spLocks noChangeArrowheads="1"/>
                </p:cNvSpPr>
                <p:nvPr/>
              </p:nvSpPr>
              <p:spPr bwMode="auto">
                <a:xfrm>
                  <a:off x="2780" y="3102"/>
                  <a:ext cx="545"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110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8%</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4 / 3</a:t>
                  </a:r>
                </a:p>
              </p:txBody>
            </p:sp>
          </p:grpSp>
          <p:grpSp>
            <p:nvGrpSpPr>
              <p:cNvPr id="9" name="Group 50"/>
              <p:cNvGrpSpPr>
                <a:grpSpLocks/>
              </p:cNvGrpSpPr>
              <p:nvPr/>
            </p:nvGrpSpPr>
            <p:grpSpPr bwMode="auto">
              <a:xfrm>
                <a:off x="5362946" y="5286597"/>
                <a:ext cx="689944" cy="425548"/>
                <a:chOff x="3754" y="2304"/>
                <a:chExt cx="326" cy="268"/>
              </a:xfrm>
            </p:grpSpPr>
            <p:sp>
              <p:nvSpPr>
                <p:cNvPr id="201" name="AutoShape 51"/>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2" name="Rectangle 52"/>
                <p:cNvSpPr>
                  <a:spLocks noChangeArrowheads="1"/>
                </p:cNvSpPr>
                <p:nvPr/>
              </p:nvSpPr>
              <p:spPr bwMode="auto">
                <a:xfrm>
                  <a:off x="3795" y="2354"/>
                  <a:ext cx="28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0" name="Group 53"/>
              <p:cNvGrpSpPr>
                <a:grpSpLocks/>
              </p:cNvGrpSpPr>
              <p:nvPr/>
            </p:nvGrpSpPr>
            <p:grpSpPr bwMode="auto">
              <a:xfrm>
                <a:off x="2823277" y="5286597"/>
                <a:ext cx="689944" cy="425548"/>
                <a:chOff x="3754" y="2304"/>
                <a:chExt cx="326" cy="268"/>
              </a:xfrm>
            </p:grpSpPr>
            <p:sp>
              <p:nvSpPr>
                <p:cNvPr id="199" name="AutoShape 54"/>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0" name="Rectangle 55"/>
                <p:cNvSpPr>
                  <a:spLocks noChangeArrowheads="1"/>
                </p:cNvSpPr>
                <p:nvPr/>
              </p:nvSpPr>
              <p:spPr bwMode="auto">
                <a:xfrm>
                  <a:off x="3795" y="2354"/>
                  <a:ext cx="28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1" name="Group 56"/>
              <p:cNvGrpSpPr>
                <a:grpSpLocks/>
              </p:cNvGrpSpPr>
              <p:nvPr/>
            </p:nvGrpSpPr>
            <p:grpSpPr bwMode="auto">
              <a:xfrm>
                <a:off x="7902616" y="5286597"/>
                <a:ext cx="689944" cy="425548"/>
                <a:chOff x="3754" y="2304"/>
                <a:chExt cx="326" cy="268"/>
              </a:xfrm>
            </p:grpSpPr>
            <p:sp>
              <p:nvSpPr>
                <p:cNvPr id="197" name="AutoShape 57"/>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98" name="Rectangle 58"/>
                <p:cNvSpPr>
                  <a:spLocks noChangeArrowheads="1"/>
                </p:cNvSpPr>
                <p:nvPr/>
              </p:nvSpPr>
              <p:spPr bwMode="auto">
                <a:xfrm>
                  <a:off x="3795" y="2354"/>
                  <a:ext cx="28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2" name="Group 59"/>
              <p:cNvGrpSpPr>
                <a:grpSpLocks/>
              </p:cNvGrpSpPr>
              <p:nvPr/>
            </p:nvGrpSpPr>
            <p:grpSpPr bwMode="auto">
              <a:xfrm>
                <a:off x="10493079" y="4905509"/>
                <a:ext cx="689944" cy="425548"/>
                <a:chOff x="3754" y="2304"/>
                <a:chExt cx="326" cy="268"/>
              </a:xfrm>
            </p:grpSpPr>
            <p:sp>
              <p:nvSpPr>
                <p:cNvPr id="195" name="AutoShape 60"/>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96" name="Rectangle 61"/>
                <p:cNvSpPr>
                  <a:spLocks noChangeArrowheads="1"/>
                </p:cNvSpPr>
                <p:nvPr/>
              </p:nvSpPr>
              <p:spPr bwMode="auto">
                <a:xfrm>
                  <a:off x="3795" y="2354"/>
                  <a:ext cx="28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3" name="Group 62"/>
              <p:cNvGrpSpPr>
                <a:grpSpLocks/>
              </p:cNvGrpSpPr>
              <p:nvPr/>
            </p:nvGrpSpPr>
            <p:grpSpPr bwMode="auto">
              <a:xfrm>
                <a:off x="588368" y="4905509"/>
                <a:ext cx="689944" cy="425548"/>
                <a:chOff x="3754" y="2304"/>
                <a:chExt cx="326" cy="268"/>
              </a:xfrm>
            </p:grpSpPr>
            <p:sp>
              <p:nvSpPr>
                <p:cNvPr id="193" name="AutoShape 63"/>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94" name="Rectangle 64"/>
                <p:cNvSpPr>
                  <a:spLocks noChangeArrowheads="1"/>
                </p:cNvSpPr>
                <p:nvPr/>
              </p:nvSpPr>
              <p:spPr bwMode="auto">
                <a:xfrm>
                  <a:off x="3795" y="2354"/>
                  <a:ext cx="28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sp>
            <p:nvSpPr>
              <p:cNvPr id="14" name="Text Box 65"/>
              <p:cNvSpPr txBox="1">
                <a:spLocks noChangeArrowheads="1"/>
              </p:cNvSpPr>
              <p:nvPr/>
            </p:nvSpPr>
            <p:spPr bwMode="auto">
              <a:xfrm>
                <a:off x="7928001" y="5647039"/>
                <a:ext cx="421712" cy="54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500 A</a:t>
                </a:r>
              </a:p>
              <a:p>
                <a:pPr eaLnBrk="1" fontAlgn="base" hangingPunct="1">
                  <a:spcBef>
                    <a:spcPct val="0"/>
                  </a:spcBef>
                  <a:spcAft>
                    <a:spcPct val="0"/>
                  </a:spcAft>
                </a:pPr>
                <a:r>
                  <a:rPr lang="en-GB" sz="675" dirty="0">
                    <a:solidFill>
                      <a:srgbClr val="000000"/>
                    </a:solidFill>
                    <a:latin typeface="JLR Emeric" panose="02000503040000020004" pitchFamily="2" charset="0"/>
                  </a:rPr>
                  <a:t>200 B</a:t>
                </a:r>
              </a:p>
              <a:p>
                <a:pPr eaLnBrk="1" fontAlgn="base" hangingPunct="1">
                  <a:spcBef>
                    <a:spcPct val="0"/>
                  </a:spcBef>
                  <a:spcAft>
                    <a:spcPct val="0"/>
                  </a:spcAft>
                </a:pPr>
                <a:r>
                  <a:rPr lang="en-GB" sz="675" dirty="0">
                    <a:solidFill>
                      <a:srgbClr val="000000"/>
                    </a:solidFill>
                    <a:latin typeface="JLR Emeric" panose="02000503040000020004" pitchFamily="2" charset="0"/>
                  </a:rPr>
                  <a:t>  50 C</a:t>
                </a:r>
              </a:p>
            </p:txBody>
          </p:sp>
          <p:sp>
            <p:nvSpPr>
              <p:cNvPr id="15" name="Text Box 66"/>
              <p:cNvSpPr txBox="1">
                <a:spLocks noChangeArrowheads="1"/>
              </p:cNvSpPr>
              <p:nvPr/>
            </p:nvSpPr>
            <p:spPr bwMode="auto">
              <a:xfrm>
                <a:off x="5354470" y="5647039"/>
                <a:ext cx="515744" cy="54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1000 A</a:t>
                </a:r>
              </a:p>
              <a:p>
                <a:pPr eaLnBrk="1" fontAlgn="base" hangingPunct="1">
                  <a:spcBef>
                    <a:spcPct val="0"/>
                  </a:spcBef>
                  <a:spcAft>
                    <a:spcPct val="0"/>
                  </a:spcAft>
                </a:pPr>
                <a:r>
                  <a:rPr lang="en-GB" sz="675" dirty="0">
                    <a:solidFill>
                      <a:srgbClr val="000000"/>
                    </a:solidFill>
                    <a:latin typeface="JLR Emeric" panose="02000503040000020004" pitchFamily="2" charset="0"/>
                  </a:rPr>
                  <a:t>  800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6" name="Text Box 67"/>
              <p:cNvSpPr txBox="1">
                <a:spLocks noChangeArrowheads="1"/>
              </p:cNvSpPr>
              <p:nvPr/>
            </p:nvSpPr>
            <p:spPr bwMode="auto">
              <a:xfrm>
                <a:off x="2797871" y="5647039"/>
                <a:ext cx="458756" cy="54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150 A</a:t>
                </a:r>
              </a:p>
              <a:p>
                <a:pPr eaLnBrk="1" fontAlgn="base" hangingPunct="1">
                  <a:spcBef>
                    <a:spcPct val="0"/>
                  </a:spcBef>
                  <a:spcAft>
                    <a:spcPct val="0"/>
                  </a:spcAft>
                </a:pPr>
                <a:r>
                  <a:rPr lang="en-GB" sz="675" dirty="0">
                    <a:solidFill>
                      <a:srgbClr val="000000"/>
                    </a:solidFill>
                    <a:latin typeface="JLR Emeric" panose="02000503040000020004" pitchFamily="2" charset="0"/>
                  </a:rPr>
                  <a:t> 100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7" name="Text Box 68"/>
              <p:cNvSpPr txBox="1">
                <a:spLocks noChangeArrowheads="1"/>
              </p:cNvSpPr>
              <p:nvPr/>
            </p:nvSpPr>
            <p:spPr bwMode="auto">
              <a:xfrm>
                <a:off x="546031" y="5316761"/>
                <a:ext cx="464455" cy="36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6 Tns</a:t>
                </a:r>
              </a:p>
              <a:p>
                <a:pPr eaLnBrk="1" fontAlgn="base" hangingPunct="1">
                  <a:spcBef>
                    <a:spcPct val="0"/>
                  </a:spcBef>
                  <a:spcAft>
                    <a:spcPct val="0"/>
                  </a:spcAft>
                </a:pPr>
                <a:r>
                  <a:rPr lang="en-GB" sz="675" dirty="0">
                    <a:solidFill>
                      <a:srgbClr val="000000"/>
                    </a:solidFill>
                    <a:latin typeface="JLR Emeric" panose="02000503040000020004" pitchFamily="2" charset="0"/>
                  </a:rPr>
                  <a:t>3 Coils</a:t>
                </a:r>
              </a:p>
            </p:txBody>
          </p:sp>
          <p:sp>
            <p:nvSpPr>
              <p:cNvPr id="18" name="Text Box 69"/>
              <p:cNvSpPr txBox="1">
                <a:spLocks noChangeArrowheads="1"/>
              </p:cNvSpPr>
              <p:nvPr/>
            </p:nvSpPr>
            <p:spPr bwMode="auto">
              <a:xfrm>
                <a:off x="10501534" y="5253247"/>
                <a:ext cx="421712" cy="54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120 A</a:t>
                </a:r>
              </a:p>
              <a:p>
                <a:pPr eaLnBrk="1" fontAlgn="base" hangingPunct="1">
                  <a:spcBef>
                    <a:spcPct val="0"/>
                  </a:spcBef>
                  <a:spcAft>
                    <a:spcPct val="0"/>
                  </a:spcAft>
                </a:pPr>
                <a:r>
                  <a:rPr lang="en-GB" sz="675" dirty="0">
                    <a:solidFill>
                      <a:srgbClr val="000000"/>
                    </a:solidFill>
                    <a:latin typeface="JLR Emeric" panose="02000503040000020004" pitchFamily="2" charset="0"/>
                  </a:rPr>
                  <a:t>  50 B</a:t>
                </a:r>
              </a:p>
              <a:p>
                <a:pPr eaLnBrk="1" fontAlgn="base" hangingPunct="1">
                  <a:spcBef>
                    <a:spcPct val="0"/>
                  </a:spcBef>
                  <a:spcAft>
                    <a:spcPct val="0"/>
                  </a:spcAft>
                </a:pPr>
                <a:r>
                  <a:rPr lang="en-GB" sz="675" dirty="0">
                    <a:solidFill>
                      <a:srgbClr val="000000"/>
                    </a:solidFill>
                    <a:latin typeface="JLR Emeric" panose="02000503040000020004" pitchFamily="2" charset="0"/>
                  </a:rPr>
                  <a:t>150 C</a:t>
                </a:r>
              </a:p>
            </p:txBody>
          </p:sp>
          <p:grpSp>
            <p:nvGrpSpPr>
              <p:cNvPr id="19" name="Group 70"/>
              <p:cNvGrpSpPr>
                <a:grpSpLocks/>
              </p:cNvGrpSpPr>
              <p:nvPr/>
            </p:nvGrpSpPr>
            <p:grpSpPr bwMode="auto">
              <a:xfrm>
                <a:off x="457135" y="2034640"/>
                <a:ext cx="1547540" cy="2223015"/>
                <a:chOff x="4332" y="1084"/>
                <a:chExt cx="1316" cy="1916"/>
              </a:xfrm>
            </p:grpSpPr>
            <p:sp>
              <p:nvSpPr>
                <p:cNvPr id="165" name="Rectangle 71"/>
                <p:cNvSpPr>
                  <a:spLocks noChangeArrowheads="1"/>
                </p:cNvSpPr>
                <p:nvPr/>
              </p:nvSpPr>
              <p:spPr bwMode="auto">
                <a:xfrm>
                  <a:off x="4332" y="1295"/>
                  <a:ext cx="1178" cy="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6" name="Rectangle 72"/>
                <p:cNvSpPr>
                  <a:spLocks noChangeArrowheads="1"/>
                </p:cNvSpPr>
                <p:nvPr/>
              </p:nvSpPr>
              <p:spPr bwMode="auto">
                <a:xfrm>
                  <a:off x="4415" y="1444"/>
                  <a:ext cx="82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Supplier</a:t>
                  </a:r>
                </a:p>
              </p:txBody>
            </p:sp>
            <p:sp>
              <p:nvSpPr>
                <p:cNvPr id="167" name="Line 73"/>
                <p:cNvSpPr>
                  <a:spLocks noChangeShapeType="1"/>
                </p:cNvSpPr>
                <p:nvPr/>
              </p:nvSpPr>
              <p:spPr bwMode="auto">
                <a:xfrm>
                  <a:off x="4361" y="204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68" name="Line 74"/>
                <p:cNvSpPr>
                  <a:spLocks noChangeShapeType="1"/>
                </p:cNvSpPr>
                <p:nvPr/>
              </p:nvSpPr>
              <p:spPr bwMode="auto">
                <a:xfrm>
                  <a:off x="4338" y="2053"/>
                  <a:ext cx="0" cy="9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69" name="Line 75"/>
                <p:cNvSpPr>
                  <a:spLocks noChangeShapeType="1"/>
                </p:cNvSpPr>
                <p:nvPr/>
              </p:nvSpPr>
              <p:spPr bwMode="auto">
                <a:xfrm>
                  <a:off x="5520" y="2053"/>
                  <a:ext cx="0" cy="9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0" name="Line 76"/>
                <p:cNvSpPr>
                  <a:spLocks noChangeShapeType="1"/>
                </p:cNvSpPr>
                <p:nvPr/>
              </p:nvSpPr>
              <p:spPr bwMode="auto">
                <a:xfrm>
                  <a:off x="4361" y="2199"/>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1" name="Line 77"/>
                <p:cNvSpPr>
                  <a:spLocks noChangeShapeType="1"/>
                </p:cNvSpPr>
                <p:nvPr/>
              </p:nvSpPr>
              <p:spPr bwMode="auto">
                <a:xfrm>
                  <a:off x="4361" y="2362"/>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2" name="Line 78"/>
                <p:cNvSpPr>
                  <a:spLocks noChangeShapeType="1"/>
                </p:cNvSpPr>
                <p:nvPr/>
              </p:nvSpPr>
              <p:spPr bwMode="auto">
                <a:xfrm>
                  <a:off x="4361" y="2525"/>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3" name="Line 79"/>
                <p:cNvSpPr>
                  <a:spLocks noChangeShapeType="1"/>
                </p:cNvSpPr>
                <p:nvPr/>
              </p:nvSpPr>
              <p:spPr bwMode="auto">
                <a:xfrm>
                  <a:off x="4361" y="268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4" name="Rectangle 80"/>
                <p:cNvSpPr>
                  <a:spLocks noChangeArrowheads="1"/>
                </p:cNvSpPr>
                <p:nvPr/>
              </p:nvSpPr>
              <p:spPr bwMode="auto">
                <a:xfrm>
                  <a:off x="4366" y="2031"/>
                  <a:ext cx="128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Demand/month</a:t>
                  </a:r>
                  <a:r>
                    <a:rPr lang="en-US" sz="788" b="1" dirty="0">
                      <a:solidFill>
                        <a:srgbClr val="000000"/>
                      </a:solidFill>
                      <a:latin typeface="JLR Emeric" panose="02000503040000020004" pitchFamily="2" charset="0"/>
                    </a:rPr>
                    <a:t>:</a:t>
                  </a:r>
                </a:p>
              </p:txBody>
            </p:sp>
            <p:sp>
              <p:nvSpPr>
                <p:cNvPr id="175" name="Rectangle 81"/>
                <p:cNvSpPr>
                  <a:spLocks noChangeArrowheads="1"/>
                </p:cNvSpPr>
                <p:nvPr/>
              </p:nvSpPr>
              <p:spPr bwMode="auto">
                <a:xfrm>
                  <a:off x="4438" y="2194"/>
                  <a:ext cx="70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a:t>
                  </a:r>
                </a:p>
              </p:txBody>
            </p:sp>
            <p:sp>
              <p:nvSpPr>
                <p:cNvPr id="176" name="Rectangle 82"/>
                <p:cNvSpPr>
                  <a:spLocks noChangeArrowheads="1"/>
                </p:cNvSpPr>
                <p:nvPr/>
              </p:nvSpPr>
              <p:spPr bwMode="auto">
                <a:xfrm>
                  <a:off x="4438" y="2357"/>
                  <a:ext cx="69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B =</a:t>
                  </a:r>
                </a:p>
              </p:txBody>
            </p:sp>
            <p:sp>
              <p:nvSpPr>
                <p:cNvPr id="177" name="Rectangle 83"/>
                <p:cNvSpPr>
                  <a:spLocks noChangeArrowheads="1"/>
                </p:cNvSpPr>
                <p:nvPr/>
              </p:nvSpPr>
              <p:spPr bwMode="auto">
                <a:xfrm>
                  <a:off x="4438" y="2520"/>
                  <a:ext cx="70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C =</a:t>
                  </a:r>
                </a:p>
              </p:txBody>
            </p:sp>
            <p:sp>
              <p:nvSpPr>
                <p:cNvPr id="178" name="Line 84"/>
                <p:cNvSpPr>
                  <a:spLocks noChangeShapeType="1"/>
                </p:cNvSpPr>
                <p:nvPr/>
              </p:nvSpPr>
              <p:spPr bwMode="auto">
                <a:xfrm>
                  <a:off x="4361" y="2851"/>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9" name="Rectangle 85"/>
                <p:cNvSpPr>
                  <a:spLocks noChangeArrowheads="1"/>
                </p:cNvSpPr>
                <p:nvPr/>
              </p:nvSpPr>
              <p:spPr bwMode="auto">
                <a:xfrm>
                  <a:off x="4366" y="2684"/>
                  <a:ext cx="95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 of shifts =</a:t>
                  </a:r>
                </a:p>
              </p:txBody>
            </p:sp>
            <p:grpSp>
              <p:nvGrpSpPr>
                <p:cNvPr id="180" name="Group 86"/>
                <p:cNvGrpSpPr>
                  <a:grpSpLocks/>
                </p:cNvGrpSpPr>
                <p:nvPr/>
              </p:nvGrpSpPr>
              <p:grpSpPr bwMode="auto">
                <a:xfrm>
                  <a:off x="4334" y="1084"/>
                  <a:ext cx="1174" cy="199"/>
                  <a:chOff x="4334" y="1084"/>
                  <a:chExt cx="1174" cy="199"/>
                </a:xfrm>
              </p:grpSpPr>
              <p:grpSp>
                <p:nvGrpSpPr>
                  <p:cNvPr id="181" name="Group 87"/>
                  <p:cNvGrpSpPr>
                    <a:grpSpLocks/>
                  </p:cNvGrpSpPr>
                  <p:nvPr/>
                </p:nvGrpSpPr>
                <p:grpSpPr bwMode="auto">
                  <a:xfrm>
                    <a:off x="4334" y="1092"/>
                    <a:ext cx="290" cy="187"/>
                    <a:chOff x="4358" y="1092"/>
                    <a:chExt cx="290" cy="187"/>
                  </a:xfrm>
                </p:grpSpPr>
                <p:sp>
                  <p:nvSpPr>
                    <p:cNvPr id="191" name="Line 88"/>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92" name="Line 89"/>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82" name="Group 90"/>
                  <p:cNvGrpSpPr>
                    <a:grpSpLocks/>
                  </p:cNvGrpSpPr>
                  <p:nvPr/>
                </p:nvGrpSpPr>
                <p:grpSpPr bwMode="auto">
                  <a:xfrm>
                    <a:off x="4914" y="1096"/>
                    <a:ext cx="290" cy="187"/>
                    <a:chOff x="4358" y="1092"/>
                    <a:chExt cx="290" cy="187"/>
                  </a:xfrm>
                </p:grpSpPr>
                <p:sp>
                  <p:nvSpPr>
                    <p:cNvPr id="189" name="Line 91"/>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90" name="Line 92"/>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83" name="Group 93"/>
                  <p:cNvGrpSpPr>
                    <a:grpSpLocks/>
                  </p:cNvGrpSpPr>
                  <p:nvPr/>
                </p:nvGrpSpPr>
                <p:grpSpPr bwMode="auto">
                  <a:xfrm>
                    <a:off x="5218" y="1088"/>
                    <a:ext cx="290" cy="187"/>
                    <a:chOff x="4358" y="1092"/>
                    <a:chExt cx="290" cy="187"/>
                  </a:xfrm>
                </p:grpSpPr>
                <p:sp>
                  <p:nvSpPr>
                    <p:cNvPr id="187" name="Line 94"/>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88" name="Line 95"/>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84" name="Group 96"/>
                  <p:cNvGrpSpPr>
                    <a:grpSpLocks/>
                  </p:cNvGrpSpPr>
                  <p:nvPr/>
                </p:nvGrpSpPr>
                <p:grpSpPr bwMode="auto">
                  <a:xfrm>
                    <a:off x="4638" y="1084"/>
                    <a:ext cx="290" cy="187"/>
                    <a:chOff x="4358" y="1092"/>
                    <a:chExt cx="290" cy="187"/>
                  </a:xfrm>
                </p:grpSpPr>
                <p:sp>
                  <p:nvSpPr>
                    <p:cNvPr id="185" name="Line 97"/>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86" name="Line 98"/>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sp>
            <p:nvSpPr>
              <p:cNvPr id="20" name="Line 99"/>
              <p:cNvSpPr>
                <a:spLocks noChangeShapeType="1"/>
              </p:cNvSpPr>
              <p:nvPr/>
            </p:nvSpPr>
            <p:spPr bwMode="auto">
              <a:xfrm>
                <a:off x="573544" y="4194139"/>
                <a:ext cx="406347" cy="83839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21" name="Group 100"/>
              <p:cNvGrpSpPr>
                <a:grpSpLocks/>
              </p:cNvGrpSpPr>
              <p:nvPr/>
            </p:nvGrpSpPr>
            <p:grpSpPr bwMode="auto">
              <a:xfrm>
                <a:off x="550262" y="4394204"/>
                <a:ext cx="550262" cy="392731"/>
                <a:chOff x="356" y="2157"/>
                <a:chExt cx="264" cy="265"/>
              </a:xfrm>
            </p:grpSpPr>
            <p:grpSp>
              <p:nvGrpSpPr>
                <p:cNvPr id="159" name="Group 101"/>
                <p:cNvGrpSpPr>
                  <a:grpSpLocks/>
                </p:cNvGrpSpPr>
                <p:nvPr/>
              </p:nvGrpSpPr>
              <p:grpSpPr bwMode="auto">
                <a:xfrm>
                  <a:off x="359" y="2192"/>
                  <a:ext cx="261" cy="189"/>
                  <a:chOff x="359" y="2192"/>
                  <a:chExt cx="261" cy="189"/>
                </a:xfrm>
              </p:grpSpPr>
              <p:sp>
                <p:nvSpPr>
                  <p:cNvPr id="161" name="Rectangle 102"/>
                  <p:cNvSpPr>
                    <a:spLocks noChangeArrowheads="1"/>
                  </p:cNvSpPr>
                  <p:nvPr/>
                </p:nvSpPr>
                <p:spPr bwMode="auto">
                  <a:xfrm>
                    <a:off x="359" y="2192"/>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2" name="Rectangle 103"/>
                  <p:cNvSpPr>
                    <a:spLocks noChangeArrowheads="1"/>
                  </p:cNvSpPr>
                  <p:nvPr/>
                </p:nvSpPr>
                <p:spPr bwMode="auto">
                  <a:xfrm>
                    <a:off x="554" y="2268"/>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3" name="Oval 104"/>
                  <p:cNvSpPr>
                    <a:spLocks noChangeArrowheads="1"/>
                  </p:cNvSpPr>
                  <p:nvPr/>
                </p:nvSpPr>
                <p:spPr bwMode="auto">
                  <a:xfrm>
                    <a:off x="363"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4" name="Oval 105"/>
                  <p:cNvSpPr>
                    <a:spLocks noChangeArrowheads="1"/>
                  </p:cNvSpPr>
                  <p:nvPr/>
                </p:nvSpPr>
                <p:spPr bwMode="auto">
                  <a:xfrm>
                    <a:off x="545"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60" name="Rectangle 106"/>
                <p:cNvSpPr>
                  <a:spLocks noChangeArrowheads="1"/>
                </p:cNvSpPr>
                <p:nvPr/>
              </p:nvSpPr>
              <p:spPr bwMode="auto">
                <a:xfrm>
                  <a:off x="356" y="2157"/>
                  <a:ext cx="23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week</a:t>
                  </a:r>
                </a:p>
              </p:txBody>
            </p:sp>
          </p:grpSp>
          <p:sp>
            <p:nvSpPr>
              <p:cNvPr id="22" name="Line 107"/>
              <p:cNvSpPr>
                <a:spLocks noChangeShapeType="1"/>
              </p:cNvSpPr>
              <p:nvPr/>
            </p:nvSpPr>
            <p:spPr bwMode="auto">
              <a:xfrm flipV="1">
                <a:off x="11115288" y="4270357"/>
                <a:ext cx="571426" cy="143384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23" name="Group 108"/>
              <p:cNvGrpSpPr>
                <a:grpSpLocks/>
              </p:cNvGrpSpPr>
              <p:nvPr/>
            </p:nvGrpSpPr>
            <p:grpSpPr bwMode="auto">
              <a:xfrm>
                <a:off x="11218990" y="4724486"/>
                <a:ext cx="548145" cy="392471"/>
                <a:chOff x="4928" y="2174"/>
                <a:chExt cx="264" cy="266"/>
              </a:xfrm>
            </p:grpSpPr>
            <p:grpSp>
              <p:nvGrpSpPr>
                <p:cNvPr id="153" name="Group 109"/>
                <p:cNvGrpSpPr>
                  <a:grpSpLocks/>
                </p:cNvGrpSpPr>
                <p:nvPr/>
              </p:nvGrpSpPr>
              <p:grpSpPr bwMode="auto">
                <a:xfrm>
                  <a:off x="4931" y="2209"/>
                  <a:ext cx="261" cy="189"/>
                  <a:chOff x="4931" y="2209"/>
                  <a:chExt cx="261" cy="189"/>
                </a:xfrm>
              </p:grpSpPr>
              <p:sp>
                <p:nvSpPr>
                  <p:cNvPr id="155" name="Rectangle 110"/>
                  <p:cNvSpPr>
                    <a:spLocks noChangeArrowheads="1"/>
                  </p:cNvSpPr>
                  <p:nvPr/>
                </p:nvSpPr>
                <p:spPr bwMode="auto">
                  <a:xfrm>
                    <a:off x="4931" y="2209"/>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6" name="Rectangle 111"/>
                  <p:cNvSpPr>
                    <a:spLocks noChangeArrowheads="1"/>
                  </p:cNvSpPr>
                  <p:nvPr/>
                </p:nvSpPr>
                <p:spPr bwMode="auto">
                  <a:xfrm>
                    <a:off x="5126" y="2285"/>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7" name="Oval 112"/>
                  <p:cNvSpPr>
                    <a:spLocks noChangeArrowheads="1"/>
                  </p:cNvSpPr>
                  <p:nvPr/>
                </p:nvSpPr>
                <p:spPr bwMode="auto">
                  <a:xfrm>
                    <a:off x="4935"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8" name="Oval 113"/>
                  <p:cNvSpPr>
                    <a:spLocks noChangeArrowheads="1"/>
                  </p:cNvSpPr>
                  <p:nvPr/>
                </p:nvSpPr>
                <p:spPr bwMode="auto">
                  <a:xfrm>
                    <a:off x="5117"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4" name="Rectangle 114"/>
                <p:cNvSpPr>
                  <a:spLocks noChangeArrowheads="1"/>
                </p:cNvSpPr>
                <p:nvPr/>
              </p:nvSpPr>
              <p:spPr bwMode="auto">
                <a:xfrm>
                  <a:off x="4928" y="2174"/>
                  <a:ext cx="199"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day</a:t>
                  </a:r>
                </a:p>
              </p:txBody>
            </p:sp>
          </p:grpSp>
          <p:grpSp>
            <p:nvGrpSpPr>
              <p:cNvPr id="24" name="Group 125"/>
              <p:cNvGrpSpPr>
                <a:grpSpLocks/>
              </p:cNvGrpSpPr>
              <p:nvPr/>
            </p:nvGrpSpPr>
            <p:grpSpPr bwMode="auto">
              <a:xfrm>
                <a:off x="5102622" y="6093229"/>
                <a:ext cx="992587" cy="190544"/>
                <a:chOff x="3441" y="3079"/>
                <a:chExt cx="613" cy="120"/>
              </a:xfrm>
            </p:grpSpPr>
            <p:sp>
              <p:nvSpPr>
                <p:cNvPr id="144" name="Freeform 12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45" name="Freeform 12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46" name="Rectangle 12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7" name="Rectangle 12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8" name="Rectangle 13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9" name="Rectangle 13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0" name="Rectangle 13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1" name="Rectangle 13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2" name="Rectangle 13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grpSp>
            <p:nvGrpSpPr>
              <p:cNvPr id="25" name="Group 135"/>
              <p:cNvGrpSpPr>
                <a:grpSpLocks/>
              </p:cNvGrpSpPr>
              <p:nvPr/>
            </p:nvGrpSpPr>
            <p:grpSpPr bwMode="auto">
              <a:xfrm>
                <a:off x="2562952" y="6093229"/>
                <a:ext cx="992587" cy="190544"/>
                <a:chOff x="3441" y="3079"/>
                <a:chExt cx="613" cy="120"/>
              </a:xfrm>
            </p:grpSpPr>
            <p:sp>
              <p:nvSpPr>
                <p:cNvPr id="135" name="Freeform 13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36" name="Freeform 13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37" name="Rectangle 13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8" name="Rectangle 13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9" name="Rectangle 14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0" name="Rectangle 14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1" name="Rectangle 14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2" name="Rectangle 14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3" name="Rectangle 14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26" name="Rectangle 145"/>
              <p:cNvSpPr>
                <a:spLocks noChangeArrowheads="1"/>
              </p:cNvSpPr>
              <p:nvPr/>
            </p:nvSpPr>
            <p:spPr bwMode="auto">
              <a:xfrm>
                <a:off x="5739656" y="3234459"/>
                <a:ext cx="1028566" cy="6071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1225" tIns="30613" rIns="61225" bIns="30613"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7" name="Text Box 146"/>
              <p:cNvSpPr txBox="1">
                <a:spLocks noChangeArrowheads="1"/>
              </p:cNvSpPr>
              <p:nvPr/>
            </p:nvSpPr>
            <p:spPr bwMode="auto">
              <a:xfrm>
                <a:off x="5671929" y="3247175"/>
                <a:ext cx="1136503" cy="6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788" b="1" dirty="0">
                    <a:solidFill>
                      <a:srgbClr val="000000"/>
                    </a:solidFill>
                    <a:latin typeface="JLR Emeric" panose="02000503040000020004" pitchFamily="2" charset="0"/>
                  </a:rPr>
                  <a:t>Planning  </a:t>
                </a:r>
              </a:p>
              <a:p>
                <a:pPr algn="ctr" fontAlgn="base">
                  <a:spcBef>
                    <a:spcPct val="50000"/>
                  </a:spcBef>
                  <a:spcAft>
                    <a:spcPct val="0"/>
                  </a:spcAft>
                </a:pPr>
                <a:r>
                  <a:rPr lang="en-GB" sz="788" b="1" dirty="0">
                    <a:solidFill>
                      <a:srgbClr val="000000"/>
                    </a:solidFill>
                    <a:latin typeface="JLR Emeric" panose="02000503040000020004" pitchFamily="2" charset="0"/>
                  </a:rPr>
                  <a:t>Logistics</a:t>
                </a:r>
              </a:p>
            </p:txBody>
          </p:sp>
          <p:sp>
            <p:nvSpPr>
              <p:cNvPr id="28" name="Line 147"/>
              <p:cNvSpPr>
                <a:spLocks noChangeShapeType="1"/>
              </p:cNvSpPr>
              <p:nvPr/>
            </p:nvSpPr>
            <p:spPr bwMode="auto">
              <a:xfrm flipH="1">
                <a:off x="6791500" y="3495477"/>
                <a:ext cx="10497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9" name="Line 148"/>
              <p:cNvSpPr>
                <a:spLocks noChangeShapeType="1"/>
              </p:cNvSpPr>
              <p:nvPr/>
            </p:nvSpPr>
            <p:spPr bwMode="auto">
              <a:xfrm flipH="1">
                <a:off x="7745992"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0" name="Line 149"/>
              <p:cNvSpPr>
                <a:spLocks noChangeShapeType="1"/>
              </p:cNvSpPr>
              <p:nvPr/>
            </p:nvSpPr>
            <p:spPr bwMode="auto">
              <a:xfrm>
                <a:off x="7745994" y="3593925"/>
                <a:ext cx="24846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1" name="Text Box 150"/>
              <p:cNvSpPr txBox="1">
                <a:spLocks noChangeArrowheads="1"/>
              </p:cNvSpPr>
              <p:nvPr/>
            </p:nvSpPr>
            <p:spPr bwMode="auto">
              <a:xfrm>
                <a:off x="8264508" y="3390678"/>
                <a:ext cx="1911100" cy="2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32" name="Line 151"/>
              <p:cNvSpPr>
                <a:spLocks noChangeShapeType="1"/>
              </p:cNvSpPr>
              <p:nvPr/>
            </p:nvSpPr>
            <p:spPr bwMode="auto">
              <a:xfrm flipH="1">
                <a:off x="6791501" y="3741596"/>
                <a:ext cx="12423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3" name="Line 152"/>
              <p:cNvSpPr>
                <a:spLocks noChangeShapeType="1"/>
              </p:cNvSpPr>
              <p:nvPr/>
            </p:nvSpPr>
            <p:spPr bwMode="auto">
              <a:xfrm flipH="1">
                <a:off x="7936467" y="3741596"/>
                <a:ext cx="97354" cy="1460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4" name="Line 153"/>
              <p:cNvSpPr>
                <a:spLocks noChangeShapeType="1"/>
              </p:cNvSpPr>
              <p:nvPr/>
            </p:nvSpPr>
            <p:spPr bwMode="auto">
              <a:xfrm>
                <a:off x="7936467" y="3887680"/>
                <a:ext cx="22941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5" name="Text Box 154"/>
              <p:cNvSpPr txBox="1">
                <a:spLocks noChangeArrowheads="1"/>
              </p:cNvSpPr>
              <p:nvPr/>
            </p:nvSpPr>
            <p:spPr bwMode="auto">
              <a:xfrm>
                <a:off x="8353395" y="3681259"/>
                <a:ext cx="1911100" cy="2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36" name="Line 155"/>
              <p:cNvSpPr>
                <a:spLocks noChangeShapeType="1"/>
              </p:cNvSpPr>
              <p:nvPr/>
            </p:nvSpPr>
            <p:spPr bwMode="auto">
              <a:xfrm flipH="1">
                <a:off x="1917452" y="349547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7" name="Line 156"/>
              <p:cNvSpPr>
                <a:spLocks noChangeShapeType="1"/>
              </p:cNvSpPr>
              <p:nvPr/>
            </p:nvSpPr>
            <p:spPr bwMode="auto">
              <a:xfrm flipH="1">
                <a:off x="2776705"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8" name="Line 157"/>
              <p:cNvSpPr>
                <a:spLocks noChangeShapeType="1"/>
              </p:cNvSpPr>
              <p:nvPr/>
            </p:nvSpPr>
            <p:spPr bwMode="auto">
              <a:xfrm>
                <a:off x="2776705" y="359392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9" name="Text Box 158"/>
              <p:cNvSpPr txBox="1">
                <a:spLocks noChangeArrowheads="1"/>
              </p:cNvSpPr>
              <p:nvPr/>
            </p:nvSpPr>
            <p:spPr bwMode="auto">
              <a:xfrm>
                <a:off x="3542839" y="3395441"/>
                <a:ext cx="1911102" cy="2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40" name="Line 159"/>
              <p:cNvSpPr>
                <a:spLocks noChangeShapeType="1"/>
              </p:cNvSpPr>
              <p:nvPr/>
            </p:nvSpPr>
            <p:spPr bwMode="auto">
              <a:xfrm flipH="1">
                <a:off x="1917452" y="368125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1" name="Line 160"/>
              <p:cNvSpPr>
                <a:spLocks noChangeShapeType="1"/>
              </p:cNvSpPr>
              <p:nvPr/>
            </p:nvSpPr>
            <p:spPr bwMode="auto">
              <a:xfrm flipH="1">
                <a:off x="2776705" y="368125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2" name="Line 161"/>
              <p:cNvSpPr>
                <a:spLocks noChangeShapeType="1"/>
              </p:cNvSpPr>
              <p:nvPr/>
            </p:nvSpPr>
            <p:spPr bwMode="auto">
              <a:xfrm>
                <a:off x="2776705" y="377970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3" name="Text Box 162"/>
              <p:cNvSpPr txBox="1">
                <a:spLocks noChangeArrowheads="1"/>
              </p:cNvSpPr>
              <p:nvPr/>
            </p:nvSpPr>
            <p:spPr bwMode="auto">
              <a:xfrm>
                <a:off x="3407390" y="3581223"/>
                <a:ext cx="1911102" cy="2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44" name="Line 163"/>
              <p:cNvSpPr>
                <a:spLocks noChangeShapeType="1"/>
              </p:cNvSpPr>
              <p:nvPr/>
            </p:nvSpPr>
            <p:spPr bwMode="auto">
              <a:xfrm flipH="1">
                <a:off x="1655020" y="3838458"/>
                <a:ext cx="4084635" cy="15180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5" name="Line 164"/>
              <p:cNvSpPr>
                <a:spLocks noChangeShapeType="1"/>
              </p:cNvSpPr>
              <p:nvPr/>
            </p:nvSpPr>
            <p:spPr bwMode="auto">
              <a:xfrm flipH="1">
                <a:off x="4376699" y="3838458"/>
                <a:ext cx="1553431" cy="14910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6" name="Line 165"/>
              <p:cNvSpPr>
                <a:spLocks noChangeShapeType="1"/>
              </p:cNvSpPr>
              <p:nvPr/>
            </p:nvSpPr>
            <p:spPr bwMode="auto">
              <a:xfrm>
                <a:off x="6313196" y="3838458"/>
                <a:ext cx="554494" cy="15418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7" name="Line 166"/>
              <p:cNvSpPr>
                <a:spLocks noChangeShapeType="1"/>
              </p:cNvSpPr>
              <p:nvPr/>
            </p:nvSpPr>
            <p:spPr bwMode="auto">
              <a:xfrm>
                <a:off x="6791500" y="3838457"/>
                <a:ext cx="2683584" cy="14783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8" name="Text Box 167"/>
              <p:cNvSpPr txBox="1">
                <a:spLocks noChangeArrowheads="1"/>
              </p:cNvSpPr>
              <p:nvPr/>
            </p:nvSpPr>
            <p:spPr bwMode="auto">
              <a:xfrm rot="20297788">
                <a:off x="3011624" y="4223780"/>
                <a:ext cx="1911100" cy="2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Daily build schedule</a:t>
                </a:r>
              </a:p>
            </p:txBody>
          </p:sp>
          <p:grpSp>
            <p:nvGrpSpPr>
              <p:cNvPr id="49" name="Group 168"/>
              <p:cNvGrpSpPr>
                <a:grpSpLocks/>
              </p:cNvGrpSpPr>
              <p:nvPr/>
            </p:nvGrpSpPr>
            <p:grpSpPr bwMode="auto">
              <a:xfrm>
                <a:off x="9809474" y="4322756"/>
                <a:ext cx="778832" cy="708190"/>
                <a:chOff x="4513" y="2524"/>
                <a:chExt cx="368" cy="446"/>
              </a:xfrm>
            </p:grpSpPr>
            <p:sp>
              <p:nvSpPr>
                <p:cNvPr id="117" name="Freeform 169"/>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8" name="Rectangle 170"/>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19" name="Freeform 171"/>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0" name="Freeform 172"/>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1" name="Freeform 173"/>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2" name="Freeform 174"/>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3" name="Freeform 175"/>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4" name="Freeform 176"/>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5" name="Freeform 177"/>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6" name="Freeform 178"/>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7" name="Freeform 179"/>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8" name="Freeform 180"/>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9" name="Freeform 181"/>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30" name="Freeform 182"/>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31" name="Freeform 183"/>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32" name="Rectangle 184"/>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3" name="Rectangle 185"/>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4" name="Rectangle 186"/>
                <p:cNvSpPr>
                  <a:spLocks noChangeArrowheads="1"/>
                </p:cNvSpPr>
                <p:nvPr/>
              </p:nvSpPr>
              <p:spPr bwMode="auto">
                <a:xfrm>
                  <a:off x="4552" y="2913"/>
                  <a:ext cx="172"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50" name="Group 187"/>
              <p:cNvGrpSpPr>
                <a:grpSpLocks/>
              </p:cNvGrpSpPr>
              <p:nvPr/>
            </p:nvGrpSpPr>
            <p:grpSpPr bwMode="auto">
              <a:xfrm>
                <a:off x="3204216" y="4792770"/>
                <a:ext cx="592590" cy="687204"/>
                <a:chOff x="4513" y="2524"/>
                <a:chExt cx="368" cy="449"/>
              </a:xfrm>
            </p:grpSpPr>
            <p:sp>
              <p:nvSpPr>
                <p:cNvPr id="99" name="Freeform 188"/>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0" name="Rectangle 189"/>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01" name="Freeform 190"/>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2" name="Freeform 191"/>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3" name="Freeform 192"/>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4" name="Freeform 193"/>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5" name="Freeform 194"/>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6" name="Freeform 195"/>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7" name="Freeform 196"/>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8" name="Freeform 197"/>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9" name="Freeform 198"/>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0" name="Freeform 199"/>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1" name="Freeform 200"/>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2" name="Freeform 201"/>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3" name="Freeform 202"/>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4" name="Rectangle 203"/>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15" name="Rectangle 204"/>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16" name="Rectangle 205"/>
                <p:cNvSpPr>
                  <a:spLocks noChangeArrowheads="1"/>
                </p:cNvSpPr>
                <p:nvPr/>
              </p:nvSpPr>
              <p:spPr bwMode="auto">
                <a:xfrm>
                  <a:off x="4552" y="2913"/>
                  <a:ext cx="226"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51" name="Group 206"/>
              <p:cNvGrpSpPr>
                <a:grpSpLocks/>
              </p:cNvGrpSpPr>
              <p:nvPr/>
            </p:nvGrpSpPr>
            <p:grpSpPr bwMode="auto">
              <a:xfrm>
                <a:off x="410580" y="5681976"/>
                <a:ext cx="592590" cy="687204"/>
                <a:chOff x="4513" y="2524"/>
                <a:chExt cx="368" cy="449"/>
              </a:xfrm>
            </p:grpSpPr>
            <p:sp>
              <p:nvSpPr>
                <p:cNvPr id="81" name="Freeform 207"/>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2" name="Rectangle 208"/>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83" name="Freeform 209"/>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4" name="Freeform 210"/>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5" name="Freeform 211"/>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6" name="Freeform 212"/>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7" name="Freeform 213"/>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8" name="Freeform 214"/>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9" name="Freeform 215"/>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0" name="Freeform 216"/>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1" name="Freeform 217"/>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2" name="Freeform 218"/>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3" name="Freeform 219"/>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4" name="Freeform 220"/>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5" name="Freeform 221"/>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6" name="Rectangle 222"/>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97" name="Rectangle 223"/>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98" name="Rectangle 224"/>
                <p:cNvSpPr>
                  <a:spLocks noChangeArrowheads="1"/>
                </p:cNvSpPr>
                <p:nvPr/>
              </p:nvSpPr>
              <p:spPr bwMode="auto">
                <a:xfrm>
                  <a:off x="4552" y="2913"/>
                  <a:ext cx="226"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52" name="Group 225"/>
              <p:cNvGrpSpPr>
                <a:grpSpLocks/>
              </p:cNvGrpSpPr>
              <p:nvPr/>
            </p:nvGrpSpPr>
            <p:grpSpPr bwMode="auto">
              <a:xfrm>
                <a:off x="10253911" y="1909198"/>
                <a:ext cx="1462425" cy="2223015"/>
                <a:chOff x="4699" y="868"/>
                <a:chExt cx="691" cy="1400"/>
              </a:xfrm>
            </p:grpSpPr>
            <p:sp>
              <p:nvSpPr>
                <p:cNvPr id="53" name="Rectangle 226"/>
                <p:cNvSpPr>
                  <a:spLocks noChangeArrowheads="1"/>
                </p:cNvSpPr>
                <p:nvPr/>
              </p:nvSpPr>
              <p:spPr bwMode="auto">
                <a:xfrm>
                  <a:off x="4728" y="1010"/>
                  <a:ext cx="654" cy="4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54" name="Rectangle 227"/>
                <p:cNvSpPr>
                  <a:spLocks noChangeArrowheads="1"/>
                </p:cNvSpPr>
                <p:nvPr/>
              </p:nvSpPr>
              <p:spPr bwMode="auto">
                <a:xfrm>
                  <a:off x="4774" y="1131"/>
                  <a:ext cx="54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Customer</a:t>
                  </a:r>
                </a:p>
              </p:txBody>
            </p:sp>
            <p:sp>
              <p:nvSpPr>
                <p:cNvPr id="55" name="Line 228"/>
                <p:cNvSpPr>
                  <a:spLocks noChangeShapeType="1"/>
                </p:cNvSpPr>
                <p:nvPr/>
              </p:nvSpPr>
              <p:spPr bwMode="auto">
                <a:xfrm>
                  <a:off x="4728" y="1572"/>
                  <a:ext cx="6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6" name="Line 229"/>
                <p:cNvSpPr>
                  <a:spLocks noChangeShapeType="1"/>
                </p:cNvSpPr>
                <p:nvPr/>
              </p:nvSpPr>
              <p:spPr bwMode="auto">
                <a:xfrm>
                  <a:off x="4731" y="1576"/>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7" name="Line 230"/>
                <p:cNvSpPr>
                  <a:spLocks noChangeShapeType="1"/>
                </p:cNvSpPr>
                <p:nvPr/>
              </p:nvSpPr>
              <p:spPr bwMode="auto">
                <a:xfrm>
                  <a:off x="5388" y="1576"/>
                  <a:ext cx="0" cy="6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8" name="Line 231"/>
                <p:cNvSpPr>
                  <a:spLocks noChangeShapeType="1"/>
                </p:cNvSpPr>
                <p:nvPr/>
              </p:nvSpPr>
              <p:spPr bwMode="auto">
                <a:xfrm>
                  <a:off x="4736" y="1703"/>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9" name="Line 232"/>
                <p:cNvSpPr>
                  <a:spLocks noChangeShapeType="1"/>
                </p:cNvSpPr>
                <p:nvPr/>
              </p:nvSpPr>
              <p:spPr bwMode="auto">
                <a:xfrm>
                  <a:off x="4736" y="1822"/>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60" name="Line 233"/>
                <p:cNvSpPr>
                  <a:spLocks noChangeShapeType="1"/>
                </p:cNvSpPr>
                <p:nvPr/>
              </p:nvSpPr>
              <p:spPr bwMode="auto">
                <a:xfrm>
                  <a:off x="4732" y="1941"/>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61" name="Line 234"/>
                <p:cNvSpPr>
                  <a:spLocks noChangeShapeType="1"/>
                </p:cNvSpPr>
                <p:nvPr/>
              </p:nvSpPr>
              <p:spPr bwMode="auto">
                <a:xfrm>
                  <a:off x="4736" y="2060"/>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62" name="Rectangle 235"/>
                <p:cNvSpPr>
                  <a:spLocks noChangeArrowheads="1"/>
                </p:cNvSpPr>
                <p:nvPr/>
              </p:nvSpPr>
              <p:spPr bwMode="auto">
                <a:xfrm>
                  <a:off x="4699" y="1544"/>
                  <a:ext cx="6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Weekly</a:t>
                  </a:r>
                  <a:r>
                    <a:rPr lang="en-GB" sz="788" b="1" dirty="0">
                      <a:solidFill>
                        <a:srgbClr val="000000"/>
                      </a:solidFill>
                      <a:latin typeface="JLR Emeric" panose="02000503040000020004" pitchFamily="2" charset="0"/>
                    </a:rPr>
                    <a:t>: 6522</a:t>
                  </a:r>
                </a:p>
              </p:txBody>
            </p:sp>
            <p:sp>
              <p:nvSpPr>
                <p:cNvPr id="63" name="Rectangle 236"/>
                <p:cNvSpPr>
                  <a:spLocks noChangeArrowheads="1"/>
                </p:cNvSpPr>
                <p:nvPr/>
              </p:nvSpPr>
              <p:spPr bwMode="auto">
                <a:xfrm>
                  <a:off x="4711" y="1679"/>
                  <a:ext cx="61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 </a:t>
                  </a:r>
                  <a:r>
                    <a:rPr lang="en-GB" sz="788" b="1" dirty="0">
                      <a:solidFill>
                        <a:srgbClr val="000000"/>
                      </a:solidFill>
                      <a:latin typeface="JLR Emeric" panose="02000503040000020004" pitchFamily="2" charset="0"/>
                    </a:rPr>
                    <a:t>4239</a:t>
                  </a:r>
                </a:p>
              </p:txBody>
            </p:sp>
            <p:sp>
              <p:nvSpPr>
                <p:cNvPr id="64" name="Rectangle 237"/>
                <p:cNvSpPr>
                  <a:spLocks noChangeArrowheads="1"/>
                </p:cNvSpPr>
                <p:nvPr/>
              </p:nvSpPr>
              <p:spPr bwMode="auto">
                <a:xfrm>
                  <a:off x="4719" y="1798"/>
                  <a:ext cx="63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B =  </a:t>
                  </a:r>
                  <a:r>
                    <a:rPr lang="en-GB" sz="788" b="1" dirty="0">
                      <a:solidFill>
                        <a:srgbClr val="000000"/>
                      </a:solidFill>
                      <a:latin typeface="JLR Emeric" panose="02000503040000020004" pitchFamily="2" charset="0"/>
                    </a:rPr>
                    <a:t>1630</a:t>
                  </a:r>
                </a:p>
              </p:txBody>
            </p:sp>
            <p:sp>
              <p:nvSpPr>
                <p:cNvPr id="65" name="Rectangle 238"/>
                <p:cNvSpPr>
                  <a:spLocks noChangeArrowheads="1"/>
                </p:cNvSpPr>
                <p:nvPr/>
              </p:nvSpPr>
              <p:spPr bwMode="auto">
                <a:xfrm>
                  <a:off x="4719" y="1917"/>
                  <a:ext cx="62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C =    </a:t>
                  </a:r>
                  <a:r>
                    <a:rPr lang="en-GB" sz="788" b="1" dirty="0">
                      <a:solidFill>
                        <a:srgbClr val="000000"/>
                      </a:solidFill>
                      <a:latin typeface="JLR Emeric" panose="02000503040000020004" pitchFamily="2" charset="0"/>
                    </a:rPr>
                    <a:t>652</a:t>
                  </a:r>
                </a:p>
              </p:txBody>
            </p:sp>
            <p:sp>
              <p:nvSpPr>
                <p:cNvPr id="66" name="Line 239"/>
                <p:cNvSpPr>
                  <a:spLocks noChangeShapeType="1"/>
                </p:cNvSpPr>
                <p:nvPr/>
              </p:nvSpPr>
              <p:spPr bwMode="auto">
                <a:xfrm>
                  <a:off x="4732" y="2191"/>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67" name="Rectangle 240"/>
                <p:cNvSpPr>
                  <a:spLocks noChangeArrowheads="1"/>
                </p:cNvSpPr>
                <p:nvPr/>
              </p:nvSpPr>
              <p:spPr bwMode="auto">
                <a:xfrm>
                  <a:off x="4715" y="2037"/>
                  <a:ext cx="60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 of shifts = </a:t>
                  </a:r>
                  <a:r>
                    <a:rPr lang="en-GB" sz="788" b="1" dirty="0">
                      <a:solidFill>
                        <a:srgbClr val="000000"/>
                      </a:solidFill>
                      <a:latin typeface="JLR Emeric" panose="02000503040000020004" pitchFamily="2" charset="0"/>
                    </a:rPr>
                    <a:t>3</a:t>
                  </a:r>
                </a:p>
              </p:txBody>
            </p:sp>
            <p:grpSp>
              <p:nvGrpSpPr>
                <p:cNvPr id="68" name="Group 241"/>
                <p:cNvGrpSpPr>
                  <a:grpSpLocks/>
                </p:cNvGrpSpPr>
                <p:nvPr/>
              </p:nvGrpSpPr>
              <p:grpSpPr bwMode="auto">
                <a:xfrm>
                  <a:off x="4729" y="868"/>
                  <a:ext cx="652" cy="145"/>
                  <a:chOff x="4334" y="1084"/>
                  <a:chExt cx="1174" cy="199"/>
                </a:xfrm>
              </p:grpSpPr>
              <p:grpSp>
                <p:nvGrpSpPr>
                  <p:cNvPr id="69" name="Group 242"/>
                  <p:cNvGrpSpPr>
                    <a:grpSpLocks/>
                  </p:cNvGrpSpPr>
                  <p:nvPr/>
                </p:nvGrpSpPr>
                <p:grpSpPr bwMode="auto">
                  <a:xfrm>
                    <a:off x="4334" y="1092"/>
                    <a:ext cx="290" cy="187"/>
                    <a:chOff x="4358" y="1092"/>
                    <a:chExt cx="290" cy="187"/>
                  </a:xfrm>
                </p:grpSpPr>
                <p:sp>
                  <p:nvSpPr>
                    <p:cNvPr id="79" name="Line 243"/>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0" name="Line 244"/>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70" name="Group 245"/>
                  <p:cNvGrpSpPr>
                    <a:grpSpLocks/>
                  </p:cNvGrpSpPr>
                  <p:nvPr/>
                </p:nvGrpSpPr>
                <p:grpSpPr bwMode="auto">
                  <a:xfrm>
                    <a:off x="4914" y="1096"/>
                    <a:ext cx="290" cy="187"/>
                    <a:chOff x="4358" y="1092"/>
                    <a:chExt cx="290" cy="187"/>
                  </a:xfrm>
                </p:grpSpPr>
                <p:sp>
                  <p:nvSpPr>
                    <p:cNvPr id="77" name="Line 246"/>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78" name="Line 247"/>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71" name="Group 248"/>
                  <p:cNvGrpSpPr>
                    <a:grpSpLocks/>
                  </p:cNvGrpSpPr>
                  <p:nvPr/>
                </p:nvGrpSpPr>
                <p:grpSpPr bwMode="auto">
                  <a:xfrm>
                    <a:off x="5218" y="1088"/>
                    <a:ext cx="290" cy="187"/>
                    <a:chOff x="4358" y="1092"/>
                    <a:chExt cx="290" cy="187"/>
                  </a:xfrm>
                </p:grpSpPr>
                <p:sp>
                  <p:nvSpPr>
                    <p:cNvPr id="75" name="Line 249"/>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76" name="Line 250"/>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72" name="Group 251"/>
                  <p:cNvGrpSpPr>
                    <a:grpSpLocks/>
                  </p:cNvGrpSpPr>
                  <p:nvPr/>
                </p:nvGrpSpPr>
                <p:grpSpPr bwMode="auto">
                  <a:xfrm>
                    <a:off x="4638" y="1084"/>
                    <a:ext cx="290" cy="187"/>
                    <a:chOff x="4358" y="1092"/>
                    <a:chExt cx="290" cy="187"/>
                  </a:xfrm>
                </p:grpSpPr>
                <p:sp>
                  <p:nvSpPr>
                    <p:cNvPr id="73" name="Line 252"/>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74" name="Line 253"/>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grpSp>
        <p:sp>
          <p:nvSpPr>
            <p:cNvPr id="219" name="Line 225"/>
            <p:cNvSpPr>
              <a:spLocks noChangeShapeType="1"/>
            </p:cNvSpPr>
            <p:nvPr/>
          </p:nvSpPr>
          <p:spPr bwMode="auto">
            <a:xfrm>
              <a:off x="1223629" y="4723511"/>
              <a:ext cx="5333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20" name="Line 227"/>
            <p:cNvSpPr>
              <a:spLocks noChangeShapeType="1"/>
            </p:cNvSpPr>
            <p:nvPr/>
          </p:nvSpPr>
          <p:spPr bwMode="auto">
            <a:xfrm>
              <a:off x="1731562" y="4799728"/>
              <a:ext cx="822823" cy="71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21" name="Line 228"/>
            <p:cNvSpPr>
              <a:spLocks noChangeShapeType="1"/>
            </p:cNvSpPr>
            <p:nvPr/>
          </p:nvSpPr>
          <p:spPr bwMode="auto">
            <a:xfrm>
              <a:off x="1744260" y="4721129"/>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22" name="Line 229"/>
            <p:cNvSpPr>
              <a:spLocks noChangeShapeType="1"/>
            </p:cNvSpPr>
            <p:nvPr/>
          </p:nvSpPr>
          <p:spPr bwMode="auto">
            <a:xfrm>
              <a:off x="2554385" y="4730656"/>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23" name="Line 230"/>
            <p:cNvSpPr>
              <a:spLocks noChangeShapeType="1"/>
            </p:cNvSpPr>
            <p:nvPr/>
          </p:nvSpPr>
          <p:spPr bwMode="auto">
            <a:xfrm flipV="1">
              <a:off x="2554385" y="4744940"/>
              <a:ext cx="593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24" name="Line 231"/>
            <p:cNvSpPr>
              <a:spLocks noChangeShapeType="1"/>
            </p:cNvSpPr>
            <p:nvPr/>
          </p:nvSpPr>
          <p:spPr bwMode="auto">
            <a:xfrm>
              <a:off x="3932636" y="4725892"/>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25" name="Line 232"/>
            <p:cNvSpPr>
              <a:spLocks noChangeShapeType="1"/>
            </p:cNvSpPr>
            <p:nvPr/>
          </p:nvSpPr>
          <p:spPr bwMode="auto">
            <a:xfrm flipV="1">
              <a:off x="6043371" y="4810836"/>
              <a:ext cx="82415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26" name="Line 233"/>
            <p:cNvSpPr>
              <a:spLocks noChangeShapeType="1"/>
            </p:cNvSpPr>
            <p:nvPr/>
          </p:nvSpPr>
          <p:spPr bwMode="auto">
            <a:xfrm>
              <a:off x="3156813" y="4731990"/>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27" name="Line 234"/>
            <p:cNvSpPr>
              <a:spLocks noChangeShapeType="1"/>
            </p:cNvSpPr>
            <p:nvPr/>
          </p:nvSpPr>
          <p:spPr bwMode="auto">
            <a:xfrm flipV="1">
              <a:off x="6858217" y="4733873"/>
              <a:ext cx="62856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28" name="Line 235"/>
            <p:cNvSpPr>
              <a:spLocks noChangeShapeType="1"/>
            </p:cNvSpPr>
            <p:nvPr/>
          </p:nvSpPr>
          <p:spPr bwMode="auto">
            <a:xfrm>
              <a:off x="6858217" y="4728273"/>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29" name="Line 236"/>
            <p:cNvSpPr>
              <a:spLocks noChangeShapeType="1"/>
            </p:cNvSpPr>
            <p:nvPr/>
          </p:nvSpPr>
          <p:spPr bwMode="auto">
            <a:xfrm flipV="1">
              <a:off x="3157138" y="4810836"/>
              <a:ext cx="77549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0" name="Line 237"/>
            <p:cNvSpPr>
              <a:spLocks noChangeShapeType="1"/>
            </p:cNvSpPr>
            <p:nvPr/>
          </p:nvSpPr>
          <p:spPr bwMode="auto">
            <a:xfrm>
              <a:off x="4626006" y="4716746"/>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1" name="Line 238"/>
            <p:cNvSpPr>
              <a:spLocks noChangeShapeType="1"/>
            </p:cNvSpPr>
            <p:nvPr/>
          </p:nvSpPr>
          <p:spPr bwMode="auto">
            <a:xfrm>
              <a:off x="3932636" y="4723510"/>
              <a:ext cx="691580" cy="4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2" name="Line 239"/>
            <p:cNvSpPr>
              <a:spLocks noChangeShapeType="1"/>
            </p:cNvSpPr>
            <p:nvPr/>
          </p:nvSpPr>
          <p:spPr bwMode="auto">
            <a:xfrm>
              <a:off x="5382508" y="4709778"/>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3" name="Line 240"/>
            <p:cNvSpPr>
              <a:spLocks noChangeShapeType="1"/>
            </p:cNvSpPr>
            <p:nvPr/>
          </p:nvSpPr>
          <p:spPr bwMode="auto">
            <a:xfrm flipV="1">
              <a:off x="4626007" y="4785997"/>
              <a:ext cx="749870" cy="69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4" name="Line 241"/>
            <p:cNvSpPr>
              <a:spLocks noChangeShapeType="1"/>
            </p:cNvSpPr>
            <p:nvPr/>
          </p:nvSpPr>
          <p:spPr bwMode="auto">
            <a:xfrm>
              <a:off x="6048197" y="4731990"/>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5" name="Line 242"/>
            <p:cNvSpPr>
              <a:spLocks noChangeShapeType="1"/>
            </p:cNvSpPr>
            <p:nvPr/>
          </p:nvSpPr>
          <p:spPr bwMode="auto">
            <a:xfrm>
              <a:off x="5382508" y="4714686"/>
              <a:ext cx="666832" cy="20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6" name="Text Box 272"/>
            <p:cNvSpPr txBox="1">
              <a:spLocks noChangeArrowheads="1"/>
            </p:cNvSpPr>
            <p:nvPr/>
          </p:nvSpPr>
          <p:spPr bwMode="auto">
            <a:xfrm>
              <a:off x="6922667" y="4581013"/>
              <a:ext cx="466474" cy="1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0.25 Day</a:t>
              </a:r>
            </a:p>
          </p:txBody>
        </p:sp>
        <p:sp>
          <p:nvSpPr>
            <p:cNvPr id="237" name="Text Box 273"/>
            <p:cNvSpPr txBox="1">
              <a:spLocks noChangeArrowheads="1"/>
            </p:cNvSpPr>
            <p:nvPr/>
          </p:nvSpPr>
          <p:spPr bwMode="auto">
            <a:xfrm>
              <a:off x="1287122" y="4569973"/>
              <a:ext cx="352661" cy="1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5 Days</a:t>
              </a:r>
            </a:p>
          </p:txBody>
        </p:sp>
        <p:sp>
          <p:nvSpPr>
            <p:cNvPr id="238" name="Text Box 274"/>
            <p:cNvSpPr txBox="1">
              <a:spLocks noChangeArrowheads="1"/>
            </p:cNvSpPr>
            <p:nvPr/>
          </p:nvSpPr>
          <p:spPr bwMode="auto">
            <a:xfrm>
              <a:off x="2687162" y="4599005"/>
              <a:ext cx="466474" cy="1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0.27 Day</a:t>
              </a:r>
            </a:p>
          </p:txBody>
        </p:sp>
        <p:sp>
          <p:nvSpPr>
            <p:cNvPr id="239" name="Text Box 275"/>
            <p:cNvSpPr txBox="1">
              <a:spLocks noChangeArrowheads="1"/>
            </p:cNvSpPr>
            <p:nvPr/>
          </p:nvSpPr>
          <p:spPr bwMode="auto">
            <a:xfrm>
              <a:off x="4045633" y="4569973"/>
              <a:ext cx="519373" cy="1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2.07 Days</a:t>
              </a:r>
            </a:p>
          </p:txBody>
        </p:sp>
        <p:sp>
          <p:nvSpPr>
            <p:cNvPr id="240" name="Text Box 276"/>
            <p:cNvSpPr txBox="1">
              <a:spLocks noChangeArrowheads="1"/>
            </p:cNvSpPr>
            <p:nvPr/>
          </p:nvSpPr>
          <p:spPr bwMode="auto">
            <a:xfrm>
              <a:off x="5542522" y="4569973"/>
              <a:ext cx="466474" cy="1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0.58 Day</a:t>
              </a:r>
            </a:p>
          </p:txBody>
        </p:sp>
        <p:sp>
          <p:nvSpPr>
            <p:cNvPr id="241" name="Text Box 277"/>
            <p:cNvSpPr txBox="1">
              <a:spLocks noChangeArrowheads="1"/>
            </p:cNvSpPr>
            <p:nvPr/>
          </p:nvSpPr>
          <p:spPr bwMode="auto">
            <a:xfrm>
              <a:off x="6184242" y="4647497"/>
              <a:ext cx="589905" cy="1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40 seconds</a:t>
              </a:r>
            </a:p>
          </p:txBody>
        </p:sp>
        <p:sp>
          <p:nvSpPr>
            <p:cNvPr id="242" name="Text Box 278"/>
            <p:cNvSpPr txBox="1">
              <a:spLocks noChangeArrowheads="1"/>
            </p:cNvSpPr>
            <p:nvPr/>
          </p:nvSpPr>
          <p:spPr bwMode="auto">
            <a:xfrm>
              <a:off x="1871700" y="4647497"/>
              <a:ext cx="589905" cy="1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63 seconds</a:t>
              </a:r>
            </a:p>
          </p:txBody>
        </p:sp>
        <p:sp>
          <p:nvSpPr>
            <p:cNvPr id="243" name="Text Box 279"/>
            <p:cNvSpPr txBox="1">
              <a:spLocks noChangeArrowheads="1"/>
            </p:cNvSpPr>
            <p:nvPr/>
          </p:nvSpPr>
          <p:spPr bwMode="auto">
            <a:xfrm>
              <a:off x="3275892" y="4672337"/>
              <a:ext cx="589905" cy="1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73 seconds</a:t>
              </a:r>
            </a:p>
          </p:txBody>
        </p:sp>
        <p:sp>
          <p:nvSpPr>
            <p:cNvPr id="244" name="Text Box 280"/>
            <p:cNvSpPr txBox="1">
              <a:spLocks noChangeArrowheads="1"/>
            </p:cNvSpPr>
            <p:nvPr/>
          </p:nvSpPr>
          <p:spPr bwMode="auto">
            <a:xfrm>
              <a:off x="4692194" y="4660579"/>
              <a:ext cx="660437" cy="1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110 seconds</a:t>
              </a:r>
            </a:p>
          </p:txBody>
        </p:sp>
        <p:pic>
          <p:nvPicPr>
            <p:cNvPr id="245" name="Picture 244"/>
            <p:cNvPicPr>
              <a:picLocks noChangeAspect="1"/>
            </p:cNvPicPr>
            <p:nvPr/>
          </p:nvPicPr>
          <p:blipFill>
            <a:blip r:embed="rId3"/>
            <a:stretch>
              <a:fillRect/>
            </a:stretch>
          </p:blipFill>
          <p:spPr>
            <a:xfrm>
              <a:off x="5439569" y="4045928"/>
              <a:ext cx="639742" cy="198259"/>
            </a:xfrm>
            <a:prstGeom prst="rect">
              <a:avLst/>
            </a:prstGeom>
          </p:spPr>
        </p:pic>
      </p:grpSp>
    </p:spTree>
    <p:extLst>
      <p:ext uri="{BB962C8B-B14F-4D97-AF65-F5344CB8AC3E}">
        <p14:creationId xmlns:p14="http://schemas.microsoft.com/office/powerpoint/2010/main" val="3716066735"/>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Grp="1" noChangeAspect="1"/>
          </p:cNvGraphicFramePr>
          <p:nvPr>
            <p:ph sz="quarter" idx="2"/>
            <p:extLst>
              <p:ext uri="{D42A27DB-BD31-4B8C-83A1-F6EECF244321}">
                <p14:modId xmlns:p14="http://schemas.microsoft.com/office/powerpoint/2010/main" val="597142306"/>
              </p:ext>
            </p:extLst>
          </p:nvPr>
        </p:nvGraphicFramePr>
        <p:xfrm>
          <a:off x="363035" y="914173"/>
          <a:ext cx="960892" cy="234042"/>
        </p:xfrm>
        <a:graphic>
          <a:graphicData uri="http://schemas.openxmlformats.org/presentationml/2006/ole">
            <mc:AlternateContent xmlns:mc="http://schemas.openxmlformats.org/markup-compatibility/2006">
              <mc:Choice xmlns:v="urn:schemas-microsoft-com:vml" Requires="v">
                <p:oleObj name="VISIO" r:id="rId3" imgW="1859890" imgH="416357" progId="Visio.Drawing.6">
                  <p:embed/>
                </p:oleObj>
              </mc:Choice>
              <mc:Fallback>
                <p:oleObj name="VISIO" r:id="rId3" imgW="1859890" imgH="416357" progId="Visio.Drawing.6">
                  <p:embed/>
                  <p:pic>
                    <p:nvPicPr>
                      <p:cNvPr id="8194"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035" y="914173"/>
                        <a:ext cx="960892" cy="234042"/>
                      </a:xfrm>
                      <a:prstGeom prst="rect">
                        <a:avLst/>
                      </a:prstGeom>
                      <a:noFill/>
                      <a:ln>
                        <a:noFill/>
                      </a:ln>
                      <a:effectLst/>
                    </p:spPr>
                  </p:pic>
                </p:oleObj>
              </mc:Fallback>
            </mc:AlternateContent>
          </a:graphicData>
        </a:graphic>
      </p:graphicFrame>
      <p:graphicFrame>
        <p:nvGraphicFramePr>
          <p:cNvPr id="8195" name="Object 3"/>
          <p:cNvGraphicFramePr>
            <a:graphicFrameLocks noGrp="1" noChangeAspect="1"/>
          </p:cNvGraphicFramePr>
          <p:nvPr>
            <p:ph sz="quarter" idx="3"/>
            <p:extLst>
              <p:ext uri="{D42A27DB-BD31-4B8C-83A1-F6EECF244321}">
                <p14:modId xmlns:p14="http://schemas.microsoft.com/office/powerpoint/2010/main" val="2054538530"/>
              </p:ext>
            </p:extLst>
          </p:nvPr>
        </p:nvGraphicFramePr>
        <p:xfrm>
          <a:off x="449393" y="1568737"/>
          <a:ext cx="847748" cy="234042"/>
        </p:xfrm>
        <a:graphic>
          <a:graphicData uri="http://schemas.openxmlformats.org/presentationml/2006/ole">
            <mc:AlternateContent xmlns:mc="http://schemas.openxmlformats.org/markup-compatibility/2006">
              <mc:Choice xmlns:v="urn:schemas-microsoft-com:vml" Requires="v">
                <p:oleObj name="VISIO" r:id="rId5" imgW="1641958" imgH="416357" progId="Visio.Drawing.6">
                  <p:embed/>
                </p:oleObj>
              </mc:Choice>
              <mc:Fallback>
                <p:oleObj name="VISIO" r:id="rId5" imgW="1641958" imgH="416357" progId="Visio.Drawing.6">
                  <p:embed/>
                  <p:pic>
                    <p:nvPicPr>
                      <p:cNvPr id="8195"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393" y="1568737"/>
                        <a:ext cx="847748" cy="234042"/>
                      </a:xfrm>
                      <a:prstGeom prst="rect">
                        <a:avLst/>
                      </a:prstGeom>
                      <a:noFill/>
                      <a:ln>
                        <a:noFill/>
                      </a:ln>
                      <a:effec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626802308"/>
              </p:ext>
            </p:extLst>
          </p:nvPr>
        </p:nvGraphicFramePr>
        <p:xfrm>
          <a:off x="669507" y="2142466"/>
          <a:ext cx="564073" cy="283174"/>
        </p:xfrm>
        <a:graphic>
          <a:graphicData uri="http://schemas.openxmlformats.org/presentationml/2006/ole">
            <mc:AlternateContent xmlns:mc="http://schemas.openxmlformats.org/markup-compatibility/2006">
              <mc:Choice xmlns:v="urn:schemas-microsoft-com:vml" Requires="v">
                <p:oleObj name="VISIO" r:id="rId7" imgW="904037" imgH="416357" progId="Visio.Drawing.6">
                  <p:embed/>
                </p:oleObj>
              </mc:Choice>
              <mc:Fallback>
                <p:oleObj name="VISIO" r:id="rId7" imgW="904037" imgH="416357" progId="Visio.Drawing.6">
                  <p:embed/>
                  <p:pic>
                    <p:nvPicPr>
                      <p:cNvPr id="819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507" y="2142466"/>
                        <a:ext cx="564073" cy="283174"/>
                      </a:xfrm>
                      <a:prstGeom prst="rect">
                        <a:avLst/>
                      </a:prstGeom>
                      <a:noFill/>
                      <a:ln>
                        <a:noFill/>
                      </a:ln>
                      <a:effec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635648612"/>
              </p:ext>
            </p:extLst>
          </p:nvPr>
        </p:nvGraphicFramePr>
        <p:xfrm>
          <a:off x="777730" y="2765327"/>
          <a:ext cx="347626" cy="334985"/>
        </p:xfrm>
        <a:graphic>
          <a:graphicData uri="http://schemas.openxmlformats.org/presentationml/2006/ole">
            <mc:AlternateContent xmlns:mc="http://schemas.openxmlformats.org/markup-compatibility/2006">
              <mc:Choice xmlns:v="urn:schemas-microsoft-com:vml" Requires="v">
                <p:oleObj name="VISIO" r:id="rId9" imgW="426720" imgH="378257" progId="Visio.Drawing.6">
                  <p:embed/>
                </p:oleObj>
              </mc:Choice>
              <mc:Fallback>
                <p:oleObj name="VISIO" r:id="rId9" imgW="426720" imgH="378257" progId="Visio.Drawing.6">
                  <p:embed/>
                  <p:pic>
                    <p:nvPicPr>
                      <p:cNvPr id="819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730" y="2765327"/>
                        <a:ext cx="347626" cy="334985"/>
                      </a:xfrm>
                      <a:prstGeom prst="rect">
                        <a:avLst/>
                      </a:prstGeom>
                      <a:noFill/>
                      <a:ln>
                        <a:noFill/>
                      </a:ln>
                      <a:effectLst/>
                    </p:spPr>
                  </p:pic>
                </p:oleObj>
              </mc:Fallback>
            </mc:AlternateContent>
          </a:graphicData>
        </a:graphic>
      </p:graphicFrame>
      <p:sp>
        <p:nvSpPr>
          <p:cNvPr id="10" name="Rectangle 3"/>
          <p:cNvSpPr txBox="1">
            <a:spLocks noChangeArrowheads="1"/>
          </p:cNvSpPr>
          <p:nvPr/>
        </p:nvSpPr>
        <p:spPr bwMode="auto">
          <a:xfrm>
            <a:off x="1542196" y="914173"/>
            <a:ext cx="7601803" cy="3323987"/>
          </a:xfrm>
          <a:prstGeom prst="rect">
            <a:avLst/>
          </a:prstGeom>
          <a:noFill/>
          <a:ln w="9525">
            <a:noFill/>
            <a:miter lim="800000"/>
            <a:headEnd/>
            <a:tailEnd/>
          </a:ln>
        </p:spPr>
        <p:txBody>
          <a:bodyPr wrap="square" lIns="0" tIns="0" rIns="0" bIns="0">
            <a:spAutoFit/>
          </a:bodyPr>
          <a:lstStyle/>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Production Kanban – Card or device that gives permission to produce a product as well as the quantity of parts. Dotted line indicates kanban path. </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Withdrawal Kanban – Card or device that instructs the material handler to get and transfer parts from a supermarket to a manufacturing process. </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Signal Kanban – Signals when a point is reached and another batch needs to be produced. Used in a supplying process where changeovers are required. </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Kanban Post or Collection Box – Place where kanbans are collected and held. </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Kaizen Lightening Bursts – Brainstorming of ideas on the current state value stream map towards a vision for the future state map</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Lead Time Icon – Indicates Value Added and Non-Value Added processing time.</a:t>
            </a:r>
          </a:p>
        </p:txBody>
      </p:sp>
      <p:sp>
        <p:nvSpPr>
          <p:cNvPr id="9" name="Rectangle 2"/>
          <p:cNvSpPr>
            <a:spLocks noGrp="1" noChangeArrowheads="1"/>
          </p:cNvSpPr>
          <p:nvPr>
            <p:ph type="title" idx="4294967295"/>
          </p:nvPr>
        </p:nvSpPr>
        <p:spPr>
          <a:xfrm>
            <a:off x="266670" y="288648"/>
            <a:ext cx="4585097" cy="692944"/>
          </a:xfrm>
        </p:spPr>
        <p:txBody>
          <a:bodyPr/>
          <a:lstStyle/>
          <a:p>
            <a:r>
              <a:rPr lang="en-GB" dirty="0"/>
              <a:t>Value Stream Mapping – Symbols</a:t>
            </a:r>
          </a:p>
        </p:txBody>
      </p:sp>
      <p:graphicFrame>
        <p:nvGraphicFramePr>
          <p:cNvPr id="14" name="Object 4"/>
          <p:cNvGraphicFramePr>
            <a:graphicFrameLocks noChangeAspect="1"/>
          </p:cNvGraphicFramePr>
          <p:nvPr>
            <p:extLst>
              <p:ext uri="{D42A27DB-BD31-4B8C-83A1-F6EECF244321}">
                <p14:modId xmlns:p14="http://schemas.microsoft.com/office/powerpoint/2010/main" val="301453652"/>
              </p:ext>
            </p:extLst>
          </p:nvPr>
        </p:nvGraphicFramePr>
        <p:xfrm>
          <a:off x="449393" y="3242581"/>
          <a:ext cx="1196579" cy="394835"/>
        </p:xfrm>
        <a:graphic>
          <a:graphicData uri="http://schemas.openxmlformats.org/presentationml/2006/ole">
            <mc:AlternateContent xmlns:mc="http://schemas.openxmlformats.org/markup-compatibility/2006">
              <mc:Choice xmlns:v="urn:schemas-microsoft-com:vml" Requires="v">
                <p:oleObj name="VISIO" r:id="rId11" imgW="1073201" imgH="471526" progId="Visio.Drawing.6">
                  <p:embed/>
                </p:oleObj>
              </mc:Choice>
              <mc:Fallback>
                <p:oleObj name="VISIO" r:id="rId11" imgW="1073201" imgH="471526" progId="Visio.Drawing.6">
                  <p:embed/>
                  <p:pic>
                    <p:nvPicPr>
                      <p:cNvPr id="14"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393" y="3242581"/>
                        <a:ext cx="1196579" cy="394835"/>
                      </a:xfrm>
                      <a:prstGeom prst="rect">
                        <a:avLst/>
                      </a:prstGeom>
                      <a:noFill/>
                      <a:ln>
                        <a:noFill/>
                      </a:ln>
                      <a:effectLst/>
                    </p:spPr>
                  </p:pic>
                </p:oleObj>
              </mc:Fallback>
            </mc:AlternateContent>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3227293740"/>
              </p:ext>
            </p:extLst>
          </p:nvPr>
        </p:nvGraphicFramePr>
        <p:xfrm>
          <a:off x="1354822" y="4511514"/>
          <a:ext cx="5292328" cy="226003"/>
        </p:xfrm>
        <a:graphic>
          <a:graphicData uri="http://schemas.openxmlformats.org/presentationml/2006/ole">
            <mc:AlternateContent xmlns:mc="http://schemas.openxmlformats.org/markup-compatibility/2006">
              <mc:Choice xmlns:v="urn:schemas-microsoft-com:vml" Requires="v">
                <p:oleObj name="VISIO" r:id="rId13" imgW="8398800" imgH="478800" progId="Visio.Drawing.6">
                  <p:embed/>
                </p:oleObj>
              </mc:Choice>
              <mc:Fallback>
                <p:oleObj name="VISIO" r:id="rId13" imgW="8398800" imgH="478800" progId="Visio.Drawing.6">
                  <p:embed/>
                  <p:pic>
                    <p:nvPicPr>
                      <p:cNvPr id="19"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4822" y="4511514"/>
                        <a:ext cx="5292328" cy="226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 name="Group 19"/>
          <p:cNvGrpSpPr>
            <a:grpSpLocks/>
          </p:cNvGrpSpPr>
          <p:nvPr/>
        </p:nvGrpSpPr>
        <p:grpSpPr bwMode="auto">
          <a:xfrm>
            <a:off x="6541294" y="4274696"/>
            <a:ext cx="1243013" cy="444859"/>
            <a:chOff x="4599" y="808"/>
            <a:chExt cx="1044" cy="498"/>
          </a:xfrm>
        </p:grpSpPr>
        <p:graphicFrame>
          <p:nvGraphicFramePr>
            <p:cNvPr id="21" name="Object 6"/>
            <p:cNvGraphicFramePr>
              <a:graphicFrameLocks noChangeAspect="1"/>
            </p:cNvGraphicFramePr>
            <p:nvPr/>
          </p:nvGraphicFramePr>
          <p:xfrm>
            <a:off x="4599" y="808"/>
            <a:ext cx="1044" cy="498"/>
          </p:xfrm>
          <a:graphic>
            <a:graphicData uri="http://schemas.openxmlformats.org/presentationml/2006/ole">
              <mc:AlternateContent xmlns:mc="http://schemas.openxmlformats.org/markup-compatibility/2006">
                <mc:Choice xmlns:v="urn:schemas-microsoft-com:vml" Requires="v">
                  <p:oleObj name="Visio" r:id="rId15" imgW="1250640" imgH="599040" progId="Visio.Drawing.11">
                    <p:embed/>
                  </p:oleObj>
                </mc:Choice>
                <mc:Fallback>
                  <p:oleObj name="Visio" r:id="rId15" imgW="1250640" imgH="599040" progId="Visio.Drawing.11">
                    <p:embed/>
                    <p:pic>
                      <p:nvPicPr>
                        <p:cNvPr id="21"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99" y="808"/>
                          <a:ext cx="1044" cy="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Line 21"/>
            <p:cNvSpPr>
              <a:spLocks noChangeShapeType="1"/>
            </p:cNvSpPr>
            <p:nvPr/>
          </p:nvSpPr>
          <p:spPr bwMode="auto">
            <a:xfrm>
              <a:off x="4626" y="1051"/>
              <a:ext cx="98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spTree>
    <p:extLst>
      <p:ext uri="{BB962C8B-B14F-4D97-AF65-F5344CB8AC3E}">
        <p14:creationId xmlns:p14="http://schemas.microsoft.com/office/powerpoint/2010/main" val="8640994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507017" y="1324353"/>
            <a:ext cx="5247085" cy="3421771"/>
          </a:xfrm>
          <a:prstGeom prst="rect">
            <a:avLst/>
          </a:prstGeom>
          <a:noFill/>
          <a:ln w="9525">
            <a:noFill/>
            <a:miter lim="800000"/>
            <a:headEnd/>
            <a:tailEnd/>
          </a:ln>
        </p:spPr>
        <p:txBody>
          <a:bodyPr lIns="0" tIns="0" rIns="0" bIns="0">
            <a:spAutoFit/>
          </a:bodyPr>
          <a:lstStyle/>
          <a:p>
            <a:pPr marL="257210" indent="-257210" defTabSz="614450" eaLnBrk="0" fontAlgn="base" hangingPunct="0">
              <a:lnSpc>
                <a:spcPct val="80000"/>
              </a:lnSpc>
              <a:spcBef>
                <a:spcPct val="0"/>
              </a:spcBef>
              <a:spcAft>
                <a:spcPct val="40000"/>
              </a:spcAft>
              <a:buFont typeface="Wingdings" pitchFamily="2" charset="2"/>
              <a:buChar char="§"/>
              <a:defRPr/>
            </a:pPr>
            <a:r>
              <a:rPr lang="en-GB" sz="1463" kern="0" dirty="0">
                <a:solidFill>
                  <a:srgbClr val="000000"/>
                </a:solidFill>
                <a:latin typeface="JLR Emeric" panose="02000503040000020004" pitchFamily="2" charset="0"/>
              </a:rPr>
              <a:t>VSM – Value Stream Map</a:t>
            </a:r>
          </a:p>
          <a:p>
            <a:pPr marL="257210" indent="-257210" defTabSz="614450" eaLnBrk="0" fontAlgn="base" hangingPunct="0">
              <a:lnSpc>
                <a:spcPct val="80000"/>
              </a:lnSpc>
              <a:spcBef>
                <a:spcPct val="0"/>
              </a:spcBef>
              <a:spcAft>
                <a:spcPct val="40000"/>
              </a:spcAft>
              <a:buFont typeface="Wingdings" pitchFamily="2" charset="2"/>
              <a:buChar char="§"/>
              <a:defRPr/>
            </a:pPr>
            <a:r>
              <a:rPr lang="en-GB" sz="1463" kern="0" dirty="0">
                <a:solidFill>
                  <a:srgbClr val="000000"/>
                </a:solidFill>
                <a:latin typeface="JLR Emeric" panose="02000503040000020004" pitchFamily="2" charset="0"/>
              </a:rPr>
              <a:t>BTS – Build to Sequence</a:t>
            </a:r>
          </a:p>
          <a:p>
            <a:pPr marL="257210" indent="-257210" defTabSz="614450" eaLnBrk="0" fontAlgn="base" hangingPunct="0">
              <a:lnSpc>
                <a:spcPct val="80000"/>
              </a:lnSpc>
              <a:spcBef>
                <a:spcPct val="0"/>
              </a:spcBef>
              <a:spcAft>
                <a:spcPct val="40000"/>
              </a:spcAft>
              <a:buFont typeface="Wingdings" pitchFamily="2" charset="2"/>
              <a:buChar char="§"/>
              <a:defRPr/>
            </a:pPr>
            <a:r>
              <a:rPr lang="en-GB" sz="1463" kern="0" dirty="0">
                <a:solidFill>
                  <a:srgbClr val="000000"/>
                </a:solidFill>
                <a:latin typeface="JLR Emeric" panose="02000503040000020004" pitchFamily="2" charset="0"/>
              </a:rPr>
              <a:t>JPH – Jobs Per Hour</a:t>
            </a:r>
          </a:p>
          <a:p>
            <a:pPr marL="257210" indent="-257210" defTabSz="614450" eaLnBrk="0" fontAlgn="base" hangingPunct="0">
              <a:lnSpc>
                <a:spcPct val="80000"/>
              </a:lnSpc>
              <a:spcBef>
                <a:spcPct val="0"/>
              </a:spcBef>
              <a:spcAft>
                <a:spcPct val="40000"/>
              </a:spcAft>
              <a:buFont typeface="Wingdings" pitchFamily="2" charset="2"/>
              <a:buChar char="§"/>
              <a:defRPr/>
            </a:pPr>
            <a:r>
              <a:rPr lang="en-GB" sz="1463" kern="0" dirty="0">
                <a:solidFill>
                  <a:srgbClr val="000000"/>
                </a:solidFill>
                <a:latin typeface="JLR Emeric" panose="02000503040000020004" pitchFamily="2" charset="0"/>
              </a:rPr>
              <a:t>OEE – Overall Equipment Effectiveness</a:t>
            </a:r>
          </a:p>
          <a:p>
            <a:pPr marL="257210" indent="-257210" defTabSz="614450" eaLnBrk="0" fontAlgn="base" hangingPunct="0">
              <a:lnSpc>
                <a:spcPct val="80000"/>
              </a:lnSpc>
              <a:spcBef>
                <a:spcPct val="0"/>
              </a:spcBef>
              <a:spcAft>
                <a:spcPct val="40000"/>
              </a:spcAft>
              <a:buFont typeface="Wingdings" pitchFamily="2" charset="2"/>
              <a:buChar char="§"/>
              <a:defRPr/>
            </a:pPr>
            <a:r>
              <a:rPr lang="en-GB" sz="1463" kern="0" dirty="0">
                <a:solidFill>
                  <a:srgbClr val="000000"/>
                </a:solidFill>
                <a:latin typeface="JLR Emeric" panose="02000503040000020004" pitchFamily="2" charset="0"/>
              </a:rPr>
              <a:t>Op Strat – Operational Strategy</a:t>
            </a:r>
          </a:p>
          <a:p>
            <a:pPr marL="257210" indent="-257210" defTabSz="614450" eaLnBrk="0" fontAlgn="base" hangingPunct="0">
              <a:lnSpc>
                <a:spcPct val="80000"/>
              </a:lnSpc>
              <a:spcBef>
                <a:spcPct val="0"/>
              </a:spcBef>
              <a:spcAft>
                <a:spcPct val="40000"/>
              </a:spcAft>
              <a:buFont typeface="Wingdings" pitchFamily="2" charset="2"/>
              <a:buChar char="§"/>
              <a:defRPr/>
            </a:pPr>
            <a:r>
              <a:rPr lang="en-GB" sz="1463" kern="0" dirty="0">
                <a:solidFill>
                  <a:srgbClr val="000000"/>
                </a:solidFill>
                <a:latin typeface="JLR Emeric" panose="02000503040000020004" pitchFamily="2" charset="0"/>
              </a:rPr>
              <a:t>EDI – Electronic Data Interchange</a:t>
            </a:r>
          </a:p>
          <a:p>
            <a:pPr marL="257210" indent="-257210" defTabSz="614450" eaLnBrk="0" fontAlgn="base" hangingPunct="0">
              <a:lnSpc>
                <a:spcPct val="80000"/>
              </a:lnSpc>
              <a:spcBef>
                <a:spcPct val="0"/>
              </a:spcBef>
              <a:spcAft>
                <a:spcPct val="40000"/>
              </a:spcAft>
              <a:buFont typeface="Wingdings" pitchFamily="2" charset="2"/>
              <a:buChar char="§"/>
              <a:defRPr/>
            </a:pPr>
            <a:r>
              <a:rPr lang="en-GB" sz="1463" kern="0" dirty="0">
                <a:solidFill>
                  <a:srgbClr val="000000"/>
                </a:solidFill>
                <a:latin typeface="JLR Emeric" panose="02000503040000020004" pitchFamily="2" charset="0"/>
              </a:rPr>
              <a:t>TLS – Target Launch Sequence</a:t>
            </a:r>
          </a:p>
          <a:p>
            <a:pPr marL="257210" indent="-257210" defTabSz="614450" eaLnBrk="0" fontAlgn="base" hangingPunct="0">
              <a:lnSpc>
                <a:spcPct val="80000"/>
              </a:lnSpc>
              <a:spcBef>
                <a:spcPct val="0"/>
              </a:spcBef>
              <a:spcAft>
                <a:spcPct val="40000"/>
              </a:spcAft>
              <a:buFont typeface="Wingdings" pitchFamily="2" charset="2"/>
              <a:buChar char="§"/>
              <a:defRPr/>
            </a:pPr>
            <a:r>
              <a:rPr lang="en-GB" sz="1463" kern="0" dirty="0">
                <a:solidFill>
                  <a:srgbClr val="000000"/>
                </a:solidFill>
                <a:latin typeface="JLR Emeric" panose="02000503040000020004" pitchFamily="2" charset="0"/>
              </a:rPr>
              <a:t>MRP – Material Requirements Planning</a:t>
            </a:r>
          </a:p>
          <a:p>
            <a:pPr marL="257210" indent="-257210" defTabSz="614450" eaLnBrk="0" fontAlgn="base" hangingPunct="0">
              <a:lnSpc>
                <a:spcPct val="80000"/>
              </a:lnSpc>
              <a:spcBef>
                <a:spcPct val="0"/>
              </a:spcBef>
              <a:spcAft>
                <a:spcPct val="40000"/>
              </a:spcAft>
              <a:buFont typeface="Wingdings" pitchFamily="2" charset="2"/>
              <a:buChar char="§"/>
              <a:defRPr/>
            </a:pPr>
            <a:r>
              <a:rPr lang="en-GB" sz="1463" kern="0" dirty="0">
                <a:solidFill>
                  <a:srgbClr val="000000"/>
                </a:solidFill>
                <a:latin typeface="JLR Emeric" panose="02000503040000020004" pitchFamily="2" charset="0"/>
              </a:rPr>
              <a:t>FIFO – First In First Out</a:t>
            </a:r>
          </a:p>
          <a:p>
            <a:pPr marL="257210" indent="-257210" defTabSz="614450" eaLnBrk="0" fontAlgn="base" hangingPunct="0">
              <a:lnSpc>
                <a:spcPct val="80000"/>
              </a:lnSpc>
              <a:spcBef>
                <a:spcPct val="0"/>
              </a:spcBef>
              <a:spcAft>
                <a:spcPct val="40000"/>
              </a:spcAft>
              <a:buFont typeface="Wingdings" pitchFamily="2" charset="2"/>
              <a:buChar char="§"/>
              <a:defRPr/>
            </a:pPr>
            <a:r>
              <a:rPr lang="en-GB" sz="1463" kern="0" dirty="0">
                <a:solidFill>
                  <a:srgbClr val="000000"/>
                </a:solidFill>
                <a:latin typeface="JLR Emeric" panose="02000503040000020004" pitchFamily="2" charset="0"/>
              </a:rPr>
              <a:t>WIP – Work in Process</a:t>
            </a:r>
          </a:p>
          <a:p>
            <a:pPr marL="229622" indent="-229622" defTabSz="614450" eaLnBrk="0" fontAlgn="base" hangingPunct="0">
              <a:lnSpc>
                <a:spcPct val="80000"/>
              </a:lnSpc>
              <a:spcBef>
                <a:spcPct val="0"/>
              </a:spcBef>
              <a:spcAft>
                <a:spcPct val="40000"/>
              </a:spcAft>
              <a:buFont typeface="Arial" pitchFamily="34" charset="0"/>
              <a:buChar char="•"/>
              <a:defRPr/>
            </a:pPr>
            <a:endParaRPr lang="en-GB" sz="1463" kern="0" dirty="0">
              <a:solidFill>
                <a:srgbClr val="8F993E"/>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Arial" pitchFamily="34" charset="0"/>
              <a:buChar char="•"/>
              <a:defRPr/>
            </a:pPr>
            <a:endParaRPr lang="en-GB" sz="1463" kern="0" dirty="0">
              <a:solidFill>
                <a:srgbClr val="8F993E"/>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Arial" pitchFamily="34" charset="0"/>
              <a:buChar char="•"/>
              <a:defRPr/>
            </a:pPr>
            <a:endParaRPr lang="en-GB" sz="1463" kern="0" dirty="0">
              <a:solidFill>
                <a:srgbClr val="8F993E"/>
              </a:solidFill>
              <a:latin typeface="JLR Emeric" panose="02000503040000020004" pitchFamily="2" charset="0"/>
            </a:endParaRPr>
          </a:p>
        </p:txBody>
      </p:sp>
      <p:sp>
        <p:nvSpPr>
          <p:cNvPr id="12" name="Rectangle 2"/>
          <p:cNvSpPr>
            <a:spLocks noGrp="1" noChangeArrowheads="1"/>
          </p:cNvSpPr>
          <p:nvPr>
            <p:ph type="title" idx="4294967295"/>
          </p:nvPr>
        </p:nvSpPr>
        <p:spPr>
          <a:xfrm>
            <a:off x="234864" y="300410"/>
            <a:ext cx="4585097" cy="692944"/>
          </a:xfrm>
        </p:spPr>
        <p:txBody>
          <a:bodyPr/>
          <a:lstStyle/>
          <a:p>
            <a:r>
              <a:rPr lang="en-GB" dirty="0">
                <a:latin typeface="JLR Emeric" panose="02000503040000020004" pitchFamily="2" charset="0"/>
              </a:rPr>
              <a:t>Glossary</a:t>
            </a:r>
          </a:p>
        </p:txBody>
      </p:sp>
    </p:spTree>
    <p:extLst>
      <p:ext uri="{BB962C8B-B14F-4D97-AF65-F5344CB8AC3E}">
        <p14:creationId xmlns:p14="http://schemas.microsoft.com/office/powerpoint/2010/main" val="291653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0"/>
          <p:cNvSpPr txBox="1">
            <a:spLocks noChangeArrowheads="1"/>
          </p:cNvSpPr>
          <p:nvPr/>
        </p:nvSpPr>
        <p:spPr bwMode="auto">
          <a:xfrm>
            <a:off x="250665" y="32609"/>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Why do we use a Value Stream Map?</a:t>
            </a:r>
          </a:p>
          <a:p>
            <a:endParaRPr lang="en-GB" sz="1400" b="0" dirty="0">
              <a:latin typeface="JLR Emeric" panose="02000503040000020004" pitchFamily="2" charset="0"/>
            </a:endParaRPr>
          </a:p>
          <a:p>
            <a:r>
              <a:rPr lang="en-GB" sz="1400" b="0" dirty="0">
                <a:latin typeface="JLR Emeric" panose="02000503040000020004" pitchFamily="2" charset="0"/>
              </a:rPr>
              <a:t>Benefits of VSM*</a:t>
            </a:r>
          </a:p>
        </p:txBody>
      </p:sp>
      <p:pic>
        <p:nvPicPr>
          <p:cNvPr id="3" name="Picture 2"/>
          <p:cNvPicPr>
            <a:picLocks noChangeAspect="1"/>
          </p:cNvPicPr>
          <p:nvPr/>
        </p:nvPicPr>
        <p:blipFill>
          <a:blip r:embed="rId3"/>
          <a:stretch>
            <a:fillRect/>
          </a:stretch>
        </p:blipFill>
        <p:spPr>
          <a:xfrm>
            <a:off x="114088" y="893109"/>
            <a:ext cx="4628931" cy="2531447"/>
          </a:xfrm>
          <a:prstGeom prst="rect">
            <a:avLst/>
          </a:prstGeom>
        </p:spPr>
      </p:pic>
      <p:pic>
        <p:nvPicPr>
          <p:cNvPr id="4" name="Picture 3"/>
          <p:cNvPicPr>
            <a:picLocks noChangeAspect="1"/>
          </p:cNvPicPr>
          <p:nvPr/>
        </p:nvPicPr>
        <p:blipFill>
          <a:blip r:embed="rId4"/>
          <a:stretch>
            <a:fillRect/>
          </a:stretch>
        </p:blipFill>
        <p:spPr>
          <a:xfrm>
            <a:off x="4372187" y="2687807"/>
            <a:ext cx="4657725" cy="2295525"/>
          </a:xfrm>
          <a:prstGeom prst="rect">
            <a:avLst/>
          </a:prstGeom>
          <a:ln w="38100" cap="sq" cmpd="thickThin">
            <a:solidFill>
              <a:srgbClr val="000000"/>
            </a:solidFill>
            <a:prstDash val="solid"/>
            <a:miter lim="800000"/>
          </a:ln>
          <a:effectLst>
            <a:innerShdw blurRad="76200">
              <a:srgbClr val="000000"/>
            </a:innerShdw>
          </a:effectLst>
        </p:spPr>
      </p:pic>
      <p:sp>
        <p:nvSpPr>
          <p:cNvPr id="5" name="Arrow: Bent 4">
            <a:extLst>
              <a:ext uri="{FF2B5EF4-FFF2-40B4-BE49-F238E27FC236}">
                <a16:creationId xmlns:a16="http://schemas.microsoft.com/office/drawing/2014/main" id="{EB184C4E-83C4-4EBF-BA6F-BF80549412A5}"/>
              </a:ext>
            </a:extLst>
          </p:cNvPr>
          <p:cNvSpPr/>
          <p:nvPr/>
        </p:nvSpPr>
        <p:spPr>
          <a:xfrm rot="5400000">
            <a:off x="5316682" y="1472264"/>
            <a:ext cx="773251" cy="1425721"/>
          </a:xfrm>
          <a:prstGeom prst="bentArrow">
            <a:avLst/>
          </a:prstGeom>
          <a:gradFill>
            <a:gsLst>
              <a:gs pos="55000">
                <a:srgbClr val="FFFF00"/>
              </a:gs>
              <a:gs pos="17000">
                <a:srgbClr val="00B050"/>
              </a:gs>
            </a:gsLst>
            <a:lin ang="5400000" scaled="1"/>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GB" dirty="0">
              <a:solidFill>
                <a:schemeClr val="tx1"/>
              </a:solidFill>
              <a:latin typeface="JLR Emeric" panose="02000503040000020004" pitchFamily="2" charset="0"/>
            </a:endParaRPr>
          </a:p>
        </p:txBody>
      </p:sp>
    </p:spTree>
    <p:extLst>
      <p:ext uri="{BB962C8B-B14F-4D97-AF65-F5344CB8AC3E}">
        <p14:creationId xmlns:p14="http://schemas.microsoft.com/office/powerpoint/2010/main" val="104149791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p:cNvSpPr/>
          <p:nvPr/>
        </p:nvSpPr>
        <p:spPr>
          <a:xfrm>
            <a:off x="747132" y="1167594"/>
            <a:ext cx="7961970" cy="1241069"/>
          </a:xfrm>
          <a:prstGeom prst="roundRect">
            <a:avLst/>
          </a:prstGeom>
          <a:solidFill>
            <a:srgbClr val="D8D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fontAlgn="base">
              <a:lnSpc>
                <a:spcPct val="150000"/>
              </a:lnSpc>
              <a:spcBef>
                <a:spcPct val="50000"/>
              </a:spcBef>
              <a:spcAft>
                <a:spcPct val="0"/>
              </a:spcAft>
              <a:buFontTx/>
              <a:buChar char="-"/>
            </a:pPr>
            <a:r>
              <a:rPr lang="en-GB" sz="1400" dirty="0">
                <a:solidFill>
                  <a:srgbClr val="000000"/>
                </a:solidFill>
                <a:latin typeface="JLR Emeric" panose="02000503040000020004" pitchFamily="2" charset="0"/>
              </a:rPr>
              <a:t>It helps to </a:t>
            </a:r>
            <a:r>
              <a:rPr lang="en-GB" sz="1400" b="1" dirty="0">
                <a:solidFill>
                  <a:srgbClr val="000000"/>
                </a:solidFill>
                <a:latin typeface="JLR Emeric" panose="02000503040000020004" pitchFamily="2" charset="0"/>
              </a:rPr>
              <a:t>visualise </a:t>
            </a:r>
            <a:r>
              <a:rPr lang="en-GB" sz="1400" dirty="0">
                <a:solidFill>
                  <a:srgbClr val="000000"/>
                </a:solidFill>
                <a:latin typeface="JLR Emeric" panose="02000503040000020004" pitchFamily="2" charset="0"/>
              </a:rPr>
              <a:t>more than just the single process i.e. assembly, welding, etc. in production; you can see the flow.</a:t>
            </a:r>
          </a:p>
          <a:p>
            <a:pPr marL="214313" indent="-214313" algn="ctr" fontAlgn="base">
              <a:lnSpc>
                <a:spcPct val="150000"/>
              </a:lnSpc>
              <a:spcBef>
                <a:spcPct val="50000"/>
              </a:spcBef>
              <a:spcAft>
                <a:spcPct val="0"/>
              </a:spcAft>
              <a:buFontTx/>
              <a:buChar char="-"/>
            </a:pPr>
            <a:r>
              <a:rPr lang="en-GB" sz="1400" dirty="0">
                <a:solidFill>
                  <a:srgbClr val="000000"/>
                </a:solidFill>
                <a:latin typeface="JLR Emeric" panose="02000503040000020004" pitchFamily="2" charset="0"/>
              </a:rPr>
              <a:t>It provides</a:t>
            </a:r>
            <a:r>
              <a:rPr lang="en-GB" sz="1400" b="1" dirty="0">
                <a:solidFill>
                  <a:srgbClr val="000000"/>
                </a:solidFill>
                <a:latin typeface="JLR Emeric" panose="02000503040000020004" pitchFamily="2" charset="0"/>
              </a:rPr>
              <a:t> a common language </a:t>
            </a:r>
            <a:r>
              <a:rPr lang="en-GB" sz="1400" dirty="0">
                <a:solidFill>
                  <a:srgbClr val="000000"/>
                </a:solidFill>
                <a:latin typeface="JLR Emeric" panose="02000503040000020004" pitchFamily="2" charset="0"/>
              </a:rPr>
              <a:t>for talking about manufacturing process.</a:t>
            </a:r>
          </a:p>
        </p:txBody>
      </p:sp>
      <p:sp>
        <p:nvSpPr>
          <p:cNvPr id="7" name="Rectangle 1030"/>
          <p:cNvSpPr txBox="1">
            <a:spLocks noChangeArrowheads="1"/>
          </p:cNvSpPr>
          <p:nvPr/>
        </p:nvSpPr>
        <p:spPr bwMode="auto">
          <a:xfrm>
            <a:off x="211625" y="76018"/>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Why do we use a Value Stream Map?</a:t>
            </a:r>
          </a:p>
          <a:p>
            <a:endParaRPr lang="en-GB" sz="1400" b="0" dirty="0">
              <a:latin typeface="JLR Emeric" panose="02000503040000020004" pitchFamily="2" charset="0"/>
            </a:endParaRPr>
          </a:p>
          <a:p>
            <a:r>
              <a:rPr lang="en-GB" sz="1400" b="0" dirty="0">
                <a:latin typeface="JLR Emeric" panose="02000503040000020004" pitchFamily="2" charset="0"/>
              </a:rPr>
              <a:t>Benefits of VSM*</a:t>
            </a:r>
          </a:p>
        </p:txBody>
      </p:sp>
    </p:spTree>
    <p:extLst>
      <p:ext uri="{BB962C8B-B14F-4D97-AF65-F5344CB8AC3E}">
        <p14:creationId xmlns:p14="http://schemas.microsoft.com/office/powerpoint/2010/main" val="354030798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1826" y="1029282"/>
            <a:ext cx="7961970" cy="1241069"/>
          </a:xfrm>
          <a:prstGeom prst="roundRect">
            <a:avLst/>
          </a:prstGeom>
          <a:solidFill>
            <a:srgbClr val="D8D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fontAlgn="base">
              <a:lnSpc>
                <a:spcPct val="150000"/>
              </a:lnSpc>
              <a:spcBef>
                <a:spcPct val="50000"/>
              </a:spcBef>
              <a:spcAft>
                <a:spcPct val="0"/>
              </a:spcAft>
              <a:buFontTx/>
              <a:buChar char="-"/>
            </a:pPr>
            <a:r>
              <a:rPr lang="en-GB" sz="1400" dirty="0">
                <a:solidFill>
                  <a:srgbClr val="000000"/>
                </a:solidFill>
                <a:latin typeface="JLR Emeric" panose="02000503040000020004" pitchFamily="2" charset="0"/>
              </a:rPr>
              <a:t>It helps to </a:t>
            </a:r>
            <a:r>
              <a:rPr lang="en-GB" sz="1400" b="1" dirty="0">
                <a:solidFill>
                  <a:srgbClr val="000000"/>
                </a:solidFill>
                <a:latin typeface="JLR Emeric" panose="02000503040000020004" pitchFamily="2" charset="0"/>
              </a:rPr>
              <a:t>visualise </a:t>
            </a:r>
            <a:r>
              <a:rPr lang="en-GB" sz="1400" dirty="0">
                <a:solidFill>
                  <a:srgbClr val="000000"/>
                </a:solidFill>
                <a:latin typeface="JLR Emeric" panose="02000503040000020004" pitchFamily="2" charset="0"/>
              </a:rPr>
              <a:t>more than just the single process i.e. assembly, welding, etc. in production; you can see the flow.</a:t>
            </a:r>
          </a:p>
          <a:p>
            <a:pPr marL="214313" indent="-214313" algn="ctr" fontAlgn="base">
              <a:lnSpc>
                <a:spcPct val="150000"/>
              </a:lnSpc>
              <a:spcBef>
                <a:spcPct val="50000"/>
              </a:spcBef>
              <a:spcAft>
                <a:spcPct val="0"/>
              </a:spcAft>
              <a:buFontTx/>
              <a:buChar char="-"/>
            </a:pPr>
            <a:r>
              <a:rPr lang="en-GB" sz="1400" dirty="0">
                <a:solidFill>
                  <a:srgbClr val="000000"/>
                </a:solidFill>
                <a:latin typeface="JLR Emeric" panose="02000503040000020004" pitchFamily="2" charset="0"/>
              </a:rPr>
              <a:t>It provides</a:t>
            </a:r>
            <a:r>
              <a:rPr lang="en-GB" sz="1400" b="1" dirty="0">
                <a:solidFill>
                  <a:srgbClr val="000000"/>
                </a:solidFill>
                <a:latin typeface="JLR Emeric" panose="02000503040000020004" pitchFamily="2" charset="0"/>
              </a:rPr>
              <a:t> a common language </a:t>
            </a:r>
            <a:r>
              <a:rPr lang="en-GB" sz="1400" dirty="0">
                <a:solidFill>
                  <a:srgbClr val="000000"/>
                </a:solidFill>
                <a:latin typeface="JLR Emeric" panose="02000503040000020004" pitchFamily="2" charset="0"/>
              </a:rPr>
              <a:t>for talking about manufacturing process.</a:t>
            </a:r>
          </a:p>
        </p:txBody>
      </p:sp>
      <p:sp>
        <p:nvSpPr>
          <p:cNvPr id="7" name="Rectangle 1030"/>
          <p:cNvSpPr txBox="1">
            <a:spLocks noChangeArrowheads="1"/>
          </p:cNvSpPr>
          <p:nvPr/>
        </p:nvSpPr>
        <p:spPr bwMode="auto">
          <a:xfrm>
            <a:off x="242361" y="68333"/>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Why do we use a Value Stream Map?</a:t>
            </a:r>
          </a:p>
          <a:p>
            <a:endParaRPr lang="en-GB" sz="1400" b="0" dirty="0">
              <a:latin typeface="JLR Emeric" panose="02000503040000020004" pitchFamily="2" charset="0"/>
            </a:endParaRPr>
          </a:p>
          <a:p>
            <a:r>
              <a:rPr lang="en-GB" sz="1400" b="0" dirty="0">
                <a:latin typeface="JLR Emeric" panose="02000503040000020004" pitchFamily="2" charset="0"/>
              </a:rPr>
              <a:t>Benefits of VSM*</a:t>
            </a:r>
          </a:p>
        </p:txBody>
      </p:sp>
      <p:sp>
        <p:nvSpPr>
          <p:cNvPr id="10" name="Rounded Rectangle 9"/>
          <p:cNvSpPr/>
          <p:nvPr/>
        </p:nvSpPr>
        <p:spPr>
          <a:xfrm>
            <a:off x="251826" y="2509781"/>
            <a:ext cx="7961970" cy="2146513"/>
          </a:xfrm>
          <a:prstGeom prst="roundRect">
            <a:avLst/>
          </a:prstGeom>
          <a:solidFill>
            <a:srgbClr val="D8D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fontAlgn="base">
              <a:lnSpc>
                <a:spcPct val="150000"/>
              </a:lnSpc>
              <a:spcBef>
                <a:spcPct val="50000"/>
              </a:spcBef>
              <a:spcAft>
                <a:spcPct val="0"/>
              </a:spcAft>
              <a:buFontTx/>
              <a:buChar char="-"/>
            </a:pPr>
            <a:r>
              <a:rPr lang="en-GB" sz="1400" dirty="0">
                <a:solidFill>
                  <a:srgbClr val="000000"/>
                </a:solidFill>
                <a:latin typeface="JLR Emeric" panose="02000503040000020004" pitchFamily="2" charset="0"/>
              </a:rPr>
              <a:t>It helps to see the sources of </a:t>
            </a:r>
            <a:r>
              <a:rPr lang="en-GB" sz="1400" b="1" dirty="0">
                <a:solidFill>
                  <a:srgbClr val="000000"/>
                </a:solidFill>
                <a:latin typeface="JLR Emeric" panose="02000503040000020004" pitchFamily="2" charset="0"/>
              </a:rPr>
              <a:t>waste</a:t>
            </a:r>
            <a:r>
              <a:rPr lang="en-GB" sz="1400" dirty="0">
                <a:solidFill>
                  <a:srgbClr val="000000"/>
                </a:solidFill>
                <a:latin typeface="JLR Emeric" panose="02000503040000020004" pitchFamily="2" charset="0"/>
              </a:rPr>
              <a:t>.</a:t>
            </a:r>
          </a:p>
          <a:p>
            <a:pPr marL="214313" indent="-214313" algn="ctr" fontAlgn="base">
              <a:lnSpc>
                <a:spcPct val="150000"/>
              </a:lnSpc>
              <a:spcBef>
                <a:spcPct val="50000"/>
              </a:spcBef>
              <a:spcAft>
                <a:spcPct val="0"/>
              </a:spcAft>
              <a:buFontTx/>
              <a:buChar char="-"/>
            </a:pPr>
            <a:r>
              <a:rPr lang="en-GB" sz="1400" dirty="0">
                <a:solidFill>
                  <a:srgbClr val="000000"/>
                </a:solidFill>
                <a:latin typeface="JLR Emeric" panose="02000503040000020004" pitchFamily="2" charset="0"/>
              </a:rPr>
              <a:t>It makes decisions about the </a:t>
            </a:r>
            <a:r>
              <a:rPr lang="en-GB" sz="1400" b="1" dirty="0">
                <a:solidFill>
                  <a:srgbClr val="000000"/>
                </a:solidFill>
                <a:latin typeface="JLR Emeric" panose="02000503040000020004" pitchFamily="2" charset="0"/>
              </a:rPr>
              <a:t>flow of materials </a:t>
            </a:r>
            <a:r>
              <a:rPr lang="en-GB" sz="1400" dirty="0">
                <a:solidFill>
                  <a:srgbClr val="000000"/>
                </a:solidFill>
                <a:latin typeface="JLR Emeric" panose="02000503040000020004" pitchFamily="2" charset="0"/>
              </a:rPr>
              <a:t>apparent so you can discuss them.</a:t>
            </a:r>
          </a:p>
          <a:p>
            <a:pPr marL="214313" indent="-214313" algn="ctr" fontAlgn="base">
              <a:lnSpc>
                <a:spcPct val="150000"/>
              </a:lnSpc>
              <a:spcBef>
                <a:spcPct val="50000"/>
              </a:spcBef>
              <a:spcAft>
                <a:spcPct val="0"/>
              </a:spcAft>
              <a:buFontTx/>
              <a:buChar char="-"/>
            </a:pPr>
            <a:r>
              <a:rPr lang="en-GB" sz="1400" dirty="0">
                <a:solidFill>
                  <a:srgbClr val="000000"/>
                </a:solidFill>
                <a:latin typeface="JLR Emeric" panose="02000503040000020004" pitchFamily="2" charset="0"/>
              </a:rPr>
              <a:t>It forms a basis of an </a:t>
            </a:r>
            <a:r>
              <a:rPr lang="en-GB" sz="1400" b="1" dirty="0">
                <a:solidFill>
                  <a:srgbClr val="000000"/>
                </a:solidFill>
                <a:latin typeface="JLR Emeric" panose="02000503040000020004" pitchFamily="2" charset="0"/>
              </a:rPr>
              <a:t>implementation plan </a:t>
            </a:r>
            <a:r>
              <a:rPr lang="en-GB" sz="1400" dirty="0">
                <a:solidFill>
                  <a:srgbClr val="000000"/>
                </a:solidFill>
                <a:latin typeface="JLR Emeric" panose="02000503040000020004" pitchFamily="2" charset="0"/>
              </a:rPr>
              <a:t>by helping to design how the whole door-to-door flow should operate.</a:t>
            </a:r>
          </a:p>
          <a:p>
            <a:pPr marL="214313" indent="-214313" algn="ctr" fontAlgn="base">
              <a:lnSpc>
                <a:spcPct val="150000"/>
              </a:lnSpc>
              <a:spcBef>
                <a:spcPct val="50000"/>
              </a:spcBef>
              <a:spcAft>
                <a:spcPct val="0"/>
              </a:spcAft>
              <a:buFontTx/>
              <a:buChar char="-"/>
            </a:pPr>
            <a:r>
              <a:rPr lang="en-GB" sz="1400" dirty="0">
                <a:solidFill>
                  <a:srgbClr val="000000"/>
                </a:solidFill>
                <a:latin typeface="JLR Emeric" panose="02000503040000020004" pitchFamily="2" charset="0"/>
              </a:rPr>
              <a:t>It shows the linkage between the </a:t>
            </a:r>
            <a:r>
              <a:rPr lang="en-GB" sz="1400" b="1" dirty="0">
                <a:solidFill>
                  <a:srgbClr val="000000"/>
                </a:solidFill>
                <a:latin typeface="JLR Emeric" panose="02000503040000020004" pitchFamily="2" charset="0"/>
              </a:rPr>
              <a:t>information flow</a:t>
            </a:r>
            <a:r>
              <a:rPr lang="en-GB" sz="1400" dirty="0">
                <a:solidFill>
                  <a:srgbClr val="000000"/>
                </a:solidFill>
                <a:latin typeface="JLR Emeric" panose="02000503040000020004" pitchFamily="2" charset="0"/>
              </a:rPr>
              <a:t> and </a:t>
            </a:r>
            <a:r>
              <a:rPr lang="en-GB" sz="1400" b="1" dirty="0">
                <a:solidFill>
                  <a:srgbClr val="000000"/>
                </a:solidFill>
                <a:latin typeface="JLR Emeric" panose="02000503040000020004" pitchFamily="2" charset="0"/>
              </a:rPr>
              <a:t>the material flow.</a:t>
            </a:r>
          </a:p>
        </p:txBody>
      </p:sp>
    </p:spTree>
    <p:extLst>
      <p:ext uri="{BB962C8B-B14F-4D97-AF65-F5344CB8AC3E}">
        <p14:creationId xmlns:p14="http://schemas.microsoft.com/office/powerpoint/2010/main" val="240334287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91" name="Text Box 171"/>
          <p:cNvSpPr txBox="1">
            <a:spLocks noChangeArrowheads="1"/>
          </p:cNvSpPr>
          <p:nvPr/>
        </p:nvSpPr>
        <p:spPr bwMode="auto">
          <a:xfrm>
            <a:off x="242361" y="1161000"/>
            <a:ext cx="6458604" cy="3266279"/>
          </a:xfrm>
          <a:prstGeom prst="rect">
            <a:avLst/>
          </a:prstGeom>
          <a:solidFill>
            <a:schemeClr val="bg1">
              <a:alpha val="90000"/>
            </a:schemeClr>
          </a:solidFill>
          <a:ln>
            <a:noFill/>
          </a:ln>
          <a:effectLst/>
        </p:spPr>
        <p:txBody>
          <a:bodyPr wrap="square">
            <a:spAutoFit/>
          </a:bodyPr>
          <a:lstStyle/>
          <a:p>
            <a:pPr fontAlgn="base">
              <a:lnSpc>
                <a:spcPct val="150000"/>
              </a:lnSpc>
              <a:spcBef>
                <a:spcPct val="50000"/>
              </a:spcBef>
              <a:spcAft>
                <a:spcPct val="0"/>
              </a:spcAft>
            </a:pPr>
            <a:r>
              <a:rPr lang="en-GB" sz="1350" b="1" dirty="0">
                <a:solidFill>
                  <a:srgbClr val="000000"/>
                </a:solidFill>
                <a:latin typeface="JLR Emeric" panose="02000503040000020004" pitchFamily="2" charset="0"/>
              </a:rPr>
              <a:t>MIFA – </a:t>
            </a:r>
            <a:r>
              <a:rPr lang="en-GB" sz="1350" dirty="0">
                <a:solidFill>
                  <a:srgbClr val="000000"/>
                </a:solidFill>
                <a:latin typeface="JLR Emeric" panose="02000503040000020004" pitchFamily="2" charset="0"/>
              </a:rPr>
              <a:t> “Material and Information Flow Analysis”</a:t>
            </a:r>
          </a:p>
          <a:p>
            <a:pPr fontAlgn="base">
              <a:lnSpc>
                <a:spcPct val="150000"/>
              </a:lnSpc>
              <a:spcBef>
                <a:spcPct val="50000"/>
              </a:spcBef>
              <a:spcAft>
                <a:spcPct val="0"/>
              </a:spcAft>
            </a:pPr>
            <a:endParaRPr lang="en-GB" sz="1350" dirty="0">
              <a:solidFill>
                <a:srgbClr val="000000"/>
              </a:solidFill>
              <a:latin typeface="JLR Emeric" panose="02000503040000020004" pitchFamily="2" charset="0"/>
            </a:endParaRPr>
          </a:p>
          <a:p>
            <a:pPr fontAlgn="base">
              <a:lnSpc>
                <a:spcPct val="150000"/>
              </a:lnSpc>
              <a:spcBef>
                <a:spcPct val="50000"/>
              </a:spcBef>
              <a:spcAft>
                <a:spcPct val="0"/>
              </a:spcAft>
            </a:pPr>
            <a:endParaRPr lang="en-GB" sz="1350" dirty="0">
              <a:solidFill>
                <a:srgbClr val="000000"/>
              </a:solidFill>
              <a:latin typeface="JLR Emeric" panose="02000503040000020004" pitchFamily="2" charset="0"/>
            </a:endParaRPr>
          </a:p>
          <a:p>
            <a:pPr fontAlgn="base">
              <a:lnSpc>
                <a:spcPct val="150000"/>
              </a:lnSpc>
              <a:spcBef>
                <a:spcPct val="50000"/>
              </a:spcBef>
              <a:spcAft>
                <a:spcPct val="0"/>
              </a:spcAft>
            </a:pPr>
            <a:r>
              <a:rPr lang="en-GB" sz="1350" b="1" dirty="0">
                <a:solidFill>
                  <a:srgbClr val="000000"/>
                </a:solidFill>
                <a:latin typeface="JLR Emeric" panose="02000503040000020004" pitchFamily="2" charset="0"/>
              </a:rPr>
              <a:t>MIFD – </a:t>
            </a:r>
            <a:r>
              <a:rPr lang="en-GB" sz="1350" dirty="0">
                <a:solidFill>
                  <a:srgbClr val="000000"/>
                </a:solidFill>
                <a:latin typeface="JLR Emeric" panose="02000503040000020004" pitchFamily="2" charset="0"/>
              </a:rPr>
              <a:t>“ Material and Information Flow Diagram”</a:t>
            </a:r>
          </a:p>
          <a:p>
            <a:pPr fontAlgn="base">
              <a:lnSpc>
                <a:spcPct val="150000"/>
              </a:lnSpc>
              <a:spcBef>
                <a:spcPct val="50000"/>
              </a:spcBef>
              <a:spcAft>
                <a:spcPct val="0"/>
              </a:spcAft>
            </a:pPr>
            <a:endParaRPr lang="en-GB" sz="1350" dirty="0">
              <a:solidFill>
                <a:srgbClr val="000000"/>
              </a:solidFill>
              <a:latin typeface="JLR Emeric" panose="02000503040000020004" pitchFamily="2" charset="0"/>
            </a:endParaRPr>
          </a:p>
          <a:p>
            <a:pPr fontAlgn="base">
              <a:lnSpc>
                <a:spcPct val="150000"/>
              </a:lnSpc>
              <a:spcBef>
                <a:spcPct val="50000"/>
              </a:spcBef>
              <a:spcAft>
                <a:spcPct val="0"/>
              </a:spcAft>
            </a:pPr>
            <a:endParaRPr lang="en-GB" sz="1350" b="1" dirty="0">
              <a:solidFill>
                <a:srgbClr val="000000"/>
              </a:solidFill>
              <a:latin typeface="JLR Emeric" panose="02000503040000020004" pitchFamily="2" charset="0"/>
            </a:endParaRPr>
          </a:p>
          <a:p>
            <a:pPr fontAlgn="base">
              <a:lnSpc>
                <a:spcPct val="150000"/>
              </a:lnSpc>
              <a:spcBef>
                <a:spcPct val="50000"/>
              </a:spcBef>
              <a:spcAft>
                <a:spcPct val="0"/>
              </a:spcAft>
            </a:pPr>
            <a:r>
              <a:rPr lang="en-GB" sz="1350" b="1" dirty="0">
                <a:solidFill>
                  <a:srgbClr val="000000"/>
                </a:solidFill>
                <a:latin typeface="JLR Emeric" panose="02000503040000020004" pitchFamily="2" charset="0"/>
              </a:rPr>
              <a:t>MIFM – </a:t>
            </a:r>
            <a:r>
              <a:rPr lang="en-GB" sz="1350" dirty="0">
                <a:solidFill>
                  <a:srgbClr val="000000"/>
                </a:solidFill>
                <a:latin typeface="JLR Emeric" panose="02000503040000020004" pitchFamily="2" charset="0"/>
              </a:rPr>
              <a:t>“ Material and Information Flow Map”</a:t>
            </a:r>
          </a:p>
          <a:p>
            <a:pPr fontAlgn="base">
              <a:lnSpc>
                <a:spcPct val="150000"/>
              </a:lnSpc>
              <a:spcBef>
                <a:spcPct val="50000"/>
              </a:spcBef>
              <a:spcAft>
                <a:spcPct val="0"/>
              </a:spcAft>
            </a:pPr>
            <a:r>
              <a:rPr lang="en-GB" sz="1200" dirty="0">
                <a:solidFill>
                  <a:srgbClr val="000000"/>
                </a:solidFill>
                <a:latin typeface="JLR Emeric" panose="02000503040000020004" pitchFamily="2" charset="0"/>
              </a:rPr>
              <a:t>	</a:t>
            </a:r>
          </a:p>
        </p:txBody>
      </p:sp>
      <p:sp>
        <p:nvSpPr>
          <p:cNvPr id="7" name="Rectangle 1030"/>
          <p:cNvSpPr txBox="1">
            <a:spLocks noChangeArrowheads="1"/>
          </p:cNvSpPr>
          <p:nvPr/>
        </p:nvSpPr>
        <p:spPr bwMode="auto">
          <a:xfrm>
            <a:off x="242361" y="78836"/>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Other names</a:t>
            </a:r>
          </a:p>
        </p:txBody>
      </p:sp>
    </p:spTree>
    <p:extLst>
      <p:ext uri="{BB962C8B-B14F-4D97-AF65-F5344CB8AC3E}">
        <p14:creationId xmlns:p14="http://schemas.microsoft.com/office/powerpoint/2010/main" val="8244546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73982" y="1170758"/>
            <a:ext cx="6388894" cy="2963067"/>
            <a:chOff x="410580" y="1909198"/>
            <a:chExt cx="11356555" cy="4612755"/>
          </a:xfrm>
        </p:grpSpPr>
        <p:grpSp>
          <p:nvGrpSpPr>
            <p:cNvPr id="153603" name="Group 33"/>
            <p:cNvGrpSpPr>
              <a:grpSpLocks/>
            </p:cNvGrpSpPr>
            <p:nvPr/>
          </p:nvGrpSpPr>
          <p:grpSpPr bwMode="auto">
            <a:xfrm>
              <a:off x="1132272" y="5359634"/>
              <a:ext cx="9009476" cy="1162319"/>
              <a:chOff x="333" y="2945"/>
              <a:chExt cx="4257" cy="732"/>
            </a:xfrm>
          </p:grpSpPr>
          <p:sp>
            <p:nvSpPr>
              <p:cNvPr id="153809" name="Rectangle 34"/>
              <p:cNvSpPr>
                <a:spLocks noChangeArrowheads="1"/>
              </p:cNvSpPr>
              <p:nvPr/>
            </p:nvSpPr>
            <p:spPr bwMode="auto">
              <a:xfrm>
                <a:off x="3960"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0" name="Line 35"/>
              <p:cNvSpPr>
                <a:spLocks noChangeShapeType="1"/>
              </p:cNvSpPr>
              <p:nvPr/>
            </p:nvSpPr>
            <p:spPr bwMode="auto">
              <a:xfrm>
                <a:off x="3969" y="3082"/>
                <a:ext cx="6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11" name="Rectangle 36"/>
              <p:cNvSpPr>
                <a:spLocks noChangeArrowheads="1"/>
              </p:cNvSpPr>
              <p:nvPr/>
            </p:nvSpPr>
            <p:spPr bwMode="auto">
              <a:xfrm>
                <a:off x="4057" y="2945"/>
                <a:ext cx="38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Shipping</a:t>
                </a:r>
              </a:p>
            </p:txBody>
          </p:sp>
          <p:sp>
            <p:nvSpPr>
              <p:cNvPr id="153812" name="Rectangle 37"/>
              <p:cNvSpPr>
                <a:spLocks noChangeArrowheads="1"/>
              </p:cNvSpPr>
              <p:nvPr/>
            </p:nvSpPr>
            <p:spPr bwMode="auto">
              <a:xfrm>
                <a:off x="2751"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3" name="Line 38"/>
              <p:cNvSpPr>
                <a:spLocks noChangeShapeType="1"/>
              </p:cNvSpPr>
              <p:nvPr/>
            </p:nvSpPr>
            <p:spPr bwMode="auto">
              <a:xfrm>
                <a:off x="2754"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14" name="Rectangle 39"/>
              <p:cNvSpPr>
                <a:spLocks noChangeArrowheads="1"/>
              </p:cNvSpPr>
              <p:nvPr/>
            </p:nvSpPr>
            <p:spPr bwMode="auto">
              <a:xfrm>
                <a:off x="2848" y="2945"/>
                <a:ext cx="42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Assembly</a:t>
                </a:r>
              </a:p>
            </p:txBody>
          </p:sp>
          <p:sp>
            <p:nvSpPr>
              <p:cNvPr id="153815" name="Rectangle 40"/>
              <p:cNvSpPr>
                <a:spLocks noChangeArrowheads="1"/>
              </p:cNvSpPr>
              <p:nvPr/>
            </p:nvSpPr>
            <p:spPr bwMode="auto">
              <a:xfrm>
                <a:off x="1506" y="2951"/>
                <a:ext cx="636" cy="72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6" name="Line 41"/>
              <p:cNvSpPr>
                <a:spLocks noChangeShapeType="1"/>
              </p:cNvSpPr>
              <p:nvPr/>
            </p:nvSpPr>
            <p:spPr bwMode="auto">
              <a:xfrm>
                <a:off x="1509" y="3082"/>
                <a:ext cx="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17" name="Rectangle 42"/>
              <p:cNvSpPr>
                <a:spLocks noChangeArrowheads="1"/>
              </p:cNvSpPr>
              <p:nvPr/>
            </p:nvSpPr>
            <p:spPr bwMode="auto">
              <a:xfrm>
                <a:off x="1639" y="2945"/>
                <a:ext cx="37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Welding</a:t>
                </a:r>
              </a:p>
            </p:txBody>
          </p:sp>
          <p:sp>
            <p:nvSpPr>
              <p:cNvPr id="153818" name="Rectangle 43"/>
              <p:cNvSpPr>
                <a:spLocks noChangeArrowheads="1"/>
              </p:cNvSpPr>
              <p:nvPr/>
            </p:nvSpPr>
            <p:spPr bwMode="auto">
              <a:xfrm>
                <a:off x="333" y="2951"/>
                <a:ext cx="636"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9" name="Line 44"/>
              <p:cNvSpPr>
                <a:spLocks noChangeShapeType="1"/>
              </p:cNvSpPr>
              <p:nvPr/>
            </p:nvSpPr>
            <p:spPr bwMode="auto">
              <a:xfrm>
                <a:off x="342"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20" name="Rectangle 45"/>
              <p:cNvSpPr>
                <a:spLocks noChangeArrowheads="1"/>
              </p:cNvSpPr>
              <p:nvPr/>
            </p:nvSpPr>
            <p:spPr bwMode="auto">
              <a:xfrm>
                <a:off x="430" y="2945"/>
                <a:ext cx="42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Stamping</a:t>
                </a:r>
              </a:p>
            </p:txBody>
          </p:sp>
          <p:sp>
            <p:nvSpPr>
              <p:cNvPr id="153821" name="Text Box 46"/>
              <p:cNvSpPr txBox="1">
                <a:spLocks noChangeArrowheads="1"/>
              </p:cNvSpPr>
              <p:nvPr/>
            </p:nvSpPr>
            <p:spPr bwMode="auto">
              <a:xfrm>
                <a:off x="360" y="3100"/>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63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5%</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153822" name="Text Box 47"/>
              <p:cNvSpPr txBox="1">
                <a:spLocks noChangeArrowheads="1"/>
              </p:cNvSpPr>
              <p:nvPr/>
            </p:nvSpPr>
            <p:spPr bwMode="auto">
              <a:xfrm>
                <a:off x="1552" y="3092"/>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73 secs</a:t>
                </a:r>
              </a:p>
              <a:p>
                <a:pPr eaLnBrk="1" fontAlgn="base" hangingPunct="1">
                  <a:spcBef>
                    <a:spcPct val="0"/>
                  </a:spcBef>
                  <a:spcAft>
                    <a:spcPct val="0"/>
                  </a:spcAft>
                </a:pPr>
                <a:r>
                  <a:rPr lang="en-GB" sz="675" dirty="0">
                    <a:solidFill>
                      <a:srgbClr val="000000"/>
                    </a:solidFill>
                    <a:latin typeface="JLR Emeric" panose="02000503040000020004" pitchFamily="2" charset="0"/>
                  </a:rPr>
                  <a:t>C/O = 20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2%</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153823" name="Text Box 48"/>
              <p:cNvSpPr txBox="1">
                <a:spLocks noChangeArrowheads="1"/>
              </p:cNvSpPr>
              <p:nvPr/>
            </p:nvSpPr>
            <p:spPr bwMode="auto">
              <a:xfrm>
                <a:off x="3986" y="3096"/>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40 secs</a:t>
                </a:r>
              </a:p>
              <a:p>
                <a:pPr eaLnBrk="1" fontAlgn="base" hangingPunct="1">
                  <a:spcBef>
                    <a:spcPct val="0"/>
                  </a:spcBef>
                  <a:spcAft>
                    <a:spcPct val="0"/>
                  </a:spcAft>
                </a:pPr>
                <a:r>
                  <a:rPr lang="en-GB" sz="675" dirty="0">
                    <a:solidFill>
                      <a:srgbClr val="000000"/>
                    </a:solidFill>
                    <a:latin typeface="JLR Emeric" panose="02000503040000020004" pitchFamily="2" charset="0"/>
                  </a:rPr>
                  <a:t>C/O  = 10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0%</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2 / 3</a:t>
                </a:r>
              </a:p>
            </p:txBody>
          </p:sp>
          <p:sp>
            <p:nvSpPr>
              <p:cNvPr id="153824" name="Text Box 49"/>
              <p:cNvSpPr txBox="1">
                <a:spLocks noChangeArrowheads="1"/>
              </p:cNvSpPr>
              <p:nvPr/>
            </p:nvSpPr>
            <p:spPr bwMode="auto">
              <a:xfrm>
                <a:off x="2780" y="3102"/>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110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8%</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4 / 3</a:t>
                </a:r>
              </a:p>
            </p:txBody>
          </p:sp>
        </p:grpSp>
        <p:grpSp>
          <p:nvGrpSpPr>
            <p:cNvPr id="153604" name="Group 50"/>
            <p:cNvGrpSpPr>
              <a:grpSpLocks/>
            </p:cNvGrpSpPr>
            <p:nvPr/>
          </p:nvGrpSpPr>
          <p:grpSpPr bwMode="auto">
            <a:xfrm>
              <a:off x="5362946" y="5286595"/>
              <a:ext cx="689944" cy="387439"/>
              <a:chOff x="3754" y="2304"/>
              <a:chExt cx="326" cy="244"/>
            </a:xfrm>
          </p:grpSpPr>
          <p:sp>
            <p:nvSpPr>
              <p:cNvPr id="153807" name="AutoShape 51"/>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8" name="Rectangle 52"/>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5" name="Group 53"/>
            <p:cNvGrpSpPr>
              <a:grpSpLocks/>
            </p:cNvGrpSpPr>
            <p:nvPr/>
          </p:nvGrpSpPr>
          <p:grpSpPr bwMode="auto">
            <a:xfrm>
              <a:off x="2823277" y="5286595"/>
              <a:ext cx="689944" cy="387439"/>
              <a:chOff x="3754" y="2304"/>
              <a:chExt cx="326" cy="244"/>
            </a:xfrm>
          </p:grpSpPr>
          <p:sp>
            <p:nvSpPr>
              <p:cNvPr id="153805" name="AutoShape 54"/>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6" name="Rectangle 55"/>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6" name="Group 56"/>
            <p:cNvGrpSpPr>
              <a:grpSpLocks/>
            </p:cNvGrpSpPr>
            <p:nvPr/>
          </p:nvGrpSpPr>
          <p:grpSpPr bwMode="auto">
            <a:xfrm>
              <a:off x="7902616" y="5286595"/>
              <a:ext cx="689944" cy="387439"/>
              <a:chOff x="3754" y="2304"/>
              <a:chExt cx="326" cy="244"/>
            </a:xfrm>
          </p:grpSpPr>
          <p:sp>
            <p:nvSpPr>
              <p:cNvPr id="153803" name="AutoShape 57"/>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4" name="Rectangle 58"/>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7" name="Group 59"/>
            <p:cNvGrpSpPr>
              <a:grpSpLocks/>
            </p:cNvGrpSpPr>
            <p:nvPr/>
          </p:nvGrpSpPr>
          <p:grpSpPr bwMode="auto">
            <a:xfrm>
              <a:off x="10493079" y="4905507"/>
              <a:ext cx="689944" cy="387439"/>
              <a:chOff x="3754" y="2304"/>
              <a:chExt cx="326" cy="244"/>
            </a:xfrm>
          </p:grpSpPr>
          <p:sp>
            <p:nvSpPr>
              <p:cNvPr id="153801" name="AutoShape 60"/>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2" name="Rectangle 61"/>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8" name="Group 62"/>
            <p:cNvGrpSpPr>
              <a:grpSpLocks/>
            </p:cNvGrpSpPr>
            <p:nvPr/>
          </p:nvGrpSpPr>
          <p:grpSpPr bwMode="auto">
            <a:xfrm>
              <a:off x="588368" y="4905507"/>
              <a:ext cx="689944" cy="387439"/>
              <a:chOff x="3754" y="2304"/>
              <a:chExt cx="326" cy="244"/>
            </a:xfrm>
          </p:grpSpPr>
          <p:sp>
            <p:nvSpPr>
              <p:cNvPr id="153799" name="AutoShape 63"/>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0" name="Rectangle 64"/>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sp>
          <p:nvSpPr>
            <p:cNvPr id="153609" name="Text Box 65"/>
            <p:cNvSpPr txBox="1">
              <a:spLocks noChangeArrowheads="1"/>
            </p:cNvSpPr>
            <p:nvPr/>
          </p:nvSpPr>
          <p:spPr bwMode="auto">
            <a:xfrm>
              <a:off x="7928001" y="5647038"/>
              <a:ext cx="421712"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500 A</a:t>
              </a:r>
            </a:p>
            <a:p>
              <a:pPr eaLnBrk="1" fontAlgn="base" hangingPunct="1">
                <a:spcBef>
                  <a:spcPct val="0"/>
                </a:spcBef>
                <a:spcAft>
                  <a:spcPct val="0"/>
                </a:spcAft>
              </a:pPr>
              <a:r>
                <a:rPr lang="en-GB" sz="675" dirty="0">
                  <a:solidFill>
                    <a:srgbClr val="000000"/>
                  </a:solidFill>
                  <a:latin typeface="JLR Emeric" panose="02000503040000020004" pitchFamily="2" charset="0"/>
                </a:rPr>
                <a:t>200 B</a:t>
              </a:r>
            </a:p>
            <a:p>
              <a:pPr eaLnBrk="1" fontAlgn="base" hangingPunct="1">
                <a:spcBef>
                  <a:spcPct val="0"/>
                </a:spcBef>
                <a:spcAft>
                  <a:spcPct val="0"/>
                </a:spcAft>
              </a:pPr>
              <a:r>
                <a:rPr lang="en-GB" sz="675" dirty="0">
                  <a:solidFill>
                    <a:srgbClr val="000000"/>
                  </a:solidFill>
                  <a:latin typeface="JLR Emeric" panose="02000503040000020004" pitchFamily="2" charset="0"/>
                </a:rPr>
                <a:t>  50 C</a:t>
              </a:r>
            </a:p>
          </p:txBody>
        </p:sp>
        <p:sp>
          <p:nvSpPr>
            <p:cNvPr id="153610" name="Text Box 66"/>
            <p:cNvSpPr txBox="1">
              <a:spLocks noChangeArrowheads="1"/>
            </p:cNvSpPr>
            <p:nvPr/>
          </p:nvSpPr>
          <p:spPr bwMode="auto">
            <a:xfrm>
              <a:off x="5354470" y="5647038"/>
              <a:ext cx="515744"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1000 A</a:t>
              </a:r>
            </a:p>
            <a:p>
              <a:pPr eaLnBrk="1" fontAlgn="base" hangingPunct="1">
                <a:spcBef>
                  <a:spcPct val="0"/>
                </a:spcBef>
                <a:spcAft>
                  <a:spcPct val="0"/>
                </a:spcAft>
              </a:pPr>
              <a:r>
                <a:rPr lang="en-GB" sz="675" dirty="0">
                  <a:solidFill>
                    <a:srgbClr val="000000"/>
                  </a:solidFill>
                  <a:latin typeface="JLR Emeric" panose="02000503040000020004" pitchFamily="2" charset="0"/>
                </a:rPr>
                <a:t>  800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53611" name="Text Box 67"/>
            <p:cNvSpPr txBox="1">
              <a:spLocks noChangeArrowheads="1"/>
            </p:cNvSpPr>
            <p:nvPr/>
          </p:nvSpPr>
          <p:spPr bwMode="auto">
            <a:xfrm>
              <a:off x="2797871" y="5647038"/>
              <a:ext cx="458756"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150 A</a:t>
              </a:r>
            </a:p>
            <a:p>
              <a:pPr eaLnBrk="1" fontAlgn="base" hangingPunct="1">
                <a:spcBef>
                  <a:spcPct val="0"/>
                </a:spcBef>
                <a:spcAft>
                  <a:spcPct val="0"/>
                </a:spcAft>
              </a:pPr>
              <a:r>
                <a:rPr lang="en-GB" sz="675" dirty="0">
                  <a:solidFill>
                    <a:srgbClr val="000000"/>
                  </a:solidFill>
                  <a:latin typeface="JLR Emeric" panose="02000503040000020004" pitchFamily="2" charset="0"/>
                </a:rPr>
                <a:t> 100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53612" name="Text Box 68"/>
            <p:cNvSpPr txBox="1">
              <a:spLocks noChangeArrowheads="1"/>
            </p:cNvSpPr>
            <p:nvPr/>
          </p:nvSpPr>
          <p:spPr bwMode="auto">
            <a:xfrm>
              <a:off x="546031" y="5316761"/>
              <a:ext cx="470154" cy="32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6 Tns</a:t>
              </a:r>
            </a:p>
            <a:p>
              <a:pPr eaLnBrk="1" fontAlgn="base" hangingPunct="1">
                <a:spcBef>
                  <a:spcPct val="0"/>
                </a:spcBef>
                <a:spcAft>
                  <a:spcPct val="0"/>
                </a:spcAft>
              </a:pPr>
              <a:r>
                <a:rPr lang="en-GB" sz="675" dirty="0">
                  <a:solidFill>
                    <a:srgbClr val="000000"/>
                  </a:solidFill>
                  <a:latin typeface="JLR Emeric" panose="02000503040000020004" pitchFamily="2" charset="0"/>
                </a:rPr>
                <a:t>3 Coils</a:t>
              </a:r>
            </a:p>
          </p:txBody>
        </p:sp>
        <p:sp>
          <p:nvSpPr>
            <p:cNvPr id="153613" name="Text Box 69"/>
            <p:cNvSpPr txBox="1">
              <a:spLocks noChangeArrowheads="1"/>
            </p:cNvSpPr>
            <p:nvPr/>
          </p:nvSpPr>
          <p:spPr bwMode="auto">
            <a:xfrm>
              <a:off x="10501534" y="5253247"/>
              <a:ext cx="421712"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120 A</a:t>
              </a:r>
            </a:p>
            <a:p>
              <a:pPr eaLnBrk="1" fontAlgn="base" hangingPunct="1">
                <a:spcBef>
                  <a:spcPct val="0"/>
                </a:spcBef>
                <a:spcAft>
                  <a:spcPct val="0"/>
                </a:spcAft>
              </a:pPr>
              <a:r>
                <a:rPr lang="en-GB" sz="675" dirty="0">
                  <a:solidFill>
                    <a:srgbClr val="000000"/>
                  </a:solidFill>
                  <a:latin typeface="JLR Emeric" panose="02000503040000020004" pitchFamily="2" charset="0"/>
                </a:rPr>
                <a:t>  50 B</a:t>
              </a:r>
            </a:p>
            <a:p>
              <a:pPr eaLnBrk="1" fontAlgn="base" hangingPunct="1">
                <a:spcBef>
                  <a:spcPct val="0"/>
                </a:spcBef>
                <a:spcAft>
                  <a:spcPct val="0"/>
                </a:spcAft>
              </a:pPr>
              <a:r>
                <a:rPr lang="en-GB" sz="675" dirty="0">
                  <a:solidFill>
                    <a:srgbClr val="000000"/>
                  </a:solidFill>
                  <a:latin typeface="JLR Emeric" panose="02000503040000020004" pitchFamily="2" charset="0"/>
                </a:rPr>
                <a:t>150 C</a:t>
              </a:r>
            </a:p>
          </p:txBody>
        </p:sp>
        <p:grpSp>
          <p:nvGrpSpPr>
            <p:cNvPr id="153614" name="Group 70"/>
            <p:cNvGrpSpPr>
              <a:grpSpLocks/>
            </p:cNvGrpSpPr>
            <p:nvPr/>
          </p:nvGrpSpPr>
          <p:grpSpPr bwMode="auto">
            <a:xfrm>
              <a:off x="457135" y="2034640"/>
              <a:ext cx="1547540" cy="2223015"/>
              <a:chOff x="4332" y="1084"/>
              <a:chExt cx="1316" cy="1916"/>
            </a:xfrm>
          </p:grpSpPr>
          <p:sp>
            <p:nvSpPr>
              <p:cNvPr id="153771" name="Rectangle 71"/>
              <p:cNvSpPr>
                <a:spLocks noChangeArrowheads="1"/>
              </p:cNvSpPr>
              <p:nvPr/>
            </p:nvSpPr>
            <p:spPr bwMode="auto">
              <a:xfrm>
                <a:off x="4332" y="1295"/>
                <a:ext cx="1178" cy="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72" name="Rectangle 72"/>
              <p:cNvSpPr>
                <a:spLocks noChangeArrowheads="1"/>
              </p:cNvSpPr>
              <p:nvPr/>
            </p:nvSpPr>
            <p:spPr bwMode="auto">
              <a:xfrm>
                <a:off x="4415" y="1444"/>
                <a:ext cx="82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Supplier</a:t>
                </a:r>
              </a:p>
            </p:txBody>
          </p:sp>
          <p:sp>
            <p:nvSpPr>
              <p:cNvPr id="153773" name="Line 73"/>
              <p:cNvSpPr>
                <a:spLocks noChangeShapeType="1"/>
              </p:cNvSpPr>
              <p:nvPr/>
            </p:nvSpPr>
            <p:spPr bwMode="auto">
              <a:xfrm>
                <a:off x="4361" y="204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4" name="Line 74"/>
              <p:cNvSpPr>
                <a:spLocks noChangeShapeType="1"/>
              </p:cNvSpPr>
              <p:nvPr/>
            </p:nvSpPr>
            <p:spPr bwMode="auto">
              <a:xfrm>
                <a:off x="4338" y="2053"/>
                <a:ext cx="0" cy="9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5" name="Line 75"/>
              <p:cNvSpPr>
                <a:spLocks noChangeShapeType="1"/>
              </p:cNvSpPr>
              <p:nvPr/>
            </p:nvSpPr>
            <p:spPr bwMode="auto">
              <a:xfrm>
                <a:off x="5520" y="2053"/>
                <a:ext cx="0" cy="9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6" name="Line 76"/>
              <p:cNvSpPr>
                <a:spLocks noChangeShapeType="1"/>
              </p:cNvSpPr>
              <p:nvPr/>
            </p:nvSpPr>
            <p:spPr bwMode="auto">
              <a:xfrm>
                <a:off x="4361" y="2199"/>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7" name="Line 77"/>
              <p:cNvSpPr>
                <a:spLocks noChangeShapeType="1"/>
              </p:cNvSpPr>
              <p:nvPr/>
            </p:nvSpPr>
            <p:spPr bwMode="auto">
              <a:xfrm>
                <a:off x="4361" y="2362"/>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8" name="Line 78"/>
              <p:cNvSpPr>
                <a:spLocks noChangeShapeType="1"/>
              </p:cNvSpPr>
              <p:nvPr/>
            </p:nvSpPr>
            <p:spPr bwMode="auto">
              <a:xfrm>
                <a:off x="4361" y="2525"/>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9" name="Line 79"/>
              <p:cNvSpPr>
                <a:spLocks noChangeShapeType="1"/>
              </p:cNvSpPr>
              <p:nvPr/>
            </p:nvSpPr>
            <p:spPr bwMode="auto">
              <a:xfrm>
                <a:off x="4361" y="268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80" name="Rectangle 80"/>
              <p:cNvSpPr>
                <a:spLocks noChangeArrowheads="1"/>
              </p:cNvSpPr>
              <p:nvPr/>
            </p:nvSpPr>
            <p:spPr bwMode="auto">
              <a:xfrm>
                <a:off x="4366" y="2031"/>
                <a:ext cx="128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Demand/month</a:t>
                </a:r>
                <a:r>
                  <a:rPr lang="en-US" sz="788" b="1" dirty="0">
                    <a:solidFill>
                      <a:srgbClr val="000000"/>
                    </a:solidFill>
                    <a:latin typeface="JLR Emeric" panose="02000503040000020004" pitchFamily="2" charset="0"/>
                  </a:rPr>
                  <a:t>:</a:t>
                </a:r>
              </a:p>
            </p:txBody>
          </p:sp>
          <p:sp>
            <p:nvSpPr>
              <p:cNvPr id="153781" name="Rectangle 81"/>
              <p:cNvSpPr>
                <a:spLocks noChangeArrowheads="1"/>
              </p:cNvSpPr>
              <p:nvPr/>
            </p:nvSpPr>
            <p:spPr bwMode="auto">
              <a:xfrm>
                <a:off x="4438" y="2194"/>
                <a:ext cx="7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a:t>
                </a:r>
              </a:p>
            </p:txBody>
          </p:sp>
          <p:sp>
            <p:nvSpPr>
              <p:cNvPr id="153782" name="Rectangle 82"/>
              <p:cNvSpPr>
                <a:spLocks noChangeArrowheads="1"/>
              </p:cNvSpPr>
              <p:nvPr/>
            </p:nvSpPr>
            <p:spPr bwMode="auto">
              <a:xfrm>
                <a:off x="4438" y="2357"/>
                <a:ext cx="69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B =</a:t>
                </a:r>
              </a:p>
            </p:txBody>
          </p:sp>
          <p:sp>
            <p:nvSpPr>
              <p:cNvPr id="153783" name="Rectangle 83"/>
              <p:cNvSpPr>
                <a:spLocks noChangeArrowheads="1"/>
              </p:cNvSpPr>
              <p:nvPr/>
            </p:nvSpPr>
            <p:spPr bwMode="auto">
              <a:xfrm>
                <a:off x="4438" y="2520"/>
                <a:ext cx="7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C =</a:t>
                </a:r>
              </a:p>
            </p:txBody>
          </p:sp>
          <p:sp>
            <p:nvSpPr>
              <p:cNvPr id="153784" name="Line 84"/>
              <p:cNvSpPr>
                <a:spLocks noChangeShapeType="1"/>
              </p:cNvSpPr>
              <p:nvPr/>
            </p:nvSpPr>
            <p:spPr bwMode="auto">
              <a:xfrm>
                <a:off x="4361" y="2851"/>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85" name="Rectangle 85"/>
              <p:cNvSpPr>
                <a:spLocks noChangeArrowheads="1"/>
              </p:cNvSpPr>
              <p:nvPr/>
            </p:nvSpPr>
            <p:spPr bwMode="auto">
              <a:xfrm>
                <a:off x="4366" y="2684"/>
                <a:ext cx="9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 of shifts =</a:t>
                </a:r>
              </a:p>
            </p:txBody>
          </p:sp>
          <p:grpSp>
            <p:nvGrpSpPr>
              <p:cNvPr id="153786" name="Group 86"/>
              <p:cNvGrpSpPr>
                <a:grpSpLocks/>
              </p:cNvGrpSpPr>
              <p:nvPr/>
            </p:nvGrpSpPr>
            <p:grpSpPr bwMode="auto">
              <a:xfrm>
                <a:off x="4334" y="1084"/>
                <a:ext cx="1174" cy="199"/>
                <a:chOff x="4334" y="1084"/>
                <a:chExt cx="1174" cy="199"/>
              </a:xfrm>
            </p:grpSpPr>
            <p:grpSp>
              <p:nvGrpSpPr>
                <p:cNvPr id="153787" name="Group 87"/>
                <p:cNvGrpSpPr>
                  <a:grpSpLocks/>
                </p:cNvGrpSpPr>
                <p:nvPr/>
              </p:nvGrpSpPr>
              <p:grpSpPr bwMode="auto">
                <a:xfrm>
                  <a:off x="4334" y="1092"/>
                  <a:ext cx="290" cy="187"/>
                  <a:chOff x="4358" y="1092"/>
                  <a:chExt cx="290" cy="187"/>
                </a:xfrm>
              </p:grpSpPr>
              <p:sp>
                <p:nvSpPr>
                  <p:cNvPr id="153797" name="Line 88"/>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8" name="Line 89"/>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788" name="Group 90"/>
                <p:cNvGrpSpPr>
                  <a:grpSpLocks/>
                </p:cNvGrpSpPr>
                <p:nvPr/>
              </p:nvGrpSpPr>
              <p:grpSpPr bwMode="auto">
                <a:xfrm>
                  <a:off x="4914" y="1096"/>
                  <a:ext cx="290" cy="187"/>
                  <a:chOff x="4358" y="1092"/>
                  <a:chExt cx="290" cy="187"/>
                </a:xfrm>
              </p:grpSpPr>
              <p:sp>
                <p:nvSpPr>
                  <p:cNvPr id="153795" name="Line 91"/>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6" name="Line 92"/>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789" name="Group 93"/>
                <p:cNvGrpSpPr>
                  <a:grpSpLocks/>
                </p:cNvGrpSpPr>
                <p:nvPr/>
              </p:nvGrpSpPr>
              <p:grpSpPr bwMode="auto">
                <a:xfrm>
                  <a:off x="5218" y="1088"/>
                  <a:ext cx="290" cy="187"/>
                  <a:chOff x="4358" y="1092"/>
                  <a:chExt cx="290" cy="187"/>
                </a:xfrm>
              </p:grpSpPr>
              <p:sp>
                <p:nvSpPr>
                  <p:cNvPr id="153793" name="Line 94"/>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4" name="Line 95"/>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790" name="Group 96"/>
                <p:cNvGrpSpPr>
                  <a:grpSpLocks/>
                </p:cNvGrpSpPr>
                <p:nvPr/>
              </p:nvGrpSpPr>
              <p:grpSpPr bwMode="auto">
                <a:xfrm>
                  <a:off x="4638" y="1084"/>
                  <a:ext cx="290" cy="187"/>
                  <a:chOff x="4358" y="1092"/>
                  <a:chExt cx="290" cy="187"/>
                </a:xfrm>
              </p:grpSpPr>
              <p:sp>
                <p:nvSpPr>
                  <p:cNvPr id="153791" name="Line 97"/>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2" name="Line 98"/>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sp>
          <p:nvSpPr>
            <p:cNvPr id="153615" name="Line 99"/>
            <p:cNvSpPr>
              <a:spLocks noChangeShapeType="1"/>
            </p:cNvSpPr>
            <p:nvPr/>
          </p:nvSpPr>
          <p:spPr bwMode="auto">
            <a:xfrm>
              <a:off x="573544" y="4194139"/>
              <a:ext cx="406347" cy="83839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153616" name="Group 100"/>
            <p:cNvGrpSpPr>
              <a:grpSpLocks/>
            </p:cNvGrpSpPr>
            <p:nvPr/>
          </p:nvGrpSpPr>
          <p:grpSpPr bwMode="auto">
            <a:xfrm>
              <a:off x="550262" y="4394205"/>
              <a:ext cx="550262" cy="348271"/>
              <a:chOff x="356" y="2157"/>
              <a:chExt cx="264" cy="235"/>
            </a:xfrm>
          </p:grpSpPr>
          <p:grpSp>
            <p:nvGrpSpPr>
              <p:cNvPr id="153765" name="Group 101"/>
              <p:cNvGrpSpPr>
                <a:grpSpLocks/>
              </p:cNvGrpSpPr>
              <p:nvPr/>
            </p:nvGrpSpPr>
            <p:grpSpPr bwMode="auto">
              <a:xfrm>
                <a:off x="359" y="2192"/>
                <a:ext cx="261" cy="189"/>
                <a:chOff x="359" y="2192"/>
                <a:chExt cx="261" cy="189"/>
              </a:xfrm>
            </p:grpSpPr>
            <p:sp>
              <p:nvSpPr>
                <p:cNvPr id="153767" name="Rectangle 102"/>
                <p:cNvSpPr>
                  <a:spLocks noChangeArrowheads="1"/>
                </p:cNvSpPr>
                <p:nvPr/>
              </p:nvSpPr>
              <p:spPr bwMode="auto">
                <a:xfrm>
                  <a:off x="359" y="2192"/>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8" name="Rectangle 103"/>
                <p:cNvSpPr>
                  <a:spLocks noChangeArrowheads="1"/>
                </p:cNvSpPr>
                <p:nvPr/>
              </p:nvSpPr>
              <p:spPr bwMode="auto">
                <a:xfrm>
                  <a:off x="554" y="2268"/>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9" name="Oval 104"/>
                <p:cNvSpPr>
                  <a:spLocks noChangeArrowheads="1"/>
                </p:cNvSpPr>
                <p:nvPr/>
              </p:nvSpPr>
              <p:spPr bwMode="auto">
                <a:xfrm>
                  <a:off x="363"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70" name="Oval 105"/>
                <p:cNvSpPr>
                  <a:spLocks noChangeArrowheads="1"/>
                </p:cNvSpPr>
                <p:nvPr/>
              </p:nvSpPr>
              <p:spPr bwMode="auto">
                <a:xfrm>
                  <a:off x="545"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3766" name="Rectangle 106"/>
              <p:cNvSpPr>
                <a:spLocks noChangeArrowheads="1"/>
              </p:cNvSpPr>
              <p:nvPr/>
            </p:nvSpPr>
            <p:spPr bwMode="auto">
              <a:xfrm>
                <a:off x="356" y="2157"/>
                <a:ext cx="23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week</a:t>
                </a:r>
              </a:p>
            </p:txBody>
          </p:sp>
        </p:grpSp>
        <p:sp>
          <p:nvSpPr>
            <p:cNvPr id="153617" name="Line 107"/>
            <p:cNvSpPr>
              <a:spLocks noChangeShapeType="1"/>
            </p:cNvSpPr>
            <p:nvPr/>
          </p:nvSpPr>
          <p:spPr bwMode="auto">
            <a:xfrm flipV="1">
              <a:off x="11115288" y="4270357"/>
              <a:ext cx="571426" cy="143384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153618" name="Group 108"/>
            <p:cNvGrpSpPr>
              <a:grpSpLocks/>
            </p:cNvGrpSpPr>
            <p:nvPr/>
          </p:nvGrpSpPr>
          <p:grpSpPr bwMode="auto">
            <a:xfrm>
              <a:off x="11218990" y="4724483"/>
              <a:ext cx="548145" cy="348207"/>
              <a:chOff x="4928" y="2174"/>
              <a:chExt cx="264" cy="236"/>
            </a:xfrm>
          </p:grpSpPr>
          <p:grpSp>
            <p:nvGrpSpPr>
              <p:cNvPr id="153759" name="Group 109"/>
              <p:cNvGrpSpPr>
                <a:grpSpLocks/>
              </p:cNvGrpSpPr>
              <p:nvPr/>
            </p:nvGrpSpPr>
            <p:grpSpPr bwMode="auto">
              <a:xfrm>
                <a:off x="4931" y="2209"/>
                <a:ext cx="261" cy="189"/>
                <a:chOff x="4931" y="2209"/>
                <a:chExt cx="261" cy="189"/>
              </a:xfrm>
            </p:grpSpPr>
            <p:sp>
              <p:nvSpPr>
                <p:cNvPr id="153761" name="Rectangle 110"/>
                <p:cNvSpPr>
                  <a:spLocks noChangeArrowheads="1"/>
                </p:cNvSpPr>
                <p:nvPr/>
              </p:nvSpPr>
              <p:spPr bwMode="auto">
                <a:xfrm>
                  <a:off x="4931" y="2209"/>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2" name="Rectangle 111"/>
                <p:cNvSpPr>
                  <a:spLocks noChangeArrowheads="1"/>
                </p:cNvSpPr>
                <p:nvPr/>
              </p:nvSpPr>
              <p:spPr bwMode="auto">
                <a:xfrm>
                  <a:off x="5126" y="2285"/>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3" name="Oval 112"/>
                <p:cNvSpPr>
                  <a:spLocks noChangeArrowheads="1"/>
                </p:cNvSpPr>
                <p:nvPr/>
              </p:nvSpPr>
              <p:spPr bwMode="auto">
                <a:xfrm>
                  <a:off x="4935"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4" name="Oval 113"/>
                <p:cNvSpPr>
                  <a:spLocks noChangeArrowheads="1"/>
                </p:cNvSpPr>
                <p:nvPr/>
              </p:nvSpPr>
              <p:spPr bwMode="auto">
                <a:xfrm>
                  <a:off x="5117"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3760" name="Rectangle 114"/>
              <p:cNvSpPr>
                <a:spLocks noChangeArrowheads="1"/>
              </p:cNvSpPr>
              <p:nvPr/>
            </p:nvSpPr>
            <p:spPr bwMode="auto">
              <a:xfrm>
                <a:off x="4928" y="2174"/>
                <a:ext cx="19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day</a:t>
                </a:r>
              </a:p>
            </p:txBody>
          </p:sp>
        </p:grpSp>
        <p:grpSp>
          <p:nvGrpSpPr>
            <p:cNvPr id="153620" name="Group 125"/>
            <p:cNvGrpSpPr>
              <a:grpSpLocks/>
            </p:cNvGrpSpPr>
            <p:nvPr/>
          </p:nvGrpSpPr>
          <p:grpSpPr bwMode="auto">
            <a:xfrm>
              <a:off x="5102622" y="6093229"/>
              <a:ext cx="992587" cy="190544"/>
              <a:chOff x="3441" y="3079"/>
              <a:chExt cx="613" cy="120"/>
            </a:xfrm>
          </p:grpSpPr>
          <p:sp>
            <p:nvSpPr>
              <p:cNvPr id="153741" name="Freeform 12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42" name="Freeform 12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43" name="Rectangle 12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4" name="Rectangle 12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5" name="Rectangle 13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6" name="Rectangle 13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7" name="Rectangle 13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8" name="Rectangle 13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9" name="Rectangle 13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grpSp>
          <p:nvGrpSpPr>
            <p:cNvPr id="153621" name="Group 135"/>
            <p:cNvGrpSpPr>
              <a:grpSpLocks/>
            </p:cNvGrpSpPr>
            <p:nvPr/>
          </p:nvGrpSpPr>
          <p:grpSpPr bwMode="auto">
            <a:xfrm>
              <a:off x="2562952" y="6093229"/>
              <a:ext cx="992587" cy="190544"/>
              <a:chOff x="3441" y="3079"/>
              <a:chExt cx="613" cy="120"/>
            </a:xfrm>
          </p:grpSpPr>
          <p:sp>
            <p:nvSpPr>
              <p:cNvPr id="153732" name="Freeform 13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33" name="Freeform 13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34" name="Rectangle 13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5" name="Rectangle 13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6" name="Rectangle 14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7" name="Rectangle 14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8" name="Rectangle 14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9" name="Rectangle 14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0" name="Rectangle 14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3622" name="Rectangle 145"/>
            <p:cNvSpPr>
              <a:spLocks noChangeArrowheads="1"/>
            </p:cNvSpPr>
            <p:nvPr/>
          </p:nvSpPr>
          <p:spPr bwMode="auto">
            <a:xfrm>
              <a:off x="5739656" y="3234459"/>
              <a:ext cx="1028566" cy="6071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1225" tIns="30613" rIns="61225" bIns="30613"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23" name="Text Box 146"/>
            <p:cNvSpPr txBox="1">
              <a:spLocks noChangeArrowheads="1"/>
            </p:cNvSpPr>
            <p:nvPr/>
          </p:nvSpPr>
          <p:spPr bwMode="auto">
            <a:xfrm>
              <a:off x="5671929" y="3247176"/>
              <a:ext cx="1136503" cy="56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788" b="1" dirty="0">
                  <a:solidFill>
                    <a:srgbClr val="000000"/>
                  </a:solidFill>
                  <a:latin typeface="JLR Emeric" panose="02000503040000020004" pitchFamily="2" charset="0"/>
                </a:rPr>
                <a:t>Planning  </a:t>
              </a:r>
            </a:p>
            <a:p>
              <a:pPr algn="ctr" fontAlgn="base">
                <a:spcBef>
                  <a:spcPct val="50000"/>
                </a:spcBef>
                <a:spcAft>
                  <a:spcPct val="0"/>
                </a:spcAft>
              </a:pPr>
              <a:r>
                <a:rPr lang="en-GB" sz="788" b="1" dirty="0">
                  <a:solidFill>
                    <a:srgbClr val="000000"/>
                  </a:solidFill>
                  <a:latin typeface="JLR Emeric" panose="02000503040000020004" pitchFamily="2" charset="0"/>
                </a:rPr>
                <a:t>Logistics</a:t>
              </a:r>
            </a:p>
          </p:txBody>
        </p:sp>
        <p:sp>
          <p:nvSpPr>
            <p:cNvPr id="153624" name="Line 147"/>
            <p:cNvSpPr>
              <a:spLocks noChangeShapeType="1"/>
            </p:cNvSpPr>
            <p:nvPr/>
          </p:nvSpPr>
          <p:spPr bwMode="auto">
            <a:xfrm flipH="1">
              <a:off x="6791500" y="3495477"/>
              <a:ext cx="10497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5" name="Line 148"/>
            <p:cNvSpPr>
              <a:spLocks noChangeShapeType="1"/>
            </p:cNvSpPr>
            <p:nvPr/>
          </p:nvSpPr>
          <p:spPr bwMode="auto">
            <a:xfrm flipH="1">
              <a:off x="7745992"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6" name="Line 149"/>
            <p:cNvSpPr>
              <a:spLocks noChangeShapeType="1"/>
            </p:cNvSpPr>
            <p:nvPr/>
          </p:nvSpPr>
          <p:spPr bwMode="auto">
            <a:xfrm>
              <a:off x="7745994" y="3593925"/>
              <a:ext cx="24846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7" name="Text Box 150"/>
            <p:cNvSpPr txBox="1">
              <a:spLocks noChangeArrowheads="1"/>
            </p:cNvSpPr>
            <p:nvPr/>
          </p:nvSpPr>
          <p:spPr bwMode="auto">
            <a:xfrm>
              <a:off x="8264508" y="3390679"/>
              <a:ext cx="1911100"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153628" name="Line 151"/>
            <p:cNvSpPr>
              <a:spLocks noChangeShapeType="1"/>
            </p:cNvSpPr>
            <p:nvPr/>
          </p:nvSpPr>
          <p:spPr bwMode="auto">
            <a:xfrm flipH="1">
              <a:off x="6791501" y="3741596"/>
              <a:ext cx="12423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9" name="Line 152"/>
            <p:cNvSpPr>
              <a:spLocks noChangeShapeType="1"/>
            </p:cNvSpPr>
            <p:nvPr/>
          </p:nvSpPr>
          <p:spPr bwMode="auto">
            <a:xfrm flipH="1">
              <a:off x="7936467" y="3741596"/>
              <a:ext cx="97354" cy="1460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0" name="Line 153"/>
            <p:cNvSpPr>
              <a:spLocks noChangeShapeType="1"/>
            </p:cNvSpPr>
            <p:nvPr/>
          </p:nvSpPr>
          <p:spPr bwMode="auto">
            <a:xfrm>
              <a:off x="7936467" y="3887680"/>
              <a:ext cx="22941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1" name="Text Box 154"/>
            <p:cNvSpPr txBox="1">
              <a:spLocks noChangeArrowheads="1"/>
            </p:cNvSpPr>
            <p:nvPr/>
          </p:nvSpPr>
          <p:spPr bwMode="auto">
            <a:xfrm>
              <a:off x="8353395" y="3681259"/>
              <a:ext cx="1911100"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153632" name="Line 155"/>
            <p:cNvSpPr>
              <a:spLocks noChangeShapeType="1"/>
            </p:cNvSpPr>
            <p:nvPr/>
          </p:nvSpPr>
          <p:spPr bwMode="auto">
            <a:xfrm flipH="1">
              <a:off x="1917452" y="349547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3" name="Line 156"/>
            <p:cNvSpPr>
              <a:spLocks noChangeShapeType="1"/>
            </p:cNvSpPr>
            <p:nvPr/>
          </p:nvSpPr>
          <p:spPr bwMode="auto">
            <a:xfrm flipH="1">
              <a:off x="2776705"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4" name="Line 157"/>
            <p:cNvSpPr>
              <a:spLocks noChangeShapeType="1"/>
            </p:cNvSpPr>
            <p:nvPr/>
          </p:nvSpPr>
          <p:spPr bwMode="auto">
            <a:xfrm>
              <a:off x="2776705" y="359392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5" name="Text Box 158"/>
            <p:cNvSpPr txBox="1">
              <a:spLocks noChangeArrowheads="1"/>
            </p:cNvSpPr>
            <p:nvPr/>
          </p:nvSpPr>
          <p:spPr bwMode="auto">
            <a:xfrm>
              <a:off x="3542839" y="3395441"/>
              <a:ext cx="1911102"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153636" name="Line 159"/>
            <p:cNvSpPr>
              <a:spLocks noChangeShapeType="1"/>
            </p:cNvSpPr>
            <p:nvPr/>
          </p:nvSpPr>
          <p:spPr bwMode="auto">
            <a:xfrm flipH="1">
              <a:off x="1917452" y="368125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7" name="Line 160"/>
            <p:cNvSpPr>
              <a:spLocks noChangeShapeType="1"/>
            </p:cNvSpPr>
            <p:nvPr/>
          </p:nvSpPr>
          <p:spPr bwMode="auto">
            <a:xfrm flipH="1">
              <a:off x="2776705" y="368125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8" name="Line 161"/>
            <p:cNvSpPr>
              <a:spLocks noChangeShapeType="1"/>
            </p:cNvSpPr>
            <p:nvPr/>
          </p:nvSpPr>
          <p:spPr bwMode="auto">
            <a:xfrm>
              <a:off x="2776705" y="377970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9" name="Text Box 162"/>
            <p:cNvSpPr txBox="1">
              <a:spLocks noChangeArrowheads="1"/>
            </p:cNvSpPr>
            <p:nvPr/>
          </p:nvSpPr>
          <p:spPr bwMode="auto">
            <a:xfrm>
              <a:off x="3407390" y="3581224"/>
              <a:ext cx="1911102"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153640" name="Line 163"/>
            <p:cNvSpPr>
              <a:spLocks noChangeShapeType="1"/>
            </p:cNvSpPr>
            <p:nvPr/>
          </p:nvSpPr>
          <p:spPr bwMode="auto">
            <a:xfrm flipH="1">
              <a:off x="1655020" y="3838458"/>
              <a:ext cx="4084635" cy="15180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1" name="Line 164"/>
            <p:cNvSpPr>
              <a:spLocks noChangeShapeType="1"/>
            </p:cNvSpPr>
            <p:nvPr/>
          </p:nvSpPr>
          <p:spPr bwMode="auto">
            <a:xfrm flipH="1">
              <a:off x="4376699" y="3838458"/>
              <a:ext cx="1553431" cy="14910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2" name="Line 165"/>
            <p:cNvSpPr>
              <a:spLocks noChangeShapeType="1"/>
            </p:cNvSpPr>
            <p:nvPr/>
          </p:nvSpPr>
          <p:spPr bwMode="auto">
            <a:xfrm>
              <a:off x="6313196" y="3838458"/>
              <a:ext cx="554494" cy="15418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3" name="Line 166"/>
            <p:cNvSpPr>
              <a:spLocks noChangeShapeType="1"/>
            </p:cNvSpPr>
            <p:nvPr/>
          </p:nvSpPr>
          <p:spPr bwMode="auto">
            <a:xfrm>
              <a:off x="6791500" y="3838457"/>
              <a:ext cx="2683584" cy="14783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4" name="Text Box 167"/>
            <p:cNvSpPr txBox="1">
              <a:spLocks noChangeArrowheads="1"/>
            </p:cNvSpPr>
            <p:nvPr/>
          </p:nvSpPr>
          <p:spPr bwMode="auto">
            <a:xfrm rot="19995112">
              <a:off x="3011624" y="4365272"/>
              <a:ext cx="1911100"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Daily build schedule</a:t>
              </a:r>
            </a:p>
          </p:txBody>
        </p:sp>
        <p:grpSp>
          <p:nvGrpSpPr>
            <p:cNvPr id="153645" name="Group 168"/>
            <p:cNvGrpSpPr>
              <a:grpSpLocks/>
            </p:cNvGrpSpPr>
            <p:nvPr/>
          </p:nvGrpSpPr>
          <p:grpSpPr bwMode="auto">
            <a:xfrm>
              <a:off x="9809474" y="4322754"/>
              <a:ext cx="778832" cy="703426"/>
              <a:chOff x="4513" y="2524"/>
              <a:chExt cx="368" cy="443"/>
            </a:xfrm>
          </p:grpSpPr>
          <p:sp>
            <p:nvSpPr>
              <p:cNvPr id="153714" name="Freeform 169"/>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5" name="Rectangle 170"/>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16" name="Freeform 171"/>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7" name="Freeform 172"/>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8" name="Freeform 173"/>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9" name="Freeform 174"/>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0" name="Freeform 175"/>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1" name="Freeform 176"/>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2" name="Freeform 177"/>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3" name="Freeform 178"/>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4" name="Freeform 179"/>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5" name="Freeform 180"/>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6" name="Freeform 181"/>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7" name="Freeform 182"/>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8" name="Freeform 183"/>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9" name="Rectangle 184"/>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0" name="Rectangle 185"/>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1" name="Rectangle 186"/>
              <p:cNvSpPr>
                <a:spLocks noChangeArrowheads="1"/>
              </p:cNvSpPr>
              <p:nvPr/>
            </p:nvSpPr>
            <p:spPr bwMode="auto">
              <a:xfrm>
                <a:off x="4552" y="2913"/>
                <a:ext cx="172"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153646" name="Group 187"/>
            <p:cNvGrpSpPr>
              <a:grpSpLocks/>
            </p:cNvGrpSpPr>
            <p:nvPr/>
          </p:nvGrpSpPr>
          <p:grpSpPr bwMode="auto">
            <a:xfrm>
              <a:off x="3204216" y="4792771"/>
              <a:ext cx="592590" cy="678021"/>
              <a:chOff x="4513" y="2524"/>
              <a:chExt cx="368" cy="443"/>
            </a:xfrm>
          </p:grpSpPr>
          <p:sp>
            <p:nvSpPr>
              <p:cNvPr id="153696" name="Freeform 188"/>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7" name="Rectangle 189"/>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98" name="Freeform 190"/>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9" name="Freeform 191"/>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0" name="Freeform 192"/>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1" name="Freeform 193"/>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2" name="Freeform 194"/>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3" name="Freeform 195"/>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4" name="Freeform 196"/>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5" name="Freeform 197"/>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6" name="Freeform 198"/>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7" name="Freeform 199"/>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8" name="Freeform 200"/>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9" name="Freeform 201"/>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0" name="Freeform 202"/>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1" name="Rectangle 203"/>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12" name="Rectangle 204"/>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13" name="Rectangle 205"/>
              <p:cNvSpPr>
                <a:spLocks noChangeArrowheads="1"/>
              </p:cNvSpPr>
              <p:nvPr/>
            </p:nvSpPr>
            <p:spPr bwMode="auto">
              <a:xfrm>
                <a:off x="4552" y="2913"/>
                <a:ext cx="22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153647" name="Group 206"/>
            <p:cNvGrpSpPr>
              <a:grpSpLocks/>
            </p:cNvGrpSpPr>
            <p:nvPr/>
          </p:nvGrpSpPr>
          <p:grpSpPr bwMode="auto">
            <a:xfrm>
              <a:off x="410580" y="5681977"/>
              <a:ext cx="592590" cy="678021"/>
              <a:chOff x="4513" y="2524"/>
              <a:chExt cx="368" cy="443"/>
            </a:xfrm>
          </p:grpSpPr>
          <p:sp>
            <p:nvSpPr>
              <p:cNvPr id="153678" name="Freeform 207"/>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9" name="Rectangle 208"/>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80" name="Freeform 209"/>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1" name="Freeform 210"/>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2" name="Freeform 211"/>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3" name="Freeform 212"/>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4" name="Freeform 213"/>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5" name="Freeform 214"/>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6" name="Freeform 215"/>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7" name="Freeform 216"/>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8" name="Freeform 217"/>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9" name="Freeform 218"/>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0" name="Freeform 219"/>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1" name="Freeform 220"/>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2" name="Freeform 221"/>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3" name="Rectangle 222"/>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94" name="Rectangle 223"/>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95" name="Rectangle 224"/>
              <p:cNvSpPr>
                <a:spLocks noChangeArrowheads="1"/>
              </p:cNvSpPr>
              <p:nvPr/>
            </p:nvSpPr>
            <p:spPr bwMode="auto">
              <a:xfrm>
                <a:off x="4552" y="2913"/>
                <a:ext cx="22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153648" name="Group 225"/>
            <p:cNvGrpSpPr>
              <a:grpSpLocks/>
            </p:cNvGrpSpPr>
            <p:nvPr/>
          </p:nvGrpSpPr>
          <p:grpSpPr bwMode="auto">
            <a:xfrm>
              <a:off x="10253911" y="1909198"/>
              <a:ext cx="1462425" cy="2223015"/>
              <a:chOff x="4699" y="868"/>
              <a:chExt cx="691" cy="1400"/>
            </a:xfrm>
          </p:grpSpPr>
          <p:sp>
            <p:nvSpPr>
              <p:cNvPr id="153650" name="Rectangle 226"/>
              <p:cNvSpPr>
                <a:spLocks noChangeArrowheads="1"/>
              </p:cNvSpPr>
              <p:nvPr/>
            </p:nvSpPr>
            <p:spPr bwMode="auto">
              <a:xfrm>
                <a:off x="4728" y="1010"/>
                <a:ext cx="654" cy="4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51" name="Rectangle 227"/>
              <p:cNvSpPr>
                <a:spLocks noChangeArrowheads="1"/>
              </p:cNvSpPr>
              <p:nvPr/>
            </p:nvSpPr>
            <p:spPr bwMode="auto">
              <a:xfrm>
                <a:off x="4774" y="1131"/>
                <a:ext cx="5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Customer</a:t>
                </a:r>
              </a:p>
            </p:txBody>
          </p:sp>
          <p:sp>
            <p:nvSpPr>
              <p:cNvPr id="153652" name="Line 228"/>
              <p:cNvSpPr>
                <a:spLocks noChangeShapeType="1"/>
              </p:cNvSpPr>
              <p:nvPr/>
            </p:nvSpPr>
            <p:spPr bwMode="auto">
              <a:xfrm>
                <a:off x="4728" y="1572"/>
                <a:ext cx="6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3" name="Line 229"/>
              <p:cNvSpPr>
                <a:spLocks noChangeShapeType="1"/>
              </p:cNvSpPr>
              <p:nvPr/>
            </p:nvSpPr>
            <p:spPr bwMode="auto">
              <a:xfrm>
                <a:off x="4731" y="1576"/>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4" name="Line 230"/>
              <p:cNvSpPr>
                <a:spLocks noChangeShapeType="1"/>
              </p:cNvSpPr>
              <p:nvPr/>
            </p:nvSpPr>
            <p:spPr bwMode="auto">
              <a:xfrm>
                <a:off x="5388" y="1576"/>
                <a:ext cx="0" cy="6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5" name="Line 231"/>
              <p:cNvSpPr>
                <a:spLocks noChangeShapeType="1"/>
              </p:cNvSpPr>
              <p:nvPr/>
            </p:nvSpPr>
            <p:spPr bwMode="auto">
              <a:xfrm>
                <a:off x="4736" y="1703"/>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6" name="Line 232"/>
              <p:cNvSpPr>
                <a:spLocks noChangeShapeType="1"/>
              </p:cNvSpPr>
              <p:nvPr/>
            </p:nvSpPr>
            <p:spPr bwMode="auto">
              <a:xfrm>
                <a:off x="4736" y="1822"/>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7" name="Line 233"/>
              <p:cNvSpPr>
                <a:spLocks noChangeShapeType="1"/>
              </p:cNvSpPr>
              <p:nvPr/>
            </p:nvSpPr>
            <p:spPr bwMode="auto">
              <a:xfrm>
                <a:off x="4732" y="1941"/>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8" name="Line 234"/>
              <p:cNvSpPr>
                <a:spLocks noChangeShapeType="1"/>
              </p:cNvSpPr>
              <p:nvPr/>
            </p:nvSpPr>
            <p:spPr bwMode="auto">
              <a:xfrm>
                <a:off x="4736" y="2060"/>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9" name="Rectangle 235"/>
              <p:cNvSpPr>
                <a:spLocks noChangeArrowheads="1"/>
              </p:cNvSpPr>
              <p:nvPr/>
            </p:nvSpPr>
            <p:spPr bwMode="auto">
              <a:xfrm>
                <a:off x="4699" y="1544"/>
                <a:ext cx="61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Weekly</a:t>
                </a:r>
                <a:r>
                  <a:rPr lang="en-GB" sz="788" b="1" dirty="0">
                    <a:solidFill>
                      <a:srgbClr val="000000"/>
                    </a:solidFill>
                    <a:latin typeface="JLR Emeric" panose="02000503040000020004" pitchFamily="2" charset="0"/>
                  </a:rPr>
                  <a:t>: 6522</a:t>
                </a:r>
              </a:p>
            </p:txBody>
          </p:sp>
          <p:sp>
            <p:nvSpPr>
              <p:cNvPr id="153660" name="Rectangle 236"/>
              <p:cNvSpPr>
                <a:spLocks noChangeArrowheads="1"/>
              </p:cNvSpPr>
              <p:nvPr/>
            </p:nvSpPr>
            <p:spPr bwMode="auto">
              <a:xfrm>
                <a:off x="4711" y="1679"/>
                <a:ext cx="61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 </a:t>
                </a:r>
                <a:r>
                  <a:rPr lang="en-GB" sz="788" b="1" dirty="0">
                    <a:solidFill>
                      <a:srgbClr val="000000"/>
                    </a:solidFill>
                    <a:latin typeface="JLR Emeric" panose="02000503040000020004" pitchFamily="2" charset="0"/>
                  </a:rPr>
                  <a:t>4239</a:t>
                </a:r>
              </a:p>
            </p:txBody>
          </p:sp>
          <p:sp>
            <p:nvSpPr>
              <p:cNvPr id="153661" name="Rectangle 237"/>
              <p:cNvSpPr>
                <a:spLocks noChangeArrowheads="1"/>
              </p:cNvSpPr>
              <p:nvPr/>
            </p:nvSpPr>
            <p:spPr bwMode="auto">
              <a:xfrm>
                <a:off x="4719" y="1798"/>
                <a:ext cx="6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B =  </a:t>
                </a:r>
                <a:r>
                  <a:rPr lang="en-GB" sz="788" b="1" dirty="0">
                    <a:solidFill>
                      <a:srgbClr val="000000"/>
                    </a:solidFill>
                    <a:latin typeface="JLR Emeric" panose="02000503040000020004" pitchFamily="2" charset="0"/>
                  </a:rPr>
                  <a:t>1630</a:t>
                </a:r>
              </a:p>
            </p:txBody>
          </p:sp>
          <p:sp>
            <p:nvSpPr>
              <p:cNvPr id="153662" name="Rectangle 238"/>
              <p:cNvSpPr>
                <a:spLocks noChangeArrowheads="1"/>
              </p:cNvSpPr>
              <p:nvPr/>
            </p:nvSpPr>
            <p:spPr bwMode="auto">
              <a:xfrm>
                <a:off x="4719" y="1917"/>
                <a:ext cx="62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C =    </a:t>
                </a:r>
                <a:r>
                  <a:rPr lang="en-GB" sz="788" b="1" dirty="0">
                    <a:solidFill>
                      <a:srgbClr val="000000"/>
                    </a:solidFill>
                    <a:latin typeface="JLR Emeric" panose="02000503040000020004" pitchFamily="2" charset="0"/>
                  </a:rPr>
                  <a:t>652</a:t>
                </a:r>
              </a:p>
            </p:txBody>
          </p:sp>
          <p:sp>
            <p:nvSpPr>
              <p:cNvPr id="153663" name="Line 239"/>
              <p:cNvSpPr>
                <a:spLocks noChangeShapeType="1"/>
              </p:cNvSpPr>
              <p:nvPr/>
            </p:nvSpPr>
            <p:spPr bwMode="auto">
              <a:xfrm>
                <a:off x="4732" y="2191"/>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64" name="Rectangle 240"/>
              <p:cNvSpPr>
                <a:spLocks noChangeArrowheads="1"/>
              </p:cNvSpPr>
              <p:nvPr/>
            </p:nvSpPr>
            <p:spPr bwMode="auto">
              <a:xfrm>
                <a:off x="4715" y="2037"/>
                <a:ext cx="60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 of shifts = </a:t>
                </a:r>
                <a:r>
                  <a:rPr lang="en-GB" sz="788" b="1" dirty="0">
                    <a:solidFill>
                      <a:srgbClr val="000000"/>
                    </a:solidFill>
                    <a:latin typeface="JLR Emeric" panose="02000503040000020004" pitchFamily="2" charset="0"/>
                  </a:rPr>
                  <a:t>3</a:t>
                </a:r>
              </a:p>
            </p:txBody>
          </p:sp>
          <p:grpSp>
            <p:nvGrpSpPr>
              <p:cNvPr id="153665" name="Group 241"/>
              <p:cNvGrpSpPr>
                <a:grpSpLocks/>
              </p:cNvGrpSpPr>
              <p:nvPr/>
            </p:nvGrpSpPr>
            <p:grpSpPr bwMode="auto">
              <a:xfrm>
                <a:off x="4729" y="868"/>
                <a:ext cx="652" cy="145"/>
                <a:chOff x="4334" y="1084"/>
                <a:chExt cx="1174" cy="199"/>
              </a:xfrm>
            </p:grpSpPr>
            <p:grpSp>
              <p:nvGrpSpPr>
                <p:cNvPr id="153666" name="Group 242"/>
                <p:cNvGrpSpPr>
                  <a:grpSpLocks/>
                </p:cNvGrpSpPr>
                <p:nvPr/>
              </p:nvGrpSpPr>
              <p:grpSpPr bwMode="auto">
                <a:xfrm>
                  <a:off x="4334" y="1092"/>
                  <a:ext cx="290" cy="187"/>
                  <a:chOff x="4358" y="1092"/>
                  <a:chExt cx="290" cy="187"/>
                </a:xfrm>
              </p:grpSpPr>
              <p:sp>
                <p:nvSpPr>
                  <p:cNvPr id="153676" name="Line 243"/>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7" name="Line 244"/>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667" name="Group 245"/>
                <p:cNvGrpSpPr>
                  <a:grpSpLocks/>
                </p:cNvGrpSpPr>
                <p:nvPr/>
              </p:nvGrpSpPr>
              <p:grpSpPr bwMode="auto">
                <a:xfrm>
                  <a:off x="4914" y="1096"/>
                  <a:ext cx="290" cy="187"/>
                  <a:chOff x="4358" y="1092"/>
                  <a:chExt cx="290" cy="187"/>
                </a:xfrm>
              </p:grpSpPr>
              <p:sp>
                <p:nvSpPr>
                  <p:cNvPr id="153674" name="Line 246"/>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5" name="Line 247"/>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668" name="Group 248"/>
                <p:cNvGrpSpPr>
                  <a:grpSpLocks/>
                </p:cNvGrpSpPr>
                <p:nvPr/>
              </p:nvGrpSpPr>
              <p:grpSpPr bwMode="auto">
                <a:xfrm>
                  <a:off x="5218" y="1088"/>
                  <a:ext cx="290" cy="187"/>
                  <a:chOff x="4358" y="1092"/>
                  <a:chExt cx="290" cy="187"/>
                </a:xfrm>
              </p:grpSpPr>
              <p:sp>
                <p:nvSpPr>
                  <p:cNvPr id="153672" name="Line 249"/>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3" name="Line 250"/>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669" name="Group 251"/>
                <p:cNvGrpSpPr>
                  <a:grpSpLocks/>
                </p:cNvGrpSpPr>
                <p:nvPr/>
              </p:nvGrpSpPr>
              <p:grpSpPr bwMode="auto">
                <a:xfrm>
                  <a:off x="4638" y="1084"/>
                  <a:ext cx="290" cy="187"/>
                  <a:chOff x="4358" y="1092"/>
                  <a:chExt cx="290" cy="187"/>
                </a:xfrm>
              </p:grpSpPr>
              <p:sp>
                <p:nvSpPr>
                  <p:cNvPr id="153670" name="Line 252"/>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1" name="Line 253"/>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grpSp>
      <p:sp>
        <p:nvSpPr>
          <p:cNvPr id="228" name="Rectangle 1030"/>
          <p:cNvSpPr>
            <a:spLocks noGrp="1" noChangeArrowheads="1"/>
          </p:cNvSpPr>
          <p:nvPr>
            <p:ph type="title" idx="4294967295"/>
          </p:nvPr>
        </p:nvSpPr>
        <p:spPr>
          <a:xfrm>
            <a:off x="192951" y="267376"/>
            <a:ext cx="4239475" cy="721519"/>
          </a:xfrm>
        </p:spPr>
        <p:txBody>
          <a:bodyPr/>
          <a:lstStyle/>
          <a:p>
            <a:r>
              <a:rPr lang="en-GB" sz="1800" dirty="0">
                <a:latin typeface="JLR Emeric" panose="02000503040000020004" pitchFamily="2" charset="0"/>
              </a:rPr>
              <a:t>Value Stream Map Example</a:t>
            </a:r>
          </a:p>
        </p:txBody>
      </p:sp>
      <p:sp>
        <p:nvSpPr>
          <p:cNvPr id="230" name="Line 225"/>
          <p:cNvSpPr>
            <a:spLocks noChangeShapeType="1"/>
          </p:cNvSpPr>
          <p:nvPr/>
        </p:nvSpPr>
        <p:spPr bwMode="auto">
          <a:xfrm>
            <a:off x="1223629" y="4546779"/>
            <a:ext cx="5333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1" name="Line 227"/>
          <p:cNvSpPr>
            <a:spLocks noChangeShapeType="1"/>
          </p:cNvSpPr>
          <p:nvPr/>
        </p:nvSpPr>
        <p:spPr bwMode="auto">
          <a:xfrm>
            <a:off x="1731562" y="4622996"/>
            <a:ext cx="822823" cy="71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2" name="Line 228"/>
          <p:cNvSpPr>
            <a:spLocks noChangeShapeType="1"/>
          </p:cNvSpPr>
          <p:nvPr/>
        </p:nvSpPr>
        <p:spPr bwMode="auto">
          <a:xfrm>
            <a:off x="1744260" y="4544397"/>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3" name="Line 229"/>
          <p:cNvSpPr>
            <a:spLocks noChangeShapeType="1"/>
          </p:cNvSpPr>
          <p:nvPr/>
        </p:nvSpPr>
        <p:spPr bwMode="auto">
          <a:xfrm>
            <a:off x="2554385" y="4553924"/>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4" name="Line 230"/>
          <p:cNvSpPr>
            <a:spLocks noChangeShapeType="1"/>
          </p:cNvSpPr>
          <p:nvPr/>
        </p:nvSpPr>
        <p:spPr bwMode="auto">
          <a:xfrm flipV="1">
            <a:off x="2554385" y="4568208"/>
            <a:ext cx="593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5" name="Line 231"/>
          <p:cNvSpPr>
            <a:spLocks noChangeShapeType="1"/>
          </p:cNvSpPr>
          <p:nvPr/>
        </p:nvSpPr>
        <p:spPr bwMode="auto">
          <a:xfrm>
            <a:off x="3932636" y="4549160"/>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6" name="Line 232"/>
          <p:cNvSpPr>
            <a:spLocks noChangeShapeType="1"/>
          </p:cNvSpPr>
          <p:nvPr/>
        </p:nvSpPr>
        <p:spPr bwMode="auto">
          <a:xfrm flipV="1">
            <a:off x="6043371" y="4634104"/>
            <a:ext cx="82415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7" name="Line 233"/>
          <p:cNvSpPr>
            <a:spLocks noChangeShapeType="1"/>
          </p:cNvSpPr>
          <p:nvPr/>
        </p:nvSpPr>
        <p:spPr bwMode="auto">
          <a:xfrm>
            <a:off x="3156813" y="4555258"/>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8" name="Line 234"/>
          <p:cNvSpPr>
            <a:spLocks noChangeShapeType="1"/>
          </p:cNvSpPr>
          <p:nvPr/>
        </p:nvSpPr>
        <p:spPr bwMode="auto">
          <a:xfrm flipV="1">
            <a:off x="6858217" y="4557141"/>
            <a:ext cx="62856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9" name="Line 235"/>
          <p:cNvSpPr>
            <a:spLocks noChangeShapeType="1"/>
          </p:cNvSpPr>
          <p:nvPr/>
        </p:nvSpPr>
        <p:spPr bwMode="auto">
          <a:xfrm>
            <a:off x="6858217" y="4551541"/>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0" name="Line 236"/>
          <p:cNvSpPr>
            <a:spLocks noChangeShapeType="1"/>
          </p:cNvSpPr>
          <p:nvPr/>
        </p:nvSpPr>
        <p:spPr bwMode="auto">
          <a:xfrm flipV="1">
            <a:off x="3157138" y="4634104"/>
            <a:ext cx="77549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1" name="Line 237"/>
          <p:cNvSpPr>
            <a:spLocks noChangeShapeType="1"/>
          </p:cNvSpPr>
          <p:nvPr/>
        </p:nvSpPr>
        <p:spPr bwMode="auto">
          <a:xfrm>
            <a:off x="4626006" y="4540014"/>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2" name="Line 238"/>
          <p:cNvSpPr>
            <a:spLocks noChangeShapeType="1"/>
          </p:cNvSpPr>
          <p:nvPr/>
        </p:nvSpPr>
        <p:spPr bwMode="auto">
          <a:xfrm>
            <a:off x="3932636" y="4546778"/>
            <a:ext cx="691580" cy="4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3" name="Line 239"/>
          <p:cNvSpPr>
            <a:spLocks noChangeShapeType="1"/>
          </p:cNvSpPr>
          <p:nvPr/>
        </p:nvSpPr>
        <p:spPr bwMode="auto">
          <a:xfrm>
            <a:off x="5382508" y="4533046"/>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4" name="Line 240"/>
          <p:cNvSpPr>
            <a:spLocks noChangeShapeType="1"/>
          </p:cNvSpPr>
          <p:nvPr/>
        </p:nvSpPr>
        <p:spPr bwMode="auto">
          <a:xfrm flipV="1">
            <a:off x="4626007" y="4609265"/>
            <a:ext cx="749870" cy="69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5" name="Line 241"/>
          <p:cNvSpPr>
            <a:spLocks noChangeShapeType="1"/>
          </p:cNvSpPr>
          <p:nvPr/>
        </p:nvSpPr>
        <p:spPr bwMode="auto">
          <a:xfrm>
            <a:off x="6048197" y="4555258"/>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6" name="Line 242"/>
          <p:cNvSpPr>
            <a:spLocks noChangeShapeType="1"/>
          </p:cNvSpPr>
          <p:nvPr/>
        </p:nvSpPr>
        <p:spPr bwMode="auto">
          <a:xfrm>
            <a:off x="5382508" y="4537954"/>
            <a:ext cx="666832" cy="20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7" name="Text Box 272"/>
          <p:cNvSpPr txBox="1">
            <a:spLocks noChangeArrowheads="1"/>
          </p:cNvSpPr>
          <p:nvPr/>
        </p:nvSpPr>
        <p:spPr bwMode="auto">
          <a:xfrm>
            <a:off x="6922667" y="4404281"/>
            <a:ext cx="46647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0.25 Day</a:t>
            </a:r>
          </a:p>
        </p:txBody>
      </p:sp>
      <p:sp>
        <p:nvSpPr>
          <p:cNvPr id="248" name="Text Box 273"/>
          <p:cNvSpPr txBox="1">
            <a:spLocks noChangeArrowheads="1"/>
          </p:cNvSpPr>
          <p:nvPr/>
        </p:nvSpPr>
        <p:spPr bwMode="auto">
          <a:xfrm>
            <a:off x="1287122" y="4393241"/>
            <a:ext cx="3590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5 Days</a:t>
            </a:r>
          </a:p>
        </p:txBody>
      </p:sp>
      <p:sp>
        <p:nvSpPr>
          <p:cNvPr id="249" name="Text Box 274"/>
          <p:cNvSpPr txBox="1">
            <a:spLocks noChangeArrowheads="1"/>
          </p:cNvSpPr>
          <p:nvPr/>
        </p:nvSpPr>
        <p:spPr bwMode="auto">
          <a:xfrm>
            <a:off x="2687162" y="4422273"/>
            <a:ext cx="46647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0.27 Day</a:t>
            </a:r>
          </a:p>
        </p:txBody>
      </p:sp>
      <p:sp>
        <p:nvSpPr>
          <p:cNvPr id="250" name="Text Box 275"/>
          <p:cNvSpPr txBox="1">
            <a:spLocks noChangeArrowheads="1"/>
          </p:cNvSpPr>
          <p:nvPr/>
        </p:nvSpPr>
        <p:spPr bwMode="auto">
          <a:xfrm>
            <a:off x="4045633" y="4393241"/>
            <a:ext cx="5193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2.07 Days</a:t>
            </a:r>
          </a:p>
        </p:txBody>
      </p:sp>
      <p:sp>
        <p:nvSpPr>
          <p:cNvPr id="251" name="Text Box 276"/>
          <p:cNvSpPr txBox="1">
            <a:spLocks noChangeArrowheads="1"/>
          </p:cNvSpPr>
          <p:nvPr/>
        </p:nvSpPr>
        <p:spPr bwMode="auto">
          <a:xfrm>
            <a:off x="5542522" y="4393241"/>
            <a:ext cx="46647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0.58 Day</a:t>
            </a:r>
          </a:p>
        </p:txBody>
      </p:sp>
      <p:sp>
        <p:nvSpPr>
          <p:cNvPr id="252" name="Text Box 277"/>
          <p:cNvSpPr txBox="1">
            <a:spLocks noChangeArrowheads="1"/>
          </p:cNvSpPr>
          <p:nvPr/>
        </p:nvSpPr>
        <p:spPr bwMode="auto">
          <a:xfrm>
            <a:off x="6184242" y="4470765"/>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40 seconds</a:t>
            </a:r>
          </a:p>
        </p:txBody>
      </p:sp>
      <p:sp>
        <p:nvSpPr>
          <p:cNvPr id="253" name="Text Box 278"/>
          <p:cNvSpPr txBox="1">
            <a:spLocks noChangeArrowheads="1"/>
          </p:cNvSpPr>
          <p:nvPr/>
        </p:nvSpPr>
        <p:spPr bwMode="auto">
          <a:xfrm>
            <a:off x="1871700" y="4470765"/>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63 seconds</a:t>
            </a:r>
          </a:p>
        </p:txBody>
      </p:sp>
      <p:sp>
        <p:nvSpPr>
          <p:cNvPr id="254" name="Text Box 279"/>
          <p:cNvSpPr txBox="1">
            <a:spLocks noChangeArrowheads="1"/>
          </p:cNvSpPr>
          <p:nvPr/>
        </p:nvSpPr>
        <p:spPr bwMode="auto">
          <a:xfrm>
            <a:off x="3275892" y="4495605"/>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73 seconds</a:t>
            </a:r>
          </a:p>
        </p:txBody>
      </p:sp>
      <p:sp>
        <p:nvSpPr>
          <p:cNvPr id="255" name="Text Box 280"/>
          <p:cNvSpPr txBox="1">
            <a:spLocks noChangeArrowheads="1"/>
          </p:cNvSpPr>
          <p:nvPr/>
        </p:nvSpPr>
        <p:spPr bwMode="auto">
          <a:xfrm>
            <a:off x="4692194" y="4483848"/>
            <a:ext cx="6604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110 seconds</a:t>
            </a:r>
          </a:p>
        </p:txBody>
      </p:sp>
      <p:pic>
        <p:nvPicPr>
          <p:cNvPr id="256" name="Picture 255"/>
          <p:cNvPicPr>
            <a:picLocks noChangeAspect="1"/>
          </p:cNvPicPr>
          <p:nvPr/>
        </p:nvPicPr>
        <p:blipFill>
          <a:blip r:embed="rId3"/>
          <a:stretch>
            <a:fillRect/>
          </a:stretch>
        </p:blipFill>
        <p:spPr>
          <a:xfrm>
            <a:off x="5439569" y="3869196"/>
            <a:ext cx="639742" cy="198259"/>
          </a:xfrm>
          <a:prstGeom prst="rect">
            <a:avLst/>
          </a:prstGeom>
        </p:spPr>
      </p:pic>
    </p:spTree>
    <p:extLst>
      <p:ext uri="{BB962C8B-B14F-4D97-AF65-F5344CB8AC3E}">
        <p14:creationId xmlns:p14="http://schemas.microsoft.com/office/powerpoint/2010/main" val="371902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73982" y="1232230"/>
            <a:ext cx="6388894" cy="2963067"/>
            <a:chOff x="410580" y="1909198"/>
            <a:chExt cx="11356555" cy="4612755"/>
          </a:xfrm>
        </p:grpSpPr>
        <p:grpSp>
          <p:nvGrpSpPr>
            <p:cNvPr id="153603" name="Group 33"/>
            <p:cNvGrpSpPr>
              <a:grpSpLocks/>
            </p:cNvGrpSpPr>
            <p:nvPr/>
          </p:nvGrpSpPr>
          <p:grpSpPr bwMode="auto">
            <a:xfrm>
              <a:off x="1132272" y="5359634"/>
              <a:ext cx="9009476" cy="1162319"/>
              <a:chOff x="333" y="2945"/>
              <a:chExt cx="4257" cy="732"/>
            </a:xfrm>
          </p:grpSpPr>
          <p:sp>
            <p:nvSpPr>
              <p:cNvPr id="153809" name="Rectangle 34"/>
              <p:cNvSpPr>
                <a:spLocks noChangeArrowheads="1"/>
              </p:cNvSpPr>
              <p:nvPr/>
            </p:nvSpPr>
            <p:spPr bwMode="auto">
              <a:xfrm>
                <a:off x="3960"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0" name="Line 35"/>
              <p:cNvSpPr>
                <a:spLocks noChangeShapeType="1"/>
              </p:cNvSpPr>
              <p:nvPr/>
            </p:nvSpPr>
            <p:spPr bwMode="auto">
              <a:xfrm>
                <a:off x="3969" y="3082"/>
                <a:ext cx="6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11" name="Rectangle 36"/>
              <p:cNvSpPr>
                <a:spLocks noChangeArrowheads="1"/>
              </p:cNvSpPr>
              <p:nvPr/>
            </p:nvSpPr>
            <p:spPr bwMode="auto">
              <a:xfrm>
                <a:off x="4057" y="2945"/>
                <a:ext cx="38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Shipping</a:t>
                </a:r>
              </a:p>
            </p:txBody>
          </p:sp>
          <p:sp>
            <p:nvSpPr>
              <p:cNvPr id="153812" name="Rectangle 37"/>
              <p:cNvSpPr>
                <a:spLocks noChangeArrowheads="1"/>
              </p:cNvSpPr>
              <p:nvPr/>
            </p:nvSpPr>
            <p:spPr bwMode="auto">
              <a:xfrm>
                <a:off x="2751"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3" name="Line 38"/>
              <p:cNvSpPr>
                <a:spLocks noChangeShapeType="1"/>
              </p:cNvSpPr>
              <p:nvPr/>
            </p:nvSpPr>
            <p:spPr bwMode="auto">
              <a:xfrm>
                <a:off x="2754"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14" name="Rectangle 39"/>
              <p:cNvSpPr>
                <a:spLocks noChangeArrowheads="1"/>
              </p:cNvSpPr>
              <p:nvPr/>
            </p:nvSpPr>
            <p:spPr bwMode="auto">
              <a:xfrm>
                <a:off x="2848" y="2945"/>
                <a:ext cx="42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Assembly</a:t>
                </a:r>
              </a:p>
            </p:txBody>
          </p:sp>
          <p:sp>
            <p:nvSpPr>
              <p:cNvPr id="153815" name="Rectangle 40"/>
              <p:cNvSpPr>
                <a:spLocks noChangeArrowheads="1"/>
              </p:cNvSpPr>
              <p:nvPr/>
            </p:nvSpPr>
            <p:spPr bwMode="auto">
              <a:xfrm>
                <a:off x="1506" y="2951"/>
                <a:ext cx="636" cy="72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6" name="Line 41"/>
              <p:cNvSpPr>
                <a:spLocks noChangeShapeType="1"/>
              </p:cNvSpPr>
              <p:nvPr/>
            </p:nvSpPr>
            <p:spPr bwMode="auto">
              <a:xfrm>
                <a:off x="1509" y="3082"/>
                <a:ext cx="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17" name="Rectangle 42"/>
              <p:cNvSpPr>
                <a:spLocks noChangeArrowheads="1"/>
              </p:cNvSpPr>
              <p:nvPr/>
            </p:nvSpPr>
            <p:spPr bwMode="auto">
              <a:xfrm>
                <a:off x="1639" y="2945"/>
                <a:ext cx="37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Welding</a:t>
                </a:r>
              </a:p>
            </p:txBody>
          </p:sp>
          <p:sp>
            <p:nvSpPr>
              <p:cNvPr id="153818" name="Rectangle 43"/>
              <p:cNvSpPr>
                <a:spLocks noChangeArrowheads="1"/>
              </p:cNvSpPr>
              <p:nvPr/>
            </p:nvSpPr>
            <p:spPr bwMode="auto">
              <a:xfrm>
                <a:off x="333" y="2951"/>
                <a:ext cx="636"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9" name="Line 44"/>
              <p:cNvSpPr>
                <a:spLocks noChangeShapeType="1"/>
              </p:cNvSpPr>
              <p:nvPr/>
            </p:nvSpPr>
            <p:spPr bwMode="auto">
              <a:xfrm>
                <a:off x="342"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20" name="Rectangle 45"/>
              <p:cNvSpPr>
                <a:spLocks noChangeArrowheads="1"/>
              </p:cNvSpPr>
              <p:nvPr/>
            </p:nvSpPr>
            <p:spPr bwMode="auto">
              <a:xfrm>
                <a:off x="430" y="2945"/>
                <a:ext cx="42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Stamping</a:t>
                </a:r>
              </a:p>
            </p:txBody>
          </p:sp>
          <p:sp>
            <p:nvSpPr>
              <p:cNvPr id="153821" name="Text Box 46"/>
              <p:cNvSpPr txBox="1">
                <a:spLocks noChangeArrowheads="1"/>
              </p:cNvSpPr>
              <p:nvPr/>
            </p:nvSpPr>
            <p:spPr bwMode="auto">
              <a:xfrm>
                <a:off x="360" y="3100"/>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63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5%</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153822" name="Text Box 47"/>
              <p:cNvSpPr txBox="1">
                <a:spLocks noChangeArrowheads="1"/>
              </p:cNvSpPr>
              <p:nvPr/>
            </p:nvSpPr>
            <p:spPr bwMode="auto">
              <a:xfrm>
                <a:off x="1552" y="3092"/>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73 secs</a:t>
                </a:r>
              </a:p>
              <a:p>
                <a:pPr eaLnBrk="1" fontAlgn="base" hangingPunct="1">
                  <a:spcBef>
                    <a:spcPct val="0"/>
                  </a:spcBef>
                  <a:spcAft>
                    <a:spcPct val="0"/>
                  </a:spcAft>
                </a:pPr>
                <a:r>
                  <a:rPr lang="en-GB" sz="675" dirty="0">
                    <a:solidFill>
                      <a:srgbClr val="000000"/>
                    </a:solidFill>
                    <a:latin typeface="JLR Emeric" panose="02000503040000020004" pitchFamily="2" charset="0"/>
                  </a:rPr>
                  <a:t>C/O = 20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2%</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153823" name="Text Box 48"/>
              <p:cNvSpPr txBox="1">
                <a:spLocks noChangeArrowheads="1"/>
              </p:cNvSpPr>
              <p:nvPr/>
            </p:nvSpPr>
            <p:spPr bwMode="auto">
              <a:xfrm>
                <a:off x="3986" y="3096"/>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40 secs</a:t>
                </a:r>
              </a:p>
              <a:p>
                <a:pPr eaLnBrk="1" fontAlgn="base" hangingPunct="1">
                  <a:spcBef>
                    <a:spcPct val="0"/>
                  </a:spcBef>
                  <a:spcAft>
                    <a:spcPct val="0"/>
                  </a:spcAft>
                </a:pPr>
                <a:r>
                  <a:rPr lang="en-GB" sz="675" dirty="0">
                    <a:solidFill>
                      <a:srgbClr val="000000"/>
                    </a:solidFill>
                    <a:latin typeface="JLR Emeric" panose="02000503040000020004" pitchFamily="2" charset="0"/>
                  </a:rPr>
                  <a:t>C/O  = 10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0%</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2 / 3</a:t>
                </a:r>
              </a:p>
            </p:txBody>
          </p:sp>
          <p:sp>
            <p:nvSpPr>
              <p:cNvPr id="153824" name="Text Box 49"/>
              <p:cNvSpPr txBox="1">
                <a:spLocks noChangeArrowheads="1"/>
              </p:cNvSpPr>
              <p:nvPr/>
            </p:nvSpPr>
            <p:spPr bwMode="auto">
              <a:xfrm>
                <a:off x="2780" y="3102"/>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110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8%</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4 / 3</a:t>
                </a:r>
              </a:p>
            </p:txBody>
          </p:sp>
        </p:grpSp>
        <p:grpSp>
          <p:nvGrpSpPr>
            <p:cNvPr id="153604" name="Group 50"/>
            <p:cNvGrpSpPr>
              <a:grpSpLocks/>
            </p:cNvGrpSpPr>
            <p:nvPr/>
          </p:nvGrpSpPr>
          <p:grpSpPr bwMode="auto">
            <a:xfrm>
              <a:off x="5362946" y="5286595"/>
              <a:ext cx="689944" cy="387439"/>
              <a:chOff x="3754" y="2304"/>
              <a:chExt cx="326" cy="244"/>
            </a:xfrm>
          </p:grpSpPr>
          <p:sp>
            <p:nvSpPr>
              <p:cNvPr id="153807" name="AutoShape 51"/>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8" name="Rectangle 52"/>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5" name="Group 53"/>
            <p:cNvGrpSpPr>
              <a:grpSpLocks/>
            </p:cNvGrpSpPr>
            <p:nvPr/>
          </p:nvGrpSpPr>
          <p:grpSpPr bwMode="auto">
            <a:xfrm>
              <a:off x="2823277" y="5286595"/>
              <a:ext cx="689944" cy="387439"/>
              <a:chOff x="3754" y="2304"/>
              <a:chExt cx="326" cy="244"/>
            </a:xfrm>
          </p:grpSpPr>
          <p:sp>
            <p:nvSpPr>
              <p:cNvPr id="153805" name="AutoShape 54"/>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6" name="Rectangle 55"/>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6" name="Group 56"/>
            <p:cNvGrpSpPr>
              <a:grpSpLocks/>
            </p:cNvGrpSpPr>
            <p:nvPr/>
          </p:nvGrpSpPr>
          <p:grpSpPr bwMode="auto">
            <a:xfrm>
              <a:off x="7902616" y="5286595"/>
              <a:ext cx="689944" cy="387439"/>
              <a:chOff x="3754" y="2304"/>
              <a:chExt cx="326" cy="244"/>
            </a:xfrm>
          </p:grpSpPr>
          <p:sp>
            <p:nvSpPr>
              <p:cNvPr id="153803" name="AutoShape 57"/>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4" name="Rectangle 58"/>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7" name="Group 59"/>
            <p:cNvGrpSpPr>
              <a:grpSpLocks/>
            </p:cNvGrpSpPr>
            <p:nvPr/>
          </p:nvGrpSpPr>
          <p:grpSpPr bwMode="auto">
            <a:xfrm>
              <a:off x="10493079" y="4905507"/>
              <a:ext cx="689944" cy="387439"/>
              <a:chOff x="3754" y="2304"/>
              <a:chExt cx="326" cy="244"/>
            </a:xfrm>
          </p:grpSpPr>
          <p:sp>
            <p:nvSpPr>
              <p:cNvPr id="153801" name="AutoShape 60"/>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2" name="Rectangle 61"/>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8" name="Group 62"/>
            <p:cNvGrpSpPr>
              <a:grpSpLocks/>
            </p:cNvGrpSpPr>
            <p:nvPr/>
          </p:nvGrpSpPr>
          <p:grpSpPr bwMode="auto">
            <a:xfrm>
              <a:off x="588368" y="4905507"/>
              <a:ext cx="689944" cy="387439"/>
              <a:chOff x="3754" y="2304"/>
              <a:chExt cx="326" cy="244"/>
            </a:xfrm>
          </p:grpSpPr>
          <p:sp>
            <p:nvSpPr>
              <p:cNvPr id="153799" name="AutoShape 63"/>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0" name="Rectangle 64"/>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sp>
          <p:nvSpPr>
            <p:cNvPr id="153609" name="Text Box 65"/>
            <p:cNvSpPr txBox="1">
              <a:spLocks noChangeArrowheads="1"/>
            </p:cNvSpPr>
            <p:nvPr/>
          </p:nvSpPr>
          <p:spPr bwMode="auto">
            <a:xfrm>
              <a:off x="7928001" y="5647038"/>
              <a:ext cx="421712"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500 A</a:t>
              </a:r>
            </a:p>
            <a:p>
              <a:pPr eaLnBrk="1" fontAlgn="base" hangingPunct="1">
                <a:spcBef>
                  <a:spcPct val="0"/>
                </a:spcBef>
                <a:spcAft>
                  <a:spcPct val="0"/>
                </a:spcAft>
              </a:pPr>
              <a:r>
                <a:rPr lang="en-GB" sz="675" dirty="0">
                  <a:solidFill>
                    <a:srgbClr val="000000"/>
                  </a:solidFill>
                  <a:latin typeface="JLR Emeric" panose="02000503040000020004" pitchFamily="2" charset="0"/>
                </a:rPr>
                <a:t>200 B</a:t>
              </a:r>
            </a:p>
            <a:p>
              <a:pPr eaLnBrk="1" fontAlgn="base" hangingPunct="1">
                <a:spcBef>
                  <a:spcPct val="0"/>
                </a:spcBef>
                <a:spcAft>
                  <a:spcPct val="0"/>
                </a:spcAft>
              </a:pPr>
              <a:r>
                <a:rPr lang="en-GB" sz="675" dirty="0">
                  <a:solidFill>
                    <a:srgbClr val="000000"/>
                  </a:solidFill>
                  <a:latin typeface="JLR Emeric" panose="02000503040000020004" pitchFamily="2" charset="0"/>
                </a:rPr>
                <a:t>  50 C</a:t>
              </a:r>
            </a:p>
          </p:txBody>
        </p:sp>
        <p:sp>
          <p:nvSpPr>
            <p:cNvPr id="153610" name="Text Box 66"/>
            <p:cNvSpPr txBox="1">
              <a:spLocks noChangeArrowheads="1"/>
            </p:cNvSpPr>
            <p:nvPr/>
          </p:nvSpPr>
          <p:spPr bwMode="auto">
            <a:xfrm>
              <a:off x="5354470" y="5647038"/>
              <a:ext cx="515744"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1000 A</a:t>
              </a:r>
            </a:p>
            <a:p>
              <a:pPr eaLnBrk="1" fontAlgn="base" hangingPunct="1">
                <a:spcBef>
                  <a:spcPct val="0"/>
                </a:spcBef>
                <a:spcAft>
                  <a:spcPct val="0"/>
                </a:spcAft>
              </a:pPr>
              <a:r>
                <a:rPr lang="en-GB" sz="675" dirty="0">
                  <a:solidFill>
                    <a:srgbClr val="000000"/>
                  </a:solidFill>
                  <a:latin typeface="JLR Emeric" panose="02000503040000020004" pitchFamily="2" charset="0"/>
                </a:rPr>
                <a:t>  800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53611" name="Text Box 67"/>
            <p:cNvSpPr txBox="1">
              <a:spLocks noChangeArrowheads="1"/>
            </p:cNvSpPr>
            <p:nvPr/>
          </p:nvSpPr>
          <p:spPr bwMode="auto">
            <a:xfrm>
              <a:off x="2797871" y="5647038"/>
              <a:ext cx="458756"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150 A</a:t>
              </a:r>
            </a:p>
            <a:p>
              <a:pPr eaLnBrk="1" fontAlgn="base" hangingPunct="1">
                <a:spcBef>
                  <a:spcPct val="0"/>
                </a:spcBef>
                <a:spcAft>
                  <a:spcPct val="0"/>
                </a:spcAft>
              </a:pPr>
              <a:r>
                <a:rPr lang="en-GB" sz="675" dirty="0">
                  <a:solidFill>
                    <a:srgbClr val="000000"/>
                  </a:solidFill>
                  <a:latin typeface="JLR Emeric" panose="02000503040000020004" pitchFamily="2" charset="0"/>
                </a:rPr>
                <a:t> 100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53612" name="Text Box 68"/>
            <p:cNvSpPr txBox="1">
              <a:spLocks noChangeArrowheads="1"/>
            </p:cNvSpPr>
            <p:nvPr/>
          </p:nvSpPr>
          <p:spPr bwMode="auto">
            <a:xfrm>
              <a:off x="546031" y="5316761"/>
              <a:ext cx="470154" cy="32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6 Tns</a:t>
              </a:r>
            </a:p>
            <a:p>
              <a:pPr eaLnBrk="1" fontAlgn="base" hangingPunct="1">
                <a:spcBef>
                  <a:spcPct val="0"/>
                </a:spcBef>
                <a:spcAft>
                  <a:spcPct val="0"/>
                </a:spcAft>
              </a:pPr>
              <a:r>
                <a:rPr lang="en-GB" sz="675" dirty="0">
                  <a:solidFill>
                    <a:srgbClr val="000000"/>
                  </a:solidFill>
                  <a:latin typeface="JLR Emeric" panose="02000503040000020004" pitchFamily="2" charset="0"/>
                </a:rPr>
                <a:t>3 Coils</a:t>
              </a:r>
            </a:p>
          </p:txBody>
        </p:sp>
        <p:sp>
          <p:nvSpPr>
            <p:cNvPr id="153613" name="Text Box 69"/>
            <p:cNvSpPr txBox="1">
              <a:spLocks noChangeArrowheads="1"/>
            </p:cNvSpPr>
            <p:nvPr/>
          </p:nvSpPr>
          <p:spPr bwMode="auto">
            <a:xfrm>
              <a:off x="10501534" y="5253247"/>
              <a:ext cx="421712"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120 A</a:t>
              </a:r>
            </a:p>
            <a:p>
              <a:pPr eaLnBrk="1" fontAlgn="base" hangingPunct="1">
                <a:spcBef>
                  <a:spcPct val="0"/>
                </a:spcBef>
                <a:spcAft>
                  <a:spcPct val="0"/>
                </a:spcAft>
              </a:pPr>
              <a:r>
                <a:rPr lang="en-GB" sz="675" dirty="0">
                  <a:solidFill>
                    <a:srgbClr val="000000"/>
                  </a:solidFill>
                  <a:latin typeface="JLR Emeric" panose="02000503040000020004" pitchFamily="2" charset="0"/>
                </a:rPr>
                <a:t>  50 B</a:t>
              </a:r>
            </a:p>
            <a:p>
              <a:pPr eaLnBrk="1" fontAlgn="base" hangingPunct="1">
                <a:spcBef>
                  <a:spcPct val="0"/>
                </a:spcBef>
                <a:spcAft>
                  <a:spcPct val="0"/>
                </a:spcAft>
              </a:pPr>
              <a:r>
                <a:rPr lang="en-GB" sz="675" dirty="0">
                  <a:solidFill>
                    <a:srgbClr val="000000"/>
                  </a:solidFill>
                  <a:latin typeface="JLR Emeric" panose="02000503040000020004" pitchFamily="2" charset="0"/>
                </a:rPr>
                <a:t>150 C</a:t>
              </a:r>
            </a:p>
          </p:txBody>
        </p:sp>
        <p:grpSp>
          <p:nvGrpSpPr>
            <p:cNvPr id="153614" name="Group 70"/>
            <p:cNvGrpSpPr>
              <a:grpSpLocks/>
            </p:cNvGrpSpPr>
            <p:nvPr/>
          </p:nvGrpSpPr>
          <p:grpSpPr bwMode="auto">
            <a:xfrm>
              <a:off x="457135" y="2034640"/>
              <a:ext cx="1547540" cy="2223015"/>
              <a:chOff x="4332" y="1084"/>
              <a:chExt cx="1316" cy="1916"/>
            </a:xfrm>
          </p:grpSpPr>
          <p:sp>
            <p:nvSpPr>
              <p:cNvPr id="153771" name="Rectangle 71"/>
              <p:cNvSpPr>
                <a:spLocks noChangeArrowheads="1"/>
              </p:cNvSpPr>
              <p:nvPr/>
            </p:nvSpPr>
            <p:spPr bwMode="auto">
              <a:xfrm>
                <a:off x="4332" y="1295"/>
                <a:ext cx="1178" cy="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72" name="Rectangle 72"/>
              <p:cNvSpPr>
                <a:spLocks noChangeArrowheads="1"/>
              </p:cNvSpPr>
              <p:nvPr/>
            </p:nvSpPr>
            <p:spPr bwMode="auto">
              <a:xfrm>
                <a:off x="4415" y="1444"/>
                <a:ext cx="82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Supplier</a:t>
                </a:r>
              </a:p>
            </p:txBody>
          </p:sp>
          <p:sp>
            <p:nvSpPr>
              <p:cNvPr id="153773" name="Line 73"/>
              <p:cNvSpPr>
                <a:spLocks noChangeShapeType="1"/>
              </p:cNvSpPr>
              <p:nvPr/>
            </p:nvSpPr>
            <p:spPr bwMode="auto">
              <a:xfrm>
                <a:off x="4361" y="204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4" name="Line 74"/>
              <p:cNvSpPr>
                <a:spLocks noChangeShapeType="1"/>
              </p:cNvSpPr>
              <p:nvPr/>
            </p:nvSpPr>
            <p:spPr bwMode="auto">
              <a:xfrm>
                <a:off x="4338" y="2053"/>
                <a:ext cx="0" cy="9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5" name="Line 75"/>
              <p:cNvSpPr>
                <a:spLocks noChangeShapeType="1"/>
              </p:cNvSpPr>
              <p:nvPr/>
            </p:nvSpPr>
            <p:spPr bwMode="auto">
              <a:xfrm>
                <a:off x="5520" y="2053"/>
                <a:ext cx="0" cy="9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6" name="Line 76"/>
              <p:cNvSpPr>
                <a:spLocks noChangeShapeType="1"/>
              </p:cNvSpPr>
              <p:nvPr/>
            </p:nvSpPr>
            <p:spPr bwMode="auto">
              <a:xfrm>
                <a:off x="4361" y="2199"/>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7" name="Line 77"/>
              <p:cNvSpPr>
                <a:spLocks noChangeShapeType="1"/>
              </p:cNvSpPr>
              <p:nvPr/>
            </p:nvSpPr>
            <p:spPr bwMode="auto">
              <a:xfrm>
                <a:off x="4361" y="2362"/>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8" name="Line 78"/>
              <p:cNvSpPr>
                <a:spLocks noChangeShapeType="1"/>
              </p:cNvSpPr>
              <p:nvPr/>
            </p:nvSpPr>
            <p:spPr bwMode="auto">
              <a:xfrm>
                <a:off x="4361" y="2525"/>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9" name="Line 79"/>
              <p:cNvSpPr>
                <a:spLocks noChangeShapeType="1"/>
              </p:cNvSpPr>
              <p:nvPr/>
            </p:nvSpPr>
            <p:spPr bwMode="auto">
              <a:xfrm>
                <a:off x="4361" y="268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80" name="Rectangle 80"/>
              <p:cNvSpPr>
                <a:spLocks noChangeArrowheads="1"/>
              </p:cNvSpPr>
              <p:nvPr/>
            </p:nvSpPr>
            <p:spPr bwMode="auto">
              <a:xfrm>
                <a:off x="4366" y="2031"/>
                <a:ext cx="128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Demand/month</a:t>
                </a:r>
                <a:r>
                  <a:rPr lang="en-US" sz="788" b="1" dirty="0">
                    <a:solidFill>
                      <a:srgbClr val="000000"/>
                    </a:solidFill>
                    <a:latin typeface="JLR Emeric" panose="02000503040000020004" pitchFamily="2" charset="0"/>
                  </a:rPr>
                  <a:t>:</a:t>
                </a:r>
              </a:p>
            </p:txBody>
          </p:sp>
          <p:sp>
            <p:nvSpPr>
              <p:cNvPr id="153781" name="Rectangle 81"/>
              <p:cNvSpPr>
                <a:spLocks noChangeArrowheads="1"/>
              </p:cNvSpPr>
              <p:nvPr/>
            </p:nvSpPr>
            <p:spPr bwMode="auto">
              <a:xfrm>
                <a:off x="4438" y="2194"/>
                <a:ext cx="7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a:t>
                </a:r>
              </a:p>
            </p:txBody>
          </p:sp>
          <p:sp>
            <p:nvSpPr>
              <p:cNvPr id="153782" name="Rectangle 82"/>
              <p:cNvSpPr>
                <a:spLocks noChangeArrowheads="1"/>
              </p:cNvSpPr>
              <p:nvPr/>
            </p:nvSpPr>
            <p:spPr bwMode="auto">
              <a:xfrm>
                <a:off x="4438" y="2357"/>
                <a:ext cx="69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B =</a:t>
                </a:r>
              </a:p>
            </p:txBody>
          </p:sp>
          <p:sp>
            <p:nvSpPr>
              <p:cNvPr id="153783" name="Rectangle 83"/>
              <p:cNvSpPr>
                <a:spLocks noChangeArrowheads="1"/>
              </p:cNvSpPr>
              <p:nvPr/>
            </p:nvSpPr>
            <p:spPr bwMode="auto">
              <a:xfrm>
                <a:off x="4438" y="2520"/>
                <a:ext cx="7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C =</a:t>
                </a:r>
              </a:p>
            </p:txBody>
          </p:sp>
          <p:sp>
            <p:nvSpPr>
              <p:cNvPr id="153784" name="Line 84"/>
              <p:cNvSpPr>
                <a:spLocks noChangeShapeType="1"/>
              </p:cNvSpPr>
              <p:nvPr/>
            </p:nvSpPr>
            <p:spPr bwMode="auto">
              <a:xfrm>
                <a:off x="4361" y="2851"/>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85" name="Rectangle 85"/>
              <p:cNvSpPr>
                <a:spLocks noChangeArrowheads="1"/>
              </p:cNvSpPr>
              <p:nvPr/>
            </p:nvSpPr>
            <p:spPr bwMode="auto">
              <a:xfrm>
                <a:off x="4366" y="2684"/>
                <a:ext cx="9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 of shifts =</a:t>
                </a:r>
              </a:p>
            </p:txBody>
          </p:sp>
          <p:grpSp>
            <p:nvGrpSpPr>
              <p:cNvPr id="153786" name="Group 86"/>
              <p:cNvGrpSpPr>
                <a:grpSpLocks/>
              </p:cNvGrpSpPr>
              <p:nvPr/>
            </p:nvGrpSpPr>
            <p:grpSpPr bwMode="auto">
              <a:xfrm>
                <a:off x="4334" y="1084"/>
                <a:ext cx="1174" cy="199"/>
                <a:chOff x="4334" y="1084"/>
                <a:chExt cx="1174" cy="199"/>
              </a:xfrm>
            </p:grpSpPr>
            <p:grpSp>
              <p:nvGrpSpPr>
                <p:cNvPr id="153787" name="Group 87"/>
                <p:cNvGrpSpPr>
                  <a:grpSpLocks/>
                </p:cNvGrpSpPr>
                <p:nvPr/>
              </p:nvGrpSpPr>
              <p:grpSpPr bwMode="auto">
                <a:xfrm>
                  <a:off x="4334" y="1092"/>
                  <a:ext cx="290" cy="187"/>
                  <a:chOff x="4358" y="1092"/>
                  <a:chExt cx="290" cy="187"/>
                </a:xfrm>
              </p:grpSpPr>
              <p:sp>
                <p:nvSpPr>
                  <p:cNvPr id="153797" name="Line 88"/>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8" name="Line 89"/>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788" name="Group 90"/>
                <p:cNvGrpSpPr>
                  <a:grpSpLocks/>
                </p:cNvGrpSpPr>
                <p:nvPr/>
              </p:nvGrpSpPr>
              <p:grpSpPr bwMode="auto">
                <a:xfrm>
                  <a:off x="4914" y="1096"/>
                  <a:ext cx="290" cy="187"/>
                  <a:chOff x="4358" y="1092"/>
                  <a:chExt cx="290" cy="187"/>
                </a:xfrm>
              </p:grpSpPr>
              <p:sp>
                <p:nvSpPr>
                  <p:cNvPr id="153795" name="Line 91"/>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6" name="Line 92"/>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789" name="Group 93"/>
                <p:cNvGrpSpPr>
                  <a:grpSpLocks/>
                </p:cNvGrpSpPr>
                <p:nvPr/>
              </p:nvGrpSpPr>
              <p:grpSpPr bwMode="auto">
                <a:xfrm>
                  <a:off x="5218" y="1088"/>
                  <a:ext cx="290" cy="187"/>
                  <a:chOff x="4358" y="1092"/>
                  <a:chExt cx="290" cy="187"/>
                </a:xfrm>
              </p:grpSpPr>
              <p:sp>
                <p:nvSpPr>
                  <p:cNvPr id="153793" name="Line 94"/>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4" name="Line 95"/>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790" name="Group 96"/>
                <p:cNvGrpSpPr>
                  <a:grpSpLocks/>
                </p:cNvGrpSpPr>
                <p:nvPr/>
              </p:nvGrpSpPr>
              <p:grpSpPr bwMode="auto">
                <a:xfrm>
                  <a:off x="4638" y="1084"/>
                  <a:ext cx="290" cy="187"/>
                  <a:chOff x="4358" y="1092"/>
                  <a:chExt cx="290" cy="187"/>
                </a:xfrm>
              </p:grpSpPr>
              <p:sp>
                <p:nvSpPr>
                  <p:cNvPr id="153791" name="Line 97"/>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2" name="Line 98"/>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sp>
          <p:nvSpPr>
            <p:cNvPr id="153615" name="Line 99"/>
            <p:cNvSpPr>
              <a:spLocks noChangeShapeType="1"/>
            </p:cNvSpPr>
            <p:nvPr/>
          </p:nvSpPr>
          <p:spPr bwMode="auto">
            <a:xfrm>
              <a:off x="573544" y="4194139"/>
              <a:ext cx="406347" cy="83839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153616" name="Group 100"/>
            <p:cNvGrpSpPr>
              <a:grpSpLocks/>
            </p:cNvGrpSpPr>
            <p:nvPr/>
          </p:nvGrpSpPr>
          <p:grpSpPr bwMode="auto">
            <a:xfrm>
              <a:off x="550262" y="4394205"/>
              <a:ext cx="550262" cy="348271"/>
              <a:chOff x="356" y="2157"/>
              <a:chExt cx="264" cy="235"/>
            </a:xfrm>
          </p:grpSpPr>
          <p:grpSp>
            <p:nvGrpSpPr>
              <p:cNvPr id="153765" name="Group 101"/>
              <p:cNvGrpSpPr>
                <a:grpSpLocks/>
              </p:cNvGrpSpPr>
              <p:nvPr/>
            </p:nvGrpSpPr>
            <p:grpSpPr bwMode="auto">
              <a:xfrm>
                <a:off x="359" y="2192"/>
                <a:ext cx="261" cy="189"/>
                <a:chOff x="359" y="2192"/>
                <a:chExt cx="261" cy="189"/>
              </a:xfrm>
            </p:grpSpPr>
            <p:sp>
              <p:nvSpPr>
                <p:cNvPr id="153767" name="Rectangle 102"/>
                <p:cNvSpPr>
                  <a:spLocks noChangeArrowheads="1"/>
                </p:cNvSpPr>
                <p:nvPr/>
              </p:nvSpPr>
              <p:spPr bwMode="auto">
                <a:xfrm>
                  <a:off x="359" y="2192"/>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8" name="Rectangle 103"/>
                <p:cNvSpPr>
                  <a:spLocks noChangeArrowheads="1"/>
                </p:cNvSpPr>
                <p:nvPr/>
              </p:nvSpPr>
              <p:spPr bwMode="auto">
                <a:xfrm>
                  <a:off x="554" y="2268"/>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9" name="Oval 104"/>
                <p:cNvSpPr>
                  <a:spLocks noChangeArrowheads="1"/>
                </p:cNvSpPr>
                <p:nvPr/>
              </p:nvSpPr>
              <p:spPr bwMode="auto">
                <a:xfrm>
                  <a:off x="363"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70" name="Oval 105"/>
                <p:cNvSpPr>
                  <a:spLocks noChangeArrowheads="1"/>
                </p:cNvSpPr>
                <p:nvPr/>
              </p:nvSpPr>
              <p:spPr bwMode="auto">
                <a:xfrm>
                  <a:off x="545"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3766" name="Rectangle 106"/>
              <p:cNvSpPr>
                <a:spLocks noChangeArrowheads="1"/>
              </p:cNvSpPr>
              <p:nvPr/>
            </p:nvSpPr>
            <p:spPr bwMode="auto">
              <a:xfrm>
                <a:off x="356" y="2157"/>
                <a:ext cx="23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week</a:t>
                </a:r>
              </a:p>
            </p:txBody>
          </p:sp>
        </p:grpSp>
        <p:sp>
          <p:nvSpPr>
            <p:cNvPr id="153617" name="Line 107"/>
            <p:cNvSpPr>
              <a:spLocks noChangeShapeType="1"/>
            </p:cNvSpPr>
            <p:nvPr/>
          </p:nvSpPr>
          <p:spPr bwMode="auto">
            <a:xfrm flipV="1">
              <a:off x="11115288" y="4270357"/>
              <a:ext cx="571426" cy="143384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153618" name="Group 108"/>
            <p:cNvGrpSpPr>
              <a:grpSpLocks/>
            </p:cNvGrpSpPr>
            <p:nvPr/>
          </p:nvGrpSpPr>
          <p:grpSpPr bwMode="auto">
            <a:xfrm>
              <a:off x="11218990" y="4724483"/>
              <a:ext cx="548145" cy="348207"/>
              <a:chOff x="4928" y="2174"/>
              <a:chExt cx="264" cy="236"/>
            </a:xfrm>
          </p:grpSpPr>
          <p:grpSp>
            <p:nvGrpSpPr>
              <p:cNvPr id="153759" name="Group 109"/>
              <p:cNvGrpSpPr>
                <a:grpSpLocks/>
              </p:cNvGrpSpPr>
              <p:nvPr/>
            </p:nvGrpSpPr>
            <p:grpSpPr bwMode="auto">
              <a:xfrm>
                <a:off x="4931" y="2209"/>
                <a:ext cx="261" cy="189"/>
                <a:chOff x="4931" y="2209"/>
                <a:chExt cx="261" cy="189"/>
              </a:xfrm>
            </p:grpSpPr>
            <p:sp>
              <p:nvSpPr>
                <p:cNvPr id="153761" name="Rectangle 110"/>
                <p:cNvSpPr>
                  <a:spLocks noChangeArrowheads="1"/>
                </p:cNvSpPr>
                <p:nvPr/>
              </p:nvSpPr>
              <p:spPr bwMode="auto">
                <a:xfrm>
                  <a:off x="4931" y="2209"/>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2" name="Rectangle 111"/>
                <p:cNvSpPr>
                  <a:spLocks noChangeArrowheads="1"/>
                </p:cNvSpPr>
                <p:nvPr/>
              </p:nvSpPr>
              <p:spPr bwMode="auto">
                <a:xfrm>
                  <a:off x="5126" y="2285"/>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3" name="Oval 112"/>
                <p:cNvSpPr>
                  <a:spLocks noChangeArrowheads="1"/>
                </p:cNvSpPr>
                <p:nvPr/>
              </p:nvSpPr>
              <p:spPr bwMode="auto">
                <a:xfrm>
                  <a:off x="4935"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4" name="Oval 113"/>
                <p:cNvSpPr>
                  <a:spLocks noChangeArrowheads="1"/>
                </p:cNvSpPr>
                <p:nvPr/>
              </p:nvSpPr>
              <p:spPr bwMode="auto">
                <a:xfrm>
                  <a:off x="5117"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3760" name="Rectangle 114"/>
              <p:cNvSpPr>
                <a:spLocks noChangeArrowheads="1"/>
              </p:cNvSpPr>
              <p:nvPr/>
            </p:nvSpPr>
            <p:spPr bwMode="auto">
              <a:xfrm>
                <a:off x="4928" y="2174"/>
                <a:ext cx="19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day</a:t>
                </a:r>
              </a:p>
            </p:txBody>
          </p:sp>
        </p:grpSp>
        <p:grpSp>
          <p:nvGrpSpPr>
            <p:cNvPr id="153620" name="Group 125"/>
            <p:cNvGrpSpPr>
              <a:grpSpLocks/>
            </p:cNvGrpSpPr>
            <p:nvPr/>
          </p:nvGrpSpPr>
          <p:grpSpPr bwMode="auto">
            <a:xfrm>
              <a:off x="5102622" y="6093229"/>
              <a:ext cx="992587" cy="190544"/>
              <a:chOff x="3441" y="3079"/>
              <a:chExt cx="613" cy="120"/>
            </a:xfrm>
          </p:grpSpPr>
          <p:sp>
            <p:nvSpPr>
              <p:cNvPr id="153741" name="Freeform 12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42" name="Freeform 12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43" name="Rectangle 12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4" name="Rectangle 12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5" name="Rectangle 13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6" name="Rectangle 13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7" name="Rectangle 13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8" name="Rectangle 13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9" name="Rectangle 13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grpSp>
          <p:nvGrpSpPr>
            <p:cNvPr id="153621" name="Group 135"/>
            <p:cNvGrpSpPr>
              <a:grpSpLocks/>
            </p:cNvGrpSpPr>
            <p:nvPr/>
          </p:nvGrpSpPr>
          <p:grpSpPr bwMode="auto">
            <a:xfrm>
              <a:off x="2562952" y="6093229"/>
              <a:ext cx="992587" cy="190544"/>
              <a:chOff x="3441" y="3079"/>
              <a:chExt cx="613" cy="120"/>
            </a:xfrm>
          </p:grpSpPr>
          <p:sp>
            <p:nvSpPr>
              <p:cNvPr id="153732" name="Freeform 13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33" name="Freeform 13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34" name="Rectangle 13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5" name="Rectangle 13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6" name="Rectangle 14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7" name="Rectangle 14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8" name="Rectangle 14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9" name="Rectangle 14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0" name="Rectangle 14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3622" name="Rectangle 145"/>
            <p:cNvSpPr>
              <a:spLocks noChangeArrowheads="1"/>
            </p:cNvSpPr>
            <p:nvPr/>
          </p:nvSpPr>
          <p:spPr bwMode="auto">
            <a:xfrm>
              <a:off x="5739656" y="3234459"/>
              <a:ext cx="1028566" cy="6071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1225" tIns="30613" rIns="61225" bIns="30613"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23" name="Text Box 146"/>
            <p:cNvSpPr txBox="1">
              <a:spLocks noChangeArrowheads="1"/>
            </p:cNvSpPr>
            <p:nvPr/>
          </p:nvSpPr>
          <p:spPr bwMode="auto">
            <a:xfrm>
              <a:off x="5671929" y="3247176"/>
              <a:ext cx="1136503" cy="56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788" b="1" dirty="0">
                  <a:solidFill>
                    <a:srgbClr val="000000"/>
                  </a:solidFill>
                  <a:latin typeface="JLR Emeric" panose="02000503040000020004" pitchFamily="2" charset="0"/>
                </a:rPr>
                <a:t>Planning  </a:t>
              </a:r>
            </a:p>
            <a:p>
              <a:pPr algn="ctr" fontAlgn="base">
                <a:spcBef>
                  <a:spcPct val="50000"/>
                </a:spcBef>
                <a:spcAft>
                  <a:spcPct val="0"/>
                </a:spcAft>
              </a:pPr>
              <a:r>
                <a:rPr lang="en-GB" sz="788" b="1" dirty="0">
                  <a:solidFill>
                    <a:srgbClr val="000000"/>
                  </a:solidFill>
                  <a:latin typeface="JLR Emeric" panose="02000503040000020004" pitchFamily="2" charset="0"/>
                </a:rPr>
                <a:t>Logistics</a:t>
              </a:r>
            </a:p>
          </p:txBody>
        </p:sp>
        <p:sp>
          <p:nvSpPr>
            <p:cNvPr id="153624" name="Line 147"/>
            <p:cNvSpPr>
              <a:spLocks noChangeShapeType="1"/>
            </p:cNvSpPr>
            <p:nvPr/>
          </p:nvSpPr>
          <p:spPr bwMode="auto">
            <a:xfrm flipH="1">
              <a:off x="6791500" y="3495477"/>
              <a:ext cx="10497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5" name="Line 148"/>
            <p:cNvSpPr>
              <a:spLocks noChangeShapeType="1"/>
            </p:cNvSpPr>
            <p:nvPr/>
          </p:nvSpPr>
          <p:spPr bwMode="auto">
            <a:xfrm flipH="1">
              <a:off x="7745992"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6" name="Line 149"/>
            <p:cNvSpPr>
              <a:spLocks noChangeShapeType="1"/>
            </p:cNvSpPr>
            <p:nvPr/>
          </p:nvSpPr>
          <p:spPr bwMode="auto">
            <a:xfrm>
              <a:off x="7745994" y="3593925"/>
              <a:ext cx="24846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7" name="Text Box 150"/>
            <p:cNvSpPr txBox="1">
              <a:spLocks noChangeArrowheads="1"/>
            </p:cNvSpPr>
            <p:nvPr/>
          </p:nvSpPr>
          <p:spPr bwMode="auto">
            <a:xfrm>
              <a:off x="8264508" y="3390679"/>
              <a:ext cx="1911100"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153628" name="Line 151"/>
            <p:cNvSpPr>
              <a:spLocks noChangeShapeType="1"/>
            </p:cNvSpPr>
            <p:nvPr/>
          </p:nvSpPr>
          <p:spPr bwMode="auto">
            <a:xfrm flipH="1">
              <a:off x="6791501" y="3741596"/>
              <a:ext cx="12423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9" name="Line 152"/>
            <p:cNvSpPr>
              <a:spLocks noChangeShapeType="1"/>
            </p:cNvSpPr>
            <p:nvPr/>
          </p:nvSpPr>
          <p:spPr bwMode="auto">
            <a:xfrm flipH="1">
              <a:off x="7936467" y="3741596"/>
              <a:ext cx="97354" cy="1460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0" name="Line 153"/>
            <p:cNvSpPr>
              <a:spLocks noChangeShapeType="1"/>
            </p:cNvSpPr>
            <p:nvPr/>
          </p:nvSpPr>
          <p:spPr bwMode="auto">
            <a:xfrm>
              <a:off x="7936467" y="3887680"/>
              <a:ext cx="22941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1" name="Text Box 154"/>
            <p:cNvSpPr txBox="1">
              <a:spLocks noChangeArrowheads="1"/>
            </p:cNvSpPr>
            <p:nvPr/>
          </p:nvSpPr>
          <p:spPr bwMode="auto">
            <a:xfrm>
              <a:off x="8353395" y="3681259"/>
              <a:ext cx="1911100"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153632" name="Line 155"/>
            <p:cNvSpPr>
              <a:spLocks noChangeShapeType="1"/>
            </p:cNvSpPr>
            <p:nvPr/>
          </p:nvSpPr>
          <p:spPr bwMode="auto">
            <a:xfrm flipH="1">
              <a:off x="1917452" y="349547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3" name="Line 156"/>
            <p:cNvSpPr>
              <a:spLocks noChangeShapeType="1"/>
            </p:cNvSpPr>
            <p:nvPr/>
          </p:nvSpPr>
          <p:spPr bwMode="auto">
            <a:xfrm flipH="1">
              <a:off x="2776705"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4" name="Line 157"/>
            <p:cNvSpPr>
              <a:spLocks noChangeShapeType="1"/>
            </p:cNvSpPr>
            <p:nvPr/>
          </p:nvSpPr>
          <p:spPr bwMode="auto">
            <a:xfrm>
              <a:off x="2776705" y="359392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5" name="Text Box 158"/>
            <p:cNvSpPr txBox="1">
              <a:spLocks noChangeArrowheads="1"/>
            </p:cNvSpPr>
            <p:nvPr/>
          </p:nvSpPr>
          <p:spPr bwMode="auto">
            <a:xfrm>
              <a:off x="3542839" y="3395441"/>
              <a:ext cx="1911102"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153636" name="Line 159"/>
            <p:cNvSpPr>
              <a:spLocks noChangeShapeType="1"/>
            </p:cNvSpPr>
            <p:nvPr/>
          </p:nvSpPr>
          <p:spPr bwMode="auto">
            <a:xfrm flipH="1">
              <a:off x="1917452" y="368125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7" name="Line 160"/>
            <p:cNvSpPr>
              <a:spLocks noChangeShapeType="1"/>
            </p:cNvSpPr>
            <p:nvPr/>
          </p:nvSpPr>
          <p:spPr bwMode="auto">
            <a:xfrm flipH="1">
              <a:off x="2776705" y="368125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8" name="Line 161"/>
            <p:cNvSpPr>
              <a:spLocks noChangeShapeType="1"/>
            </p:cNvSpPr>
            <p:nvPr/>
          </p:nvSpPr>
          <p:spPr bwMode="auto">
            <a:xfrm>
              <a:off x="2776705" y="377970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9" name="Text Box 162"/>
            <p:cNvSpPr txBox="1">
              <a:spLocks noChangeArrowheads="1"/>
            </p:cNvSpPr>
            <p:nvPr/>
          </p:nvSpPr>
          <p:spPr bwMode="auto">
            <a:xfrm>
              <a:off x="3407390" y="3581224"/>
              <a:ext cx="1911102"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153640" name="Line 163"/>
            <p:cNvSpPr>
              <a:spLocks noChangeShapeType="1"/>
            </p:cNvSpPr>
            <p:nvPr/>
          </p:nvSpPr>
          <p:spPr bwMode="auto">
            <a:xfrm flipH="1">
              <a:off x="1655020" y="3838458"/>
              <a:ext cx="4084635" cy="15180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1" name="Line 164"/>
            <p:cNvSpPr>
              <a:spLocks noChangeShapeType="1"/>
            </p:cNvSpPr>
            <p:nvPr/>
          </p:nvSpPr>
          <p:spPr bwMode="auto">
            <a:xfrm flipH="1">
              <a:off x="4376699" y="3838458"/>
              <a:ext cx="1553431" cy="14910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2" name="Line 165"/>
            <p:cNvSpPr>
              <a:spLocks noChangeShapeType="1"/>
            </p:cNvSpPr>
            <p:nvPr/>
          </p:nvSpPr>
          <p:spPr bwMode="auto">
            <a:xfrm>
              <a:off x="6313196" y="3838458"/>
              <a:ext cx="554494" cy="15418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3" name="Line 166"/>
            <p:cNvSpPr>
              <a:spLocks noChangeShapeType="1"/>
            </p:cNvSpPr>
            <p:nvPr/>
          </p:nvSpPr>
          <p:spPr bwMode="auto">
            <a:xfrm>
              <a:off x="6791500" y="3838457"/>
              <a:ext cx="2683584" cy="14783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4" name="Text Box 167"/>
            <p:cNvSpPr txBox="1">
              <a:spLocks noChangeArrowheads="1"/>
            </p:cNvSpPr>
            <p:nvPr/>
          </p:nvSpPr>
          <p:spPr bwMode="auto">
            <a:xfrm rot="19995112">
              <a:off x="3011624" y="4365272"/>
              <a:ext cx="1911100"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Daily build schedule</a:t>
              </a:r>
            </a:p>
          </p:txBody>
        </p:sp>
        <p:grpSp>
          <p:nvGrpSpPr>
            <p:cNvPr id="153645" name="Group 168"/>
            <p:cNvGrpSpPr>
              <a:grpSpLocks/>
            </p:cNvGrpSpPr>
            <p:nvPr/>
          </p:nvGrpSpPr>
          <p:grpSpPr bwMode="auto">
            <a:xfrm>
              <a:off x="9809474" y="4322754"/>
              <a:ext cx="778832" cy="703426"/>
              <a:chOff x="4513" y="2524"/>
              <a:chExt cx="368" cy="443"/>
            </a:xfrm>
          </p:grpSpPr>
          <p:sp>
            <p:nvSpPr>
              <p:cNvPr id="153714" name="Freeform 169"/>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5" name="Rectangle 170"/>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16" name="Freeform 171"/>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7" name="Freeform 172"/>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8" name="Freeform 173"/>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9" name="Freeform 174"/>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0" name="Freeform 175"/>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1" name="Freeform 176"/>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2" name="Freeform 177"/>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3" name="Freeform 178"/>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4" name="Freeform 179"/>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5" name="Freeform 180"/>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6" name="Freeform 181"/>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7" name="Freeform 182"/>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8" name="Freeform 183"/>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9" name="Rectangle 184"/>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0" name="Rectangle 185"/>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1" name="Rectangle 186"/>
              <p:cNvSpPr>
                <a:spLocks noChangeArrowheads="1"/>
              </p:cNvSpPr>
              <p:nvPr/>
            </p:nvSpPr>
            <p:spPr bwMode="auto">
              <a:xfrm>
                <a:off x="4552" y="2913"/>
                <a:ext cx="172"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153646" name="Group 187"/>
            <p:cNvGrpSpPr>
              <a:grpSpLocks/>
            </p:cNvGrpSpPr>
            <p:nvPr/>
          </p:nvGrpSpPr>
          <p:grpSpPr bwMode="auto">
            <a:xfrm>
              <a:off x="3204216" y="4792771"/>
              <a:ext cx="592590" cy="678021"/>
              <a:chOff x="4513" y="2524"/>
              <a:chExt cx="368" cy="443"/>
            </a:xfrm>
          </p:grpSpPr>
          <p:sp>
            <p:nvSpPr>
              <p:cNvPr id="153696" name="Freeform 188"/>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7" name="Rectangle 189"/>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98" name="Freeform 190"/>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9" name="Freeform 191"/>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0" name="Freeform 192"/>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1" name="Freeform 193"/>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2" name="Freeform 194"/>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3" name="Freeform 195"/>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4" name="Freeform 196"/>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5" name="Freeform 197"/>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6" name="Freeform 198"/>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7" name="Freeform 199"/>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8" name="Freeform 200"/>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9" name="Freeform 201"/>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0" name="Freeform 202"/>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1" name="Rectangle 203"/>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12" name="Rectangle 204"/>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13" name="Rectangle 205"/>
              <p:cNvSpPr>
                <a:spLocks noChangeArrowheads="1"/>
              </p:cNvSpPr>
              <p:nvPr/>
            </p:nvSpPr>
            <p:spPr bwMode="auto">
              <a:xfrm>
                <a:off x="4552" y="2913"/>
                <a:ext cx="22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153647" name="Group 206"/>
            <p:cNvGrpSpPr>
              <a:grpSpLocks/>
            </p:cNvGrpSpPr>
            <p:nvPr/>
          </p:nvGrpSpPr>
          <p:grpSpPr bwMode="auto">
            <a:xfrm>
              <a:off x="410580" y="5681977"/>
              <a:ext cx="592590" cy="678021"/>
              <a:chOff x="4513" y="2524"/>
              <a:chExt cx="368" cy="443"/>
            </a:xfrm>
          </p:grpSpPr>
          <p:sp>
            <p:nvSpPr>
              <p:cNvPr id="153678" name="Freeform 207"/>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9" name="Rectangle 208"/>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80" name="Freeform 209"/>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1" name="Freeform 210"/>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2" name="Freeform 211"/>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3" name="Freeform 212"/>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4" name="Freeform 213"/>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5" name="Freeform 214"/>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6" name="Freeform 215"/>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7" name="Freeform 216"/>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8" name="Freeform 217"/>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9" name="Freeform 218"/>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0" name="Freeform 219"/>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1" name="Freeform 220"/>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2" name="Freeform 221"/>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3" name="Rectangle 222"/>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94" name="Rectangle 223"/>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95" name="Rectangle 224"/>
              <p:cNvSpPr>
                <a:spLocks noChangeArrowheads="1"/>
              </p:cNvSpPr>
              <p:nvPr/>
            </p:nvSpPr>
            <p:spPr bwMode="auto">
              <a:xfrm>
                <a:off x="4552" y="2913"/>
                <a:ext cx="22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153648" name="Group 225"/>
            <p:cNvGrpSpPr>
              <a:grpSpLocks/>
            </p:cNvGrpSpPr>
            <p:nvPr/>
          </p:nvGrpSpPr>
          <p:grpSpPr bwMode="auto">
            <a:xfrm>
              <a:off x="10253911" y="1909198"/>
              <a:ext cx="1462425" cy="2223015"/>
              <a:chOff x="4699" y="868"/>
              <a:chExt cx="691" cy="1400"/>
            </a:xfrm>
          </p:grpSpPr>
          <p:sp>
            <p:nvSpPr>
              <p:cNvPr id="153650" name="Rectangle 226"/>
              <p:cNvSpPr>
                <a:spLocks noChangeArrowheads="1"/>
              </p:cNvSpPr>
              <p:nvPr/>
            </p:nvSpPr>
            <p:spPr bwMode="auto">
              <a:xfrm>
                <a:off x="4728" y="1010"/>
                <a:ext cx="654" cy="4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51" name="Rectangle 227"/>
              <p:cNvSpPr>
                <a:spLocks noChangeArrowheads="1"/>
              </p:cNvSpPr>
              <p:nvPr/>
            </p:nvSpPr>
            <p:spPr bwMode="auto">
              <a:xfrm>
                <a:off x="4774" y="1131"/>
                <a:ext cx="5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Customer</a:t>
                </a:r>
              </a:p>
            </p:txBody>
          </p:sp>
          <p:sp>
            <p:nvSpPr>
              <p:cNvPr id="153652" name="Line 228"/>
              <p:cNvSpPr>
                <a:spLocks noChangeShapeType="1"/>
              </p:cNvSpPr>
              <p:nvPr/>
            </p:nvSpPr>
            <p:spPr bwMode="auto">
              <a:xfrm>
                <a:off x="4728" y="1572"/>
                <a:ext cx="6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3" name="Line 229"/>
              <p:cNvSpPr>
                <a:spLocks noChangeShapeType="1"/>
              </p:cNvSpPr>
              <p:nvPr/>
            </p:nvSpPr>
            <p:spPr bwMode="auto">
              <a:xfrm>
                <a:off x="4731" y="1576"/>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4" name="Line 230"/>
              <p:cNvSpPr>
                <a:spLocks noChangeShapeType="1"/>
              </p:cNvSpPr>
              <p:nvPr/>
            </p:nvSpPr>
            <p:spPr bwMode="auto">
              <a:xfrm>
                <a:off x="5388" y="1576"/>
                <a:ext cx="0" cy="6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5" name="Line 231"/>
              <p:cNvSpPr>
                <a:spLocks noChangeShapeType="1"/>
              </p:cNvSpPr>
              <p:nvPr/>
            </p:nvSpPr>
            <p:spPr bwMode="auto">
              <a:xfrm>
                <a:off x="4736" y="1703"/>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6" name="Line 232"/>
              <p:cNvSpPr>
                <a:spLocks noChangeShapeType="1"/>
              </p:cNvSpPr>
              <p:nvPr/>
            </p:nvSpPr>
            <p:spPr bwMode="auto">
              <a:xfrm>
                <a:off x="4736" y="1822"/>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7" name="Line 233"/>
              <p:cNvSpPr>
                <a:spLocks noChangeShapeType="1"/>
              </p:cNvSpPr>
              <p:nvPr/>
            </p:nvSpPr>
            <p:spPr bwMode="auto">
              <a:xfrm>
                <a:off x="4732" y="1941"/>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8" name="Line 234"/>
              <p:cNvSpPr>
                <a:spLocks noChangeShapeType="1"/>
              </p:cNvSpPr>
              <p:nvPr/>
            </p:nvSpPr>
            <p:spPr bwMode="auto">
              <a:xfrm>
                <a:off x="4736" y="2060"/>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9" name="Rectangle 235"/>
              <p:cNvSpPr>
                <a:spLocks noChangeArrowheads="1"/>
              </p:cNvSpPr>
              <p:nvPr/>
            </p:nvSpPr>
            <p:spPr bwMode="auto">
              <a:xfrm>
                <a:off x="4699" y="1544"/>
                <a:ext cx="61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Weekly</a:t>
                </a:r>
                <a:r>
                  <a:rPr lang="en-GB" sz="788" b="1" dirty="0">
                    <a:solidFill>
                      <a:srgbClr val="000000"/>
                    </a:solidFill>
                    <a:latin typeface="JLR Emeric" panose="02000503040000020004" pitchFamily="2" charset="0"/>
                  </a:rPr>
                  <a:t>: 6522</a:t>
                </a:r>
              </a:p>
            </p:txBody>
          </p:sp>
          <p:sp>
            <p:nvSpPr>
              <p:cNvPr id="153660" name="Rectangle 236"/>
              <p:cNvSpPr>
                <a:spLocks noChangeArrowheads="1"/>
              </p:cNvSpPr>
              <p:nvPr/>
            </p:nvSpPr>
            <p:spPr bwMode="auto">
              <a:xfrm>
                <a:off x="4711" y="1679"/>
                <a:ext cx="61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 </a:t>
                </a:r>
                <a:r>
                  <a:rPr lang="en-GB" sz="788" b="1" dirty="0">
                    <a:solidFill>
                      <a:srgbClr val="000000"/>
                    </a:solidFill>
                    <a:latin typeface="JLR Emeric" panose="02000503040000020004" pitchFamily="2" charset="0"/>
                  </a:rPr>
                  <a:t>4239</a:t>
                </a:r>
              </a:p>
            </p:txBody>
          </p:sp>
          <p:sp>
            <p:nvSpPr>
              <p:cNvPr id="153661" name="Rectangle 237"/>
              <p:cNvSpPr>
                <a:spLocks noChangeArrowheads="1"/>
              </p:cNvSpPr>
              <p:nvPr/>
            </p:nvSpPr>
            <p:spPr bwMode="auto">
              <a:xfrm>
                <a:off x="4719" y="1798"/>
                <a:ext cx="6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B =  </a:t>
                </a:r>
                <a:r>
                  <a:rPr lang="en-GB" sz="788" b="1" dirty="0">
                    <a:solidFill>
                      <a:srgbClr val="000000"/>
                    </a:solidFill>
                    <a:latin typeface="JLR Emeric" panose="02000503040000020004" pitchFamily="2" charset="0"/>
                  </a:rPr>
                  <a:t>1630</a:t>
                </a:r>
              </a:p>
            </p:txBody>
          </p:sp>
          <p:sp>
            <p:nvSpPr>
              <p:cNvPr id="153662" name="Rectangle 238"/>
              <p:cNvSpPr>
                <a:spLocks noChangeArrowheads="1"/>
              </p:cNvSpPr>
              <p:nvPr/>
            </p:nvSpPr>
            <p:spPr bwMode="auto">
              <a:xfrm>
                <a:off x="4719" y="1917"/>
                <a:ext cx="62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C =    </a:t>
                </a:r>
                <a:r>
                  <a:rPr lang="en-GB" sz="788" b="1" dirty="0">
                    <a:solidFill>
                      <a:srgbClr val="000000"/>
                    </a:solidFill>
                    <a:latin typeface="JLR Emeric" panose="02000503040000020004" pitchFamily="2" charset="0"/>
                  </a:rPr>
                  <a:t>652</a:t>
                </a:r>
              </a:p>
            </p:txBody>
          </p:sp>
          <p:sp>
            <p:nvSpPr>
              <p:cNvPr id="153663" name="Line 239"/>
              <p:cNvSpPr>
                <a:spLocks noChangeShapeType="1"/>
              </p:cNvSpPr>
              <p:nvPr/>
            </p:nvSpPr>
            <p:spPr bwMode="auto">
              <a:xfrm>
                <a:off x="4732" y="2191"/>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64" name="Rectangle 240"/>
              <p:cNvSpPr>
                <a:spLocks noChangeArrowheads="1"/>
              </p:cNvSpPr>
              <p:nvPr/>
            </p:nvSpPr>
            <p:spPr bwMode="auto">
              <a:xfrm>
                <a:off x="4715" y="2037"/>
                <a:ext cx="60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 of shifts = </a:t>
                </a:r>
                <a:r>
                  <a:rPr lang="en-GB" sz="788" b="1" dirty="0">
                    <a:solidFill>
                      <a:srgbClr val="000000"/>
                    </a:solidFill>
                    <a:latin typeface="JLR Emeric" panose="02000503040000020004" pitchFamily="2" charset="0"/>
                  </a:rPr>
                  <a:t>3</a:t>
                </a:r>
              </a:p>
            </p:txBody>
          </p:sp>
          <p:grpSp>
            <p:nvGrpSpPr>
              <p:cNvPr id="153665" name="Group 241"/>
              <p:cNvGrpSpPr>
                <a:grpSpLocks/>
              </p:cNvGrpSpPr>
              <p:nvPr/>
            </p:nvGrpSpPr>
            <p:grpSpPr bwMode="auto">
              <a:xfrm>
                <a:off x="4729" y="868"/>
                <a:ext cx="652" cy="145"/>
                <a:chOff x="4334" y="1084"/>
                <a:chExt cx="1174" cy="199"/>
              </a:xfrm>
            </p:grpSpPr>
            <p:grpSp>
              <p:nvGrpSpPr>
                <p:cNvPr id="153666" name="Group 242"/>
                <p:cNvGrpSpPr>
                  <a:grpSpLocks/>
                </p:cNvGrpSpPr>
                <p:nvPr/>
              </p:nvGrpSpPr>
              <p:grpSpPr bwMode="auto">
                <a:xfrm>
                  <a:off x="4334" y="1092"/>
                  <a:ext cx="290" cy="187"/>
                  <a:chOff x="4358" y="1092"/>
                  <a:chExt cx="290" cy="187"/>
                </a:xfrm>
              </p:grpSpPr>
              <p:sp>
                <p:nvSpPr>
                  <p:cNvPr id="153676" name="Line 243"/>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7" name="Line 244"/>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667" name="Group 245"/>
                <p:cNvGrpSpPr>
                  <a:grpSpLocks/>
                </p:cNvGrpSpPr>
                <p:nvPr/>
              </p:nvGrpSpPr>
              <p:grpSpPr bwMode="auto">
                <a:xfrm>
                  <a:off x="4914" y="1096"/>
                  <a:ext cx="290" cy="187"/>
                  <a:chOff x="4358" y="1092"/>
                  <a:chExt cx="290" cy="187"/>
                </a:xfrm>
              </p:grpSpPr>
              <p:sp>
                <p:nvSpPr>
                  <p:cNvPr id="153674" name="Line 246"/>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5" name="Line 247"/>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668" name="Group 248"/>
                <p:cNvGrpSpPr>
                  <a:grpSpLocks/>
                </p:cNvGrpSpPr>
                <p:nvPr/>
              </p:nvGrpSpPr>
              <p:grpSpPr bwMode="auto">
                <a:xfrm>
                  <a:off x="5218" y="1088"/>
                  <a:ext cx="290" cy="187"/>
                  <a:chOff x="4358" y="1092"/>
                  <a:chExt cx="290" cy="187"/>
                </a:xfrm>
              </p:grpSpPr>
              <p:sp>
                <p:nvSpPr>
                  <p:cNvPr id="153672" name="Line 249"/>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3" name="Line 250"/>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669" name="Group 251"/>
                <p:cNvGrpSpPr>
                  <a:grpSpLocks/>
                </p:cNvGrpSpPr>
                <p:nvPr/>
              </p:nvGrpSpPr>
              <p:grpSpPr bwMode="auto">
                <a:xfrm>
                  <a:off x="4638" y="1084"/>
                  <a:ext cx="290" cy="187"/>
                  <a:chOff x="4358" y="1092"/>
                  <a:chExt cx="290" cy="187"/>
                </a:xfrm>
              </p:grpSpPr>
              <p:sp>
                <p:nvSpPr>
                  <p:cNvPr id="153670" name="Line 252"/>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1" name="Line 253"/>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grpSp>
      <p:sp>
        <p:nvSpPr>
          <p:cNvPr id="228" name="Rectangle 1030"/>
          <p:cNvSpPr>
            <a:spLocks noGrp="1" noChangeArrowheads="1"/>
          </p:cNvSpPr>
          <p:nvPr>
            <p:ph type="title" idx="4294967295"/>
          </p:nvPr>
        </p:nvSpPr>
        <p:spPr>
          <a:xfrm>
            <a:off x="258994" y="267376"/>
            <a:ext cx="4239475" cy="721519"/>
          </a:xfrm>
        </p:spPr>
        <p:txBody>
          <a:bodyPr/>
          <a:lstStyle/>
          <a:p>
            <a:r>
              <a:rPr lang="en-GB" sz="1800" dirty="0">
                <a:latin typeface="JLR Emeric" panose="02000503040000020004" pitchFamily="2" charset="0"/>
              </a:rPr>
              <a:t>Value Stream Map Example</a:t>
            </a:r>
          </a:p>
        </p:txBody>
      </p:sp>
      <p:sp>
        <p:nvSpPr>
          <p:cNvPr id="230" name="Line 225"/>
          <p:cNvSpPr>
            <a:spLocks noChangeShapeType="1"/>
          </p:cNvSpPr>
          <p:nvPr/>
        </p:nvSpPr>
        <p:spPr bwMode="auto">
          <a:xfrm>
            <a:off x="1223629" y="4608251"/>
            <a:ext cx="5333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1" name="Line 227"/>
          <p:cNvSpPr>
            <a:spLocks noChangeShapeType="1"/>
          </p:cNvSpPr>
          <p:nvPr/>
        </p:nvSpPr>
        <p:spPr bwMode="auto">
          <a:xfrm>
            <a:off x="1731562" y="4684468"/>
            <a:ext cx="822823" cy="71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2" name="Line 228"/>
          <p:cNvSpPr>
            <a:spLocks noChangeShapeType="1"/>
          </p:cNvSpPr>
          <p:nvPr/>
        </p:nvSpPr>
        <p:spPr bwMode="auto">
          <a:xfrm>
            <a:off x="1744260" y="4605869"/>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3" name="Line 229"/>
          <p:cNvSpPr>
            <a:spLocks noChangeShapeType="1"/>
          </p:cNvSpPr>
          <p:nvPr/>
        </p:nvSpPr>
        <p:spPr bwMode="auto">
          <a:xfrm>
            <a:off x="2554385" y="4615396"/>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4" name="Line 230"/>
          <p:cNvSpPr>
            <a:spLocks noChangeShapeType="1"/>
          </p:cNvSpPr>
          <p:nvPr/>
        </p:nvSpPr>
        <p:spPr bwMode="auto">
          <a:xfrm flipV="1">
            <a:off x="2554385" y="4629680"/>
            <a:ext cx="593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5" name="Line 231"/>
          <p:cNvSpPr>
            <a:spLocks noChangeShapeType="1"/>
          </p:cNvSpPr>
          <p:nvPr/>
        </p:nvSpPr>
        <p:spPr bwMode="auto">
          <a:xfrm>
            <a:off x="3932636" y="4610632"/>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6" name="Line 232"/>
          <p:cNvSpPr>
            <a:spLocks noChangeShapeType="1"/>
          </p:cNvSpPr>
          <p:nvPr/>
        </p:nvSpPr>
        <p:spPr bwMode="auto">
          <a:xfrm flipV="1">
            <a:off x="6043371" y="4695576"/>
            <a:ext cx="82415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7" name="Line 233"/>
          <p:cNvSpPr>
            <a:spLocks noChangeShapeType="1"/>
          </p:cNvSpPr>
          <p:nvPr/>
        </p:nvSpPr>
        <p:spPr bwMode="auto">
          <a:xfrm>
            <a:off x="3156813" y="4616730"/>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8" name="Line 234"/>
          <p:cNvSpPr>
            <a:spLocks noChangeShapeType="1"/>
          </p:cNvSpPr>
          <p:nvPr/>
        </p:nvSpPr>
        <p:spPr bwMode="auto">
          <a:xfrm flipV="1">
            <a:off x="6858217" y="4618613"/>
            <a:ext cx="62856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9" name="Line 235"/>
          <p:cNvSpPr>
            <a:spLocks noChangeShapeType="1"/>
          </p:cNvSpPr>
          <p:nvPr/>
        </p:nvSpPr>
        <p:spPr bwMode="auto">
          <a:xfrm>
            <a:off x="6858217" y="4613013"/>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0" name="Line 236"/>
          <p:cNvSpPr>
            <a:spLocks noChangeShapeType="1"/>
          </p:cNvSpPr>
          <p:nvPr/>
        </p:nvSpPr>
        <p:spPr bwMode="auto">
          <a:xfrm flipV="1">
            <a:off x="3157138" y="4695576"/>
            <a:ext cx="77549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1" name="Line 237"/>
          <p:cNvSpPr>
            <a:spLocks noChangeShapeType="1"/>
          </p:cNvSpPr>
          <p:nvPr/>
        </p:nvSpPr>
        <p:spPr bwMode="auto">
          <a:xfrm>
            <a:off x="4626006" y="4601486"/>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2" name="Line 238"/>
          <p:cNvSpPr>
            <a:spLocks noChangeShapeType="1"/>
          </p:cNvSpPr>
          <p:nvPr/>
        </p:nvSpPr>
        <p:spPr bwMode="auto">
          <a:xfrm>
            <a:off x="3932636" y="4608250"/>
            <a:ext cx="691580" cy="4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3" name="Line 239"/>
          <p:cNvSpPr>
            <a:spLocks noChangeShapeType="1"/>
          </p:cNvSpPr>
          <p:nvPr/>
        </p:nvSpPr>
        <p:spPr bwMode="auto">
          <a:xfrm>
            <a:off x="5382508" y="4594518"/>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4" name="Line 240"/>
          <p:cNvSpPr>
            <a:spLocks noChangeShapeType="1"/>
          </p:cNvSpPr>
          <p:nvPr/>
        </p:nvSpPr>
        <p:spPr bwMode="auto">
          <a:xfrm flipV="1">
            <a:off x="4626007" y="4670737"/>
            <a:ext cx="749870" cy="69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5" name="Line 241"/>
          <p:cNvSpPr>
            <a:spLocks noChangeShapeType="1"/>
          </p:cNvSpPr>
          <p:nvPr/>
        </p:nvSpPr>
        <p:spPr bwMode="auto">
          <a:xfrm>
            <a:off x="6048197" y="4616730"/>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6" name="Line 242"/>
          <p:cNvSpPr>
            <a:spLocks noChangeShapeType="1"/>
          </p:cNvSpPr>
          <p:nvPr/>
        </p:nvSpPr>
        <p:spPr bwMode="auto">
          <a:xfrm>
            <a:off x="5382508" y="4599426"/>
            <a:ext cx="666832" cy="20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7" name="Text Box 272"/>
          <p:cNvSpPr txBox="1">
            <a:spLocks noChangeArrowheads="1"/>
          </p:cNvSpPr>
          <p:nvPr/>
        </p:nvSpPr>
        <p:spPr bwMode="auto">
          <a:xfrm>
            <a:off x="6922667" y="4465753"/>
            <a:ext cx="46647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0.25 Day</a:t>
            </a:r>
          </a:p>
        </p:txBody>
      </p:sp>
      <p:sp>
        <p:nvSpPr>
          <p:cNvPr id="248" name="Text Box 273"/>
          <p:cNvSpPr txBox="1">
            <a:spLocks noChangeArrowheads="1"/>
          </p:cNvSpPr>
          <p:nvPr/>
        </p:nvSpPr>
        <p:spPr bwMode="auto">
          <a:xfrm>
            <a:off x="1287122" y="4454713"/>
            <a:ext cx="3590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5 Days</a:t>
            </a:r>
          </a:p>
        </p:txBody>
      </p:sp>
      <p:sp>
        <p:nvSpPr>
          <p:cNvPr id="249" name="Text Box 274"/>
          <p:cNvSpPr txBox="1">
            <a:spLocks noChangeArrowheads="1"/>
          </p:cNvSpPr>
          <p:nvPr/>
        </p:nvSpPr>
        <p:spPr bwMode="auto">
          <a:xfrm>
            <a:off x="2687162" y="4483745"/>
            <a:ext cx="46647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0.27 Day</a:t>
            </a:r>
          </a:p>
        </p:txBody>
      </p:sp>
      <p:sp>
        <p:nvSpPr>
          <p:cNvPr id="250" name="Text Box 275"/>
          <p:cNvSpPr txBox="1">
            <a:spLocks noChangeArrowheads="1"/>
          </p:cNvSpPr>
          <p:nvPr/>
        </p:nvSpPr>
        <p:spPr bwMode="auto">
          <a:xfrm>
            <a:off x="4045633" y="4454713"/>
            <a:ext cx="5193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2.07 Days</a:t>
            </a:r>
          </a:p>
        </p:txBody>
      </p:sp>
      <p:sp>
        <p:nvSpPr>
          <p:cNvPr id="251" name="Text Box 276"/>
          <p:cNvSpPr txBox="1">
            <a:spLocks noChangeArrowheads="1"/>
          </p:cNvSpPr>
          <p:nvPr/>
        </p:nvSpPr>
        <p:spPr bwMode="auto">
          <a:xfrm>
            <a:off x="5542522" y="4454713"/>
            <a:ext cx="46647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0.58 Day</a:t>
            </a:r>
          </a:p>
        </p:txBody>
      </p:sp>
      <p:sp>
        <p:nvSpPr>
          <p:cNvPr id="252" name="Text Box 277"/>
          <p:cNvSpPr txBox="1">
            <a:spLocks noChangeArrowheads="1"/>
          </p:cNvSpPr>
          <p:nvPr/>
        </p:nvSpPr>
        <p:spPr bwMode="auto">
          <a:xfrm>
            <a:off x="6184242" y="4532237"/>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40 seconds</a:t>
            </a:r>
          </a:p>
        </p:txBody>
      </p:sp>
      <p:sp>
        <p:nvSpPr>
          <p:cNvPr id="253" name="Text Box 278"/>
          <p:cNvSpPr txBox="1">
            <a:spLocks noChangeArrowheads="1"/>
          </p:cNvSpPr>
          <p:nvPr/>
        </p:nvSpPr>
        <p:spPr bwMode="auto">
          <a:xfrm>
            <a:off x="1871700" y="4532237"/>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63 seconds</a:t>
            </a:r>
          </a:p>
        </p:txBody>
      </p:sp>
      <p:sp>
        <p:nvSpPr>
          <p:cNvPr id="254" name="Text Box 279"/>
          <p:cNvSpPr txBox="1">
            <a:spLocks noChangeArrowheads="1"/>
          </p:cNvSpPr>
          <p:nvPr/>
        </p:nvSpPr>
        <p:spPr bwMode="auto">
          <a:xfrm>
            <a:off x="3275892" y="4557077"/>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73 seconds</a:t>
            </a:r>
          </a:p>
        </p:txBody>
      </p:sp>
      <p:sp>
        <p:nvSpPr>
          <p:cNvPr id="255" name="Text Box 280"/>
          <p:cNvSpPr txBox="1">
            <a:spLocks noChangeArrowheads="1"/>
          </p:cNvSpPr>
          <p:nvPr/>
        </p:nvSpPr>
        <p:spPr bwMode="auto">
          <a:xfrm>
            <a:off x="4692194" y="4545320"/>
            <a:ext cx="6604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110 seconds</a:t>
            </a:r>
          </a:p>
        </p:txBody>
      </p:sp>
      <p:pic>
        <p:nvPicPr>
          <p:cNvPr id="256" name="Picture 255"/>
          <p:cNvPicPr>
            <a:picLocks noChangeAspect="1"/>
          </p:cNvPicPr>
          <p:nvPr/>
        </p:nvPicPr>
        <p:blipFill>
          <a:blip r:embed="rId3"/>
          <a:stretch>
            <a:fillRect/>
          </a:stretch>
        </p:blipFill>
        <p:spPr>
          <a:xfrm>
            <a:off x="5439569" y="3930668"/>
            <a:ext cx="639742" cy="198259"/>
          </a:xfrm>
          <a:prstGeom prst="rect">
            <a:avLst/>
          </a:prstGeom>
        </p:spPr>
      </p:pic>
      <p:sp>
        <p:nvSpPr>
          <p:cNvPr id="257" name="Oval 256"/>
          <p:cNvSpPr/>
          <p:nvPr/>
        </p:nvSpPr>
        <p:spPr>
          <a:xfrm>
            <a:off x="1088181" y="907691"/>
            <a:ext cx="6781903" cy="26424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00B050"/>
              </a:solidFill>
              <a:latin typeface="JLR Emeric" panose="02000503040000020004" pitchFamily="2" charset="0"/>
            </a:endParaRPr>
          </a:p>
        </p:txBody>
      </p:sp>
      <p:sp>
        <p:nvSpPr>
          <p:cNvPr id="258" name="TextBox 257"/>
          <p:cNvSpPr txBox="1"/>
          <p:nvPr/>
        </p:nvSpPr>
        <p:spPr>
          <a:xfrm>
            <a:off x="3500373" y="911413"/>
            <a:ext cx="1898277" cy="369332"/>
          </a:xfrm>
          <a:prstGeom prst="rect">
            <a:avLst/>
          </a:prstGeom>
          <a:noFill/>
        </p:spPr>
        <p:txBody>
          <a:bodyPr wrap="none" rtlCol="0">
            <a:spAutoFit/>
          </a:bodyPr>
          <a:lstStyle/>
          <a:p>
            <a:pPr fontAlgn="base">
              <a:spcBef>
                <a:spcPct val="0"/>
              </a:spcBef>
              <a:spcAft>
                <a:spcPct val="0"/>
              </a:spcAft>
            </a:pPr>
            <a:r>
              <a:rPr lang="en-GB" b="1" dirty="0">
                <a:solidFill>
                  <a:srgbClr val="7030A0"/>
                </a:solidFill>
                <a:latin typeface="JLR Emeric" panose="02000503040000020004" pitchFamily="2" charset="0"/>
              </a:rPr>
              <a:t>Information Flow</a:t>
            </a:r>
          </a:p>
        </p:txBody>
      </p:sp>
      <p:sp>
        <p:nvSpPr>
          <p:cNvPr id="259" name="Oval 258"/>
          <p:cNvSpPr/>
          <p:nvPr/>
        </p:nvSpPr>
        <p:spPr>
          <a:xfrm>
            <a:off x="1143000" y="4369714"/>
            <a:ext cx="6781903" cy="594074"/>
          </a:xfrm>
          <a:prstGeom prst="ellipse">
            <a:avLst/>
          </a:prstGeom>
          <a:noFill/>
          <a:ln>
            <a:solidFill>
              <a:srgbClr val="C4C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8C8C8C"/>
              </a:solidFill>
              <a:latin typeface="JLR Emeric" panose="02000503040000020004" pitchFamily="2" charset="0"/>
            </a:endParaRPr>
          </a:p>
        </p:txBody>
      </p:sp>
      <p:sp>
        <p:nvSpPr>
          <p:cNvPr id="260" name="TextBox 259"/>
          <p:cNvSpPr txBox="1"/>
          <p:nvPr/>
        </p:nvSpPr>
        <p:spPr>
          <a:xfrm>
            <a:off x="2792428" y="4027879"/>
            <a:ext cx="2831224" cy="369332"/>
          </a:xfrm>
          <a:prstGeom prst="rect">
            <a:avLst/>
          </a:prstGeom>
          <a:noFill/>
        </p:spPr>
        <p:txBody>
          <a:bodyPr wrap="none" rtlCol="0">
            <a:spAutoFit/>
          </a:bodyPr>
          <a:lstStyle/>
          <a:p>
            <a:pPr fontAlgn="base">
              <a:spcBef>
                <a:spcPct val="0"/>
              </a:spcBef>
              <a:spcAft>
                <a:spcPct val="0"/>
              </a:spcAft>
            </a:pPr>
            <a:r>
              <a:rPr lang="en-GB" b="1" dirty="0">
                <a:solidFill>
                  <a:srgbClr val="00B0F0"/>
                </a:solidFill>
                <a:latin typeface="JLR Emeric" panose="02000503040000020004" pitchFamily="2" charset="0"/>
              </a:rPr>
              <a:t>Material and Process Flow</a:t>
            </a:r>
          </a:p>
        </p:txBody>
      </p:sp>
      <p:sp>
        <p:nvSpPr>
          <p:cNvPr id="261" name="Oval 260"/>
          <p:cNvSpPr/>
          <p:nvPr/>
        </p:nvSpPr>
        <p:spPr>
          <a:xfrm>
            <a:off x="1257300" y="3296443"/>
            <a:ext cx="6781903" cy="121227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262" name="TextBox 261"/>
          <p:cNvSpPr txBox="1"/>
          <p:nvPr/>
        </p:nvSpPr>
        <p:spPr>
          <a:xfrm>
            <a:off x="3814963" y="4627848"/>
            <a:ext cx="1231427" cy="369332"/>
          </a:xfrm>
          <a:prstGeom prst="rect">
            <a:avLst/>
          </a:prstGeom>
          <a:noFill/>
          <a:ln>
            <a:noFill/>
          </a:ln>
        </p:spPr>
        <p:txBody>
          <a:bodyPr wrap="none" rtlCol="0">
            <a:spAutoFit/>
          </a:bodyPr>
          <a:lstStyle/>
          <a:p>
            <a:pPr fontAlgn="base">
              <a:spcBef>
                <a:spcPct val="0"/>
              </a:spcBef>
              <a:spcAft>
                <a:spcPct val="0"/>
              </a:spcAft>
            </a:pPr>
            <a:r>
              <a:rPr lang="en-GB" b="1" dirty="0">
                <a:solidFill>
                  <a:srgbClr val="8C8C8C"/>
                </a:solidFill>
                <a:latin typeface="JLR Emeric" panose="02000503040000020004" pitchFamily="2" charset="0"/>
              </a:rPr>
              <a:t>Lead Time</a:t>
            </a:r>
          </a:p>
        </p:txBody>
      </p:sp>
      <p:sp>
        <p:nvSpPr>
          <p:cNvPr id="263" name="TextBox 262"/>
          <p:cNvSpPr txBox="1"/>
          <p:nvPr/>
        </p:nvSpPr>
        <p:spPr>
          <a:xfrm>
            <a:off x="5427458" y="1814198"/>
            <a:ext cx="1438214" cy="253916"/>
          </a:xfrm>
          <a:prstGeom prst="rect">
            <a:avLst/>
          </a:prstGeom>
          <a:noFill/>
        </p:spPr>
        <p:txBody>
          <a:bodyPr wrap="none" rtlCol="0">
            <a:spAutoFit/>
          </a:bodyPr>
          <a:lstStyle/>
          <a:p>
            <a:pPr fontAlgn="base">
              <a:spcBef>
                <a:spcPct val="0"/>
              </a:spcBef>
              <a:spcAft>
                <a:spcPct val="0"/>
              </a:spcAft>
            </a:pPr>
            <a:r>
              <a:rPr lang="en-GB" sz="1050" b="1" dirty="0">
                <a:solidFill>
                  <a:srgbClr val="7030A0"/>
                </a:solidFill>
                <a:latin typeface="JLR Emeric" panose="02000503040000020004" pitchFamily="2" charset="0"/>
              </a:rPr>
              <a:t>From Customer (JLR)</a:t>
            </a:r>
          </a:p>
        </p:txBody>
      </p:sp>
      <p:sp>
        <p:nvSpPr>
          <p:cNvPr id="264" name="TextBox 263"/>
          <p:cNvSpPr txBox="1"/>
          <p:nvPr/>
        </p:nvSpPr>
        <p:spPr>
          <a:xfrm>
            <a:off x="2705927" y="1888509"/>
            <a:ext cx="1305165" cy="253916"/>
          </a:xfrm>
          <a:prstGeom prst="rect">
            <a:avLst/>
          </a:prstGeom>
          <a:noFill/>
        </p:spPr>
        <p:txBody>
          <a:bodyPr wrap="none" rtlCol="0">
            <a:spAutoFit/>
          </a:bodyPr>
          <a:lstStyle/>
          <a:p>
            <a:pPr fontAlgn="base">
              <a:spcBef>
                <a:spcPct val="0"/>
              </a:spcBef>
              <a:spcAft>
                <a:spcPct val="0"/>
              </a:spcAft>
            </a:pPr>
            <a:r>
              <a:rPr lang="en-GB" sz="1050" b="1" dirty="0">
                <a:solidFill>
                  <a:srgbClr val="7030A0"/>
                </a:solidFill>
                <a:latin typeface="JLR Emeric" panose="02000503040000020004" pitchFamily="2" charset="0"/>
              </a:rPr>
              <a:t>To  Tier 2 Suppliers</a:t>
            </a:r>
          </a:p>
        </p:txBody>
      </p:sp>
      <p:sp>
        <p:nvSpPr>
          <p:cNvPr id="265" name="TextBox 264"/>
          <p:cNvSpPr txBox="1"/>
          <p:nvPr/>
        </p:nvSpPr>
        <p:spPr>
          <a:xfrm>
            <a:off x="3749481" y="2839819"/>
            <a:ext cx="1603324" cy="253916"/>
          </a:xfrm>
          <a:prstGeom prst="rect">
            <a:avLst/>
          </a:prstGeom>
          <a:noFill/>
        </p:spPr>
        <p:txBody>
          <a:bodyPr wrap="none" rtlCol="0">
            <a:spAutoFit/>
          </a:bodyPr>
          <a:lstStyle/>
          <a:p>
            <a:pPr fontAlgn="base">
              <a:spcBef>
                <a:spcPct val="0"/>
              </a:spcBef>
              <a:spcAft>
                <a:spcPct val="0"/>
              </a:spcAft>
            </a:pPr>
            <a:r>
              <a:rPr lang="en-GB" sz="1050" b="1" dirty="0">
                <a:solidFill>
                  <a:srgbClr val="7030A0"/>
                </a:solidFill>
                <a:latin typeface="JLR Emeric" panose="02000503040000020004" pitchFamily="2" charset="0"/>
              </a:rPr>
              <a:t>To and From Production</a:t>
            </a:r>
          </a:p>
        </p:txBody>
      </p:sp>
    </p:spTree>
    <p:extLst>
      <p:ext uri="{BB962C8B-B14F-4D97-AF65-F5344CB8AC3E}">
        <p14:creationId xmlns:p14="http://schemas.microsoft.com/office/powerpoint/2010/main" val="163168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35562" y="1124654"/>
            <a:ext cx="6388894" cy="2963067"/>
            <a:chOff x="410580" y="1909198"/>
            <a:chExt cx="11356555" cy="4612755"/>
          </a:xfrm>
        </p:grpSpPr>
        <p:grpSp>
          <p:nvGrpSpPr>
            <p:cNvPr id="153603" name="Group 33"/>
            <p:cNvGrpSpPr>
              <a:grpSpLocks/>
            </p:cNvGrpSpPr>
            <p:nvPr/>
          </p:nvGrpSpPr>
          <p:grpSpPr bwMode="auto">
            <a:xfrm>
              <a:off x="1132272" y="5359634"/>
              <a:ext cx="9009476" cy="1162319"/>
              <a:chOff x="333" y="2945"/>
              <a:chExt cx="4257" cy="732"/>
            </a:xfrm>
          </p:grpSpPr>
          <p:sp>
            <p:nvSpPr>
              <p:cNvPr id="153809" name="Rectangle 34"/>
              <p:cNvSpPr>
                <a:spLocks noChangeArrowheads="1"/>
              </p:cNvSpPr>
              <p:nvPr/>
            </p:nvSpPr>
            <p:spPr bwMode="auto">
              <a:xfrm>
                <a:off x="3960"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0" name="Line 35"/>
              <p:cNvSpPr>
                <a:spLocks noChangeShapeType="1"/>
              </p:cNvSpPr>
              <p:nvPr/>
            </p:nvSpPr>
            <p:spPr bwMode="auto">
              <a:xfrm>
                <a:off x="3969" y="3082"/>
                <a:ext cx="6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11" name="Rectangle 36"/>
              <p:cNvSpPr>
                <a:spLocks noChangeArrowheads="1"/>
              </p:cNvSpPr>
              <p:nvPr/>
            </p:nvSpPr>
            <p:spPr bwMode="auto">
              <a:xfrm>
                <a:off x="4057" y="2945"/>
                <a:ext cx="38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Shipping</a:t>
                </a:r>
              </a:p>
            </p:txBody>
          </p:sp>
          <p:sp>
            <p:nvSpPr>
              <p:cNvPr id="153812" name="Rectangle 37"/>
              <p:cNvSpPr>
                <a:spLocks noChangeArrowheads="1"/>
              </p:cNvSpPr>
              <p:nvPr/>
            </p:nvSpPr>
            <p:spPr bwMode="auto">
              <a:xfrm>
                <a:off x="2751"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3" name="Line 38"/>
              <p:cNvSpPr>
                <a:spLocks noChangeShapeType="1"/>
              </p:cNvSpPr>
              <p:nvPr/>
            </p:nvSpPr>
            <p:spPr bwMode="auto">
              <a:xfrm>
                <a:off x="2754"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14" name="Rectangle 39"/>
              <p:cNvSpPr>
                <a:spLocks noChangeArrowheads="1"/>
              </p:cNvSpPr>
              <p:nvPr/>
            </p:nvSpPr>
            <p:spPr bwMode="auto">
              <a:xfrm>
                <a:off x="2848" y="2945"/>
                <a:ext cx="42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Assembly</a:t>
                </a:r>
              </a:p>
            </p:txBody>
          </p:sp>
          <p:sp>
            <p:nvSpPr>
              <p:cNvPr id="153815" name="Rectangle 40"/>
              <p:cNvSpPr>
                <a:spLocks noChangeArrowheads="1"/>
              </p:cNvSpPr>
              <p:nvPr/>
            </p:nvSpPr>
            <p:spPr bwMode="auto">
              <a:xfrm>
                <a:off x="1506" y="2951"/>
                <a:ext cx="636" cy="72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6" name="Line 41"/>
              <p:cNvSpPr>
                <a:spLocks noChangeShapeType="1"/>
              </p:cNvSpPr>
              <p:nvPr/>
            </p:nvSpPr>
            <p:spPr bwMode="auto">
              <a:xfrm>
                <a:off x="1509" y="3082"/>
                <a:ext cx="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17" name="Rectangle 42"/>
              <p:cNvSpPr>
                <a:spLocks noChangeArrowheads="1"/>
              </p:cNvSpPr>
              <p:nvPr/>
            </p:nvSpPr>
            <p:spPr bwMode="auto">
              <a:xfrm>
                <a:off x="1639" y="2945"/>
                <a:ext cx="37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Welding</a:t>
                </a:r>
              </a:p>
            </p:txBody>
          </p:sp>
          <p:sp>
            <p:nvSpPr>
              <p:cNvPr id="153818" name="Rectangle 43"/>
              <p:cNvSpPr>
                <a:spLocks noChangeArrowheads="1"/>
              </p:cNvSpPr>
              <p:nvPr/>
            </p:nvSpPr>
            <p:spPr bwMode="auto">
              <a:xfrm>
                <a:off x="333" y="2951"/>
                <a:ext cx="636"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19" name="Line 44"/>
              <p:cNvSpPr>
                <a:spLocks noChangeShapeType="1"/>
              </p:cNvSpPr>
              <p:nvPr/>
            </p:nvSpPr>
            <p:spPr bwMode="auto">
              <a:xfrm>
                <a:off x="342"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820" name="Rectangle 45"/>
              <p:cNvSpPr>
                <a:spLocks noChangeArrowheads="1"/>
              </p:cNvSpPr>
              <p:nvPr/>
            </p:nvSpPr>
            <p:spPr bwMode="auto">
              <a:xfrm>
                <a:off x="430" y="2945"/>
                <a:ext cx="42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Stamping</a:t>
                </a:r>
              </a:p>
            </p:txBody>
          </p:sp>
          <p:sp>
            <p:nvSpPr>
              <p:cNvPr id="153821" name="Text Box 46"/>
              <p:cNvSpPr txBox="1">
                <a:spLocks noChangeArrowheads="1"/>
              </p:cNvSpPr>
              <p:nvPr/>
            </p:nvSpPr>
            <p:spPr bwMode="auto">
              <a:xfrm>
                <a:off x="360" y="3100"/>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63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5%</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153822" name="Text Box 47"/>
              <p:cNvSpPr txBox="1">
                <a:spLocks noChangeArrowheads="1"/>
              </p:cNvSpPr>
              <p:nvPr/>
            </p:nvSpPr>
            <p:spPr bwMode="auto">
              <a:xfrm>
                <a:off x="1552" y="3092"/>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73 secs</a:t>
                </a:r>
              </a:p>
              <a:p>
                <a:pPr eaLnBrk="1" fontAlgn="base" hangingPunct="1">
                  <a:spcBef>
                    <a:spcPct val="0"/>
                  </a:spcBef>
                  <a:spcAft>
                    <a:spcPct val="0"/>
                  </a:spcAft>
                </a:pPr>
                <a:r>
                  <a:rPr lang="en-GB" sz="675" dirty="0">
                    <a:solidFill>
                      <a:srgbClr val="000000"/>
                    </a:solidFill>
                    <a:latin typeface="JLR Emeric" panose="02000503040000020004" pitchFamily="2" charset="0"/>
                  </a:rPr>
                  <a:t>C/O = 20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2%</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153823" name="Text Box 48"/>
              <p:cNvSpPr txBox="1">
                <a:spLocks noChangeArrowheads="1"/>
              </p:cNvSpPr>
              <p:nvPr/>
            </p:nvSpPr>
            <p:spPr bwMode="auto">
              <a:xfrm>
                <a:off x="3986" y="3096"/>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40 secs</a:t>
                </a:r>
              </a:p>
              <a:p>
                <a:pPr eaLnBrk="1" fontAlgn="base" hangingPunct="1">
                  <a:spcBef>
                    <a:spcPct val="0"/>
                  </a:spcBef>
                  <a:spcAft>
                    <a:spcPct val="0"/>
                  </a:spcAft>
                </a:pPr>
                <a:r>
                  <a:rPr lang="en-GB" sz="675" dirty="0">
                    <a:solidFill>
                      <a:srgbClr val="000000"/>
                    </a:solidFill>
                    <a:latin typeface="JLR Emeric" panose="02000503040000020004" pitchFamily="2" charset="0"/>
                  </a:rPr>
                  <a:t>C/O  = 10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0%</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2 / 3</a:t>
                </a:r>
              </a:p>
            </p:txBody>
          </p:sp>
          <p:sp>
            <p:nvSpPr>
              <p:cNvPr id="153824" name="Text Box 49"/>
              <p:cNvSpPr txBox="1">
                <a:spLocks noChangeArrowheads="1"/>
              </p:cNvSpPr>
              <p:nvPr/>
            </p:nvSpPr>
            <p:spPr bwMode="auto">
              <a:xfrm>
                <a:off x="2780" y="3102"/>
                <a:ext cx="54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110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8%</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4 / 3</a:t>
                </a:r>
              </a:p>
            </p:txBody>
          </p:sp>
        </p:grpSp>
        <p:grpSp>
          <p:nvGrpSpPr>
            <p:cNvPr id="153604" name="Group 50"/>
            <p:cNvGrpSpPr>
              <a:grpSpLocks/>
            </p:cNvGrpSpPr>
            <p:nvPr/>
          </p:nvGrpSpPr>
          <p:grpSpPr bwMode="auto">
            <a:xfrm>
              <a:off x="5362946" y="5286595"/>
              <a:ext cx="689944" cy="387439"/>
              <a:chOff x="3754" y="2304"/>
              <a:chExt cx="326" cy="244"/>
            </a:xfrm>
          </p:grpSpPr>
          <p:sp>
            <p:nvSpPr>
              <p:cNvPr id="153807" name="AutoShape 51"/>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8" name="Rectangle 52"/>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5" name="Group 53"/>
            <p:cNvGrpSpPr>
              <a:grpSpLocks/>
            </p:cNvGrpSpPr>
            <p:nvPr/>
          </p:nvGrpSpPr>
          <p:grpSpPr bwMode="auto">
            <a:xfrm>
              <a:off x="2823277" y="5286595"/>
              <a:ext cx="689944" cy="387439"/>
              <a:chOff x="3754" y="2304"/>
              <a:chExt cx="326" cy="244"/>
            </a:xfrm>
          </p:grpSpPr>
          <p:sp>
            <p:nvSpPr>
              <p:cNvPr id="153805" name="AutoShape 54"/>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6" name="Rectangle 55"/>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6" name="Group 56"/>
            <p:cNvGrpSpPr>
              <a:grpSpLocks/>
            </p:cNvGrpSpPr>
            <p:nvPr/>
          </p:nvGrpSpPr>
          <p:grpSpPr bwMode="auto">
            <a:xfrm>
              <a:off x="7902616" y="5286595"/>
              <a:ext cx="689944" cy="387439"/>
              <a:chOff x="3754" y="2304"/>
              <a:chExt cx="326" cy="244"/>
            </a:xfrm>
          </p:grpSpPr>
          <p:sp>
            <p:nvSpPr>
              <p:cNvPr id="153803" name="AutoShape 57"/>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4" name="Rectangle 58"/>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7" name="Group 59"/>
            <p:cNvGrpSpPr>
              <a:grpSpLocks/>
            </p:cNvGrpSpPr>
            <p:nvPr/>
          </p:nvGrpSpPr>
          <p:grpSpPr bwMode="auto">
            <a:xfrm>
              <a:off x="10493079" y="4905507"/>
              <a:ext cx="689944" cy="387439"/>
              <a:chOff x="3754" y="2304"/>
              <a:chExt cx="326" cy="244"/>
            </a:xfrm>
          </p:grpSpPr>
          <p:sp>
            <p:nvSpPr>
              <p:cNvPr id="153801" name="AutoShape 60"/>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2" name="Rectangle 61"/>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53608" name="Group 62"/>
            <p:cNvGrpSpPr>
              <a:grpSpLocks/>
            </p:cNvGrpSpPr>
            <p:nvPr/>
          </p:nvGrpSpPr>
          <p:grpSpPr bwMode="auto">
            <a:xfrm>
              <a:off x="588368" y="4905507"/>
              <a:ext cx="689944" cy="387439"/>
              <a:chOff x="3754" y="2304"/>
              <a:chExt cx="326" cy="244"/>
            </a:xfrm>
          </p:grpSpPr>
          <p:sp>
            <p:nvSpPr>
              <p:cNvPr id="153799" name="AutoShape 63"/>
              <p:cNvSpPr>
                <a:spLocks noChangeArrowheads="1"/>
              </p:cNvSpPr>
              <p:nvPr/>
            </p:nvSpPr>
            <p:spPr bwMode="auto">
              <a:xfrm>
                <a:off x="375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800" name="Rectangle 64"/>
              <p:cNvSpPr>
                <a:spLocks noChangeArrowheads="1"/>
              </p:cNvSpPr>
              <p:nvPr/>
            </p:nvSpPr>
            <p:spPr bwMode="auto">
              <a:xfrm>
                <a:off x="3795" y="2354"/>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sp>
          <p:nvSpPr>
            <p:cNvPr id="153609" name="Text Box 65"/>
            <p:cNvSpPr txBox="1">
              <a:spLocks noChangeArrowheads="1"/>
            </p:cNvSpPr>
            <p:nvPr/>
          </p:nvSpPr>
          <p:spPr bwMode="auto">
            <a:xfrm>
              <a:off x="7928001" y="5647038"/>
              <a:ext cx="421712"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500 A</a:t>
              </a:r>
            </a:p>
            <a:p>
              <a:pPr eaLnBrk="1" fontAlgn="base" hangingPunct="1">
                <a:spcBef>
                  <a:spcPct val="0"/>
                </a:spcBef>
                <a:spcAft>
                  <a:spcPct val="0"/>
                </a:spcAft>
              </a:pPr>
              <a:r>
                <a:rPr lang="en-GB" sz="675" dirty="0">
                  <a:solidFill>
                    <a:srgbClr val="000000"/>
                  </a:solidFill>
                  <a:latin typeface="JLR Emeric" panose="02000503040000020004" pitchFamily="2" charset="0"/>
                </a:rPr>
                <a:t>200 B</a:t>
              </a:r>
            </a:p>
            <a:p>
              <a:pPr eaLnBrk="1" fontAlgn="base" hangingPunct="1">
                <a:spcBef>
                  <a:spcPct val="0"/>
                </a:spcBef>
                <a:spcAft>
                  <a:spcPct val="0"/>
                </a:spcAft>
              </a:pPr>
              <a:r>
                <a:rPr lang="en-GB" sz="675" dirty="0">
                  <a:solidFill>
                    <a:srgbClr val="000000"/>
                  </a:solidFill>
                  <a:latin typeface="JLR Emeric" panose="02000503040000020004" pitchFamily="2" charset="0"/>
                </a:rPr>
                <a:t>  50 C</a:t>
              </a:r>
            </a:p>
          </p:txBody>
        </p:sp>
        <p:sp>
          <p:nvSpPr>
            <p:cNvPr id="153610" name="Text Box 66"/>
            <p:cNvSpPr txBox="1">
              <a:spLocks noChangeArrowheads="1"/>
            </p:cNvSpPr>
            <p:nvPr/>
          </p:nvSpPr>
          <p:spPr bwMode="auto">
            <a:xfrm>
              <a:off x="5354470" y="5647038"/>
              <a:ext cx="515744"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1000 A</a:t>
              </a:r>
            </a:p>
            <a:p>
              <a:pPr eaLnBrk="1" fontAlgn="base" hangingPunct="1">
                <a:spcBef>
                  <a:spcPct val="0"/>
                </a:spcBef>
                <a:spcAft>
                  <a:spcPct val="0"/>
                </a:spcAft>
              </a:pPr>
              <a:r>
                <a:rPr lang="en-GB" sz="675" dirty="0">
                  <a:solidFill>
                    <a:srgbClr val="000000"/>
                  </a:solidFill>
                  <a:latin typeface="JLR Emeric" panose="02000503040000020004" pitchFamily="2" charset="0"/>
                </a:rPr>
                <a:t>  800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53611" name="Text Box 67"/>
            <p:cNvSpPr txBox="1">
              <a:spLocks noChangeArrowheads="1"/>
            </p:cNvSpPr>
            <p:nvPr/>
          </p:nvSpPr>
          <p:spPr bwMode="auto">
            <a:xfrm>
              <a:off x="2797871" y="5647038"/>
              <a:ext cx="458756"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150 A</a:t>
              </a:r>
            </a:p>
            <a:p>
              <a:pPr eaLnBrk="1" fontAlgn="base" hangingPunct="1">
                <a:spcBef>
                  <a:spcPct val="0"/>
                </a:spcBef>
                <a:spcAft>
                  <a:spcPct val="0"/>
                </a:spcAft>
              </a:pPr>
              <a:r>
                <a:rPr lang="en-GB" sz="675" dirty="0">
                  <a:solidFill>
                    <a:srgbClr val="000000"/>
                  </a:solidFill>
                  <a:latin typeface="JLR Emeric" panose="02000503040000020004" pitchFamily="2" charset="0"/>
                </a:rPr>
                <a:t> 100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53612" name="Text Box 68"/>
            <p:cNvSpPr txBox="1">
              <a:spLocks noChangeArrowheads="1"/>
            </p:cNvSpPr>
            <p:nvPr/>
          </p:nvSpPr>
          <p:spPr bwMode="auto">
            <a:xfrm>
              <a:off x="546031" y="5316761"/>
              <a:ext cx="470154" cy="32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6 Tns</a:t>
              </a:r>
            </a:p>
            <a:p>
              <a:pPr eaLnBrk="1" fontAlgn="base" hangingPunct="1">
                <a:spcBef>
                  <a:spcPct val="0"/>
                </a:spcBef>
                <a:spcAft>
                  <a:spcPct val="0"/>
                </a:spcAft>
              </a:pPr>
              <a:r>
                <a:rPr lang="en-GB" sz="675" dirty="0">
                  <a:solidFill>
                    <a:srgbClr val="000000"/>
                  </a:solidFill>
                  <a:latin typeface="JLR Emeric" panose="02000503040000020004" pitchFamily="2" charset="0"/>
                </a:rPr>
                <a:t>3 Coils</a:t>
              </a:r>
            </a:p>
          </p:txBody>
        </p:sp>
        <p:sp>
          <p:nvSpPr>
            <p:cNvPr id="153613" name="Text Box 69"/>
            <p:cNvSpPr txBox="1">
              <a:spLocks noChangeArrowheads="1"/>
            </p:cNvSpPr>
            <p:nvPr/>
          </p:nvSpPr>
          <p:spPr bwMode="auto">
            <a:xfrm>
              <a:off x="10501534" y="5253247"/>
              <a:ext cx="421712" cy="48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120 A</a:t>
              </a:r>
            </a:p>
            <a:p>
              <a:pPr eaLnBrk="1" fontAlgn="base" hangingPunct="1">
                <a:spcBef>
                  <a:spcPct val="0"/>
                </a:spcBef>
                <a:spcAft>
                  <a:spcPct val="0"/>
                </a:spcAft>
              </a:pPr>
              <a:r>
                <a:rPr lang="en-GB" sz="675" dirty="0">
                  <a:solidFill>
                    <a:srgbClr val="000000"/>
                  </a:solidFill>
                  <a:latin typeface="JLR Emeric" panose="02000503040000020004" pitchFamily="2" charset="0"/>
                </a:rPr>
                <a:t>  50 B</a:t>
              </a:r>
            </a:p>
            <a:p>
              <a:pPr eaLnBrk="1" fontAlgn="base" hangingPunct="1">
                <a:spcBef>
                  <a:spcPct val="0"/>
                </a:spcBef>
                <a:spcAft>
                  <a:spcPct val="0"/>
                </a:spcAft>
              </a:pPr>
              <a:r>
                <a:rPr lang="en-GB" sz="675" dirty="0">
                  <a:solidFill>
                    <a:srgbClr val="000000"/>
                  </a:solidFill>
                  <a:latin typeface="JLR Emeric" panose="02000503040000020004" pitchFamily="2" charset="0"/>
                </a:rPr>
                <a:t>150 C</a:t>
              </a:r>
            </a:p>
          </p:txBody>
        </p:sp>
        <p:grpSp>
          <p:nvGrpSpPr>
            <p:cNvPr id="153614" name="Group 70"/>
            <p:cNvGrpSpPr>
              <a:grpSpLocks/>
            </p:cNvGrpSpPr>
            <p:nvPr/>
          </p:nvGrpSpPr>
          <p:grpSpPr bwMode="auto">
            <a:xfrm>
              <a:off x="457135" y="2034640"/>
              <a:ext cx="1547540" cy="2223015"/>
              <a:chOff x="4332" y="1084"/>
              <a:chExt cx="1316" cy="1916"/>
            </a:xfrm>
          </p:grpSpPr>
          <p:sp>
            <p:nvSpPr>
              <p:cNvPr id="153771" name="Rectangle 71"/>
              <p:cNvSpPr>
                <a:spLocks noChangeArrowheads="1"/>
              </p:cNvSpPr>
              <p:nvPr/>
            </p:nvSpPr>
            <p:spPr bwMode="auto">
              <a:xfrm>
                <a:off x="4332" y="1295"/>
                <a:ext cx="1178" cy="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72" name="Rectangle 72"/>
              <p:cNvSpPr>
                <a:spLocks noChangeArrowheads="1"/>
              </p:cNvSpPr>
              <p:nvPr/>
            </p:nvSpPr>
            <p:spPr bwMode="auto">
              <a:xfrm>
                <a:off x="4415" y="1444"/>
                <a:ext cx="82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Supplier</a:t>
                </a:r>
              </a:p>
            </p:txBody>
          </p:sp>
          <p:sp>
            <p:nvSpPr>
              <p:cNvPr id="153773" name="Line 73"/>
              <p:cNvSpPr>
                <a:spLocks noChangeShapeType="1"/>
              </p:cNvSpPr>
              <p:nvPr/>
            </p:nvSpPr>
            <p:spPr bwMode="auto">
              <a:xfrm>
                <a:off x="4361" y="204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4" name="Line 74"/>
              <p:cNvSpPr>
                <a:spLocks noChangeShapeType="1"/>
              </p:cNvSpPr>
              <p:nvPr/>
            </p:nvSpPr>
            <p:spPr bwMode="auto">
              <a:xfrm>
                <a:off x="4338" y="2053"/>
                <a:ext cx="0" cy="9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5" name="Line 75"/>
              <p:cNvSpPr>
                <a:spLocks noChangeShapeType="1"/>
              </p:cNvSpPr>
              <p:nvPr/>
            </p:nvSpPr>
            <p:spPr bwMode="auto">
              <a:xfrm>
                <a:off x="5520" y="2053"/>
                <a:ext cx="0" cy="9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6" name="Line 76"/>
              <p:cNvSpPr>
                <a:spLocks noChangeShapeType="1"/>
              </p:cNvSpPr>
              <p:nvPr/>
            </p:nvSpPr>
            <p:spPr bwMode="auto">
              <a:xfrm>
                <a:off x="4361" y="2199"/>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7" name="Line 77"/>
              <p:cNvSpPr>
                <a:spLocks noChangeShapeType="1"/>
              </p:cNvSpPr>
              <p:nvPr/>
            </p:nvSpPr>
            <p:spPr bwMode="auto">
              <a:xfrm>
                <a:off x="4361" y="2362"/>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8" name="Line 78"/>
              <p:cNvSpPr>
                <a:spLocks noChangeShapeType="1"/>
              </p:cNvSpPr>
              <p:nvPr/>
            </p:nvSpPr>
            <p:spPr bwMode="auto">
              <a:xfrm>
                <a:off x="4361" y="2525"/>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79" name="Line 79"/>
              <p:cNvSpPr>
                <a:spLocks noChangeShapeType="1"/>
              </p:cNvSpPr>
              <p:nvPr/>
            </p:nvSpPr>
            <p:spPr bwMode="auto">
              <a:xfrm>
                <a:off x="4361" y="268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80" name="Rectangle 80"/>
              <p:cNvSpPr>
                <a:spLocks noChangeArrowheads="1"/>
              </p:cNvSpPr>
              <p:nvPr/>
            </p:nvSpPr>
            <p:spPr bwMode="auto">
              <a:xfrm>
                <a:off x="4366" y="2031"/>
                <a:ext cx="128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Demand/month</a:t>
                </a:r>
                <a:r>
                  <a:rPr lang="en-US" sz="788" b="1" dirty="0">
                    <a:solidFill>
                      <a:srgbClr val="000000"/>
                    </a:solidFill>
                    <a:latin typeface="JLR Emeric" panose="02000503040000020004" pitchFamily="2" charset="0"/>
                  </a:rPr>
                  <a:t>:</a:t>
                </a:r>
              </a:p>
            </p:txBody>
          </p:sp>
          <p:sp>
            <p:nvSpPr>
              <p:cNvPr id="153781" name="Rectangle 81"/>
              <p:cNvSpPr>
                <a:spLocks noChangeArrowheads="1"/>
              </p:cNvSpPr>
              <p:nvPr/>
            </p:nvSpPr>
            <p:spPr bwMode="auto">
              <a:xfrm>
                <a:off x="4438" y="2194"/>
                <a:ext cx="7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a:t>
                </a:r>
              </a:p>
            </p:txBody>
          </p:sp>
          <p:sp>
            <p:nvSpPr>
              <p:cNvPr id="153782" name="Rectangle 82"/>
              <p:cNvSpPr>
                <a:spLocks noChangeArrowheads="1"/>
              </p:cNvSpPr>
              <p:nvPr/>
            </p:nvSpPr>
            <p:spPr bwMode="auto">
              <a:xfrm>
                <a:off x="4438" y="2357"/>
                <a:ext cx="69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B =</a:t>
                </a:r>
              </a:p>
            </p:txBody>
          </p:sp>
          <p:sp>
            <p:nvSpPr>
              <p:cNvPr id="153783" name="Rectangle 83"/>
              <p:cNvSpPr>
                <a:spLocks noChangeArrowheads="1"/>
              </p:cNvSpPr>
              <p:nvPr/>
            </p:nvSpPr>
            <p:spPr bwMode="auto">
              <a:xfrm>
                <a:off x="4438" y="2520"/>
                <a:ext cx="7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C =</a:t>
                </a:r>
              </a:p>
            </p:txBody>
          </p:sp>
          <p:sp>
            <p:nvSpPr>
              <p:cNvPr id="153784" name="Line 84"/>
              <p:cNvSpPr>
                <a:spLocks noChangeShapeType="1"/>
              </p:cNvSpPr>
              <p:nvPr/>
            </p:nvSpPr>
            <p:spPr bwMode="auto">
              <a:xfrm>
                <a:off x="4361" y="2851"/>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85" name="Rectangle 85"/>
              <p:cNvSpPr>
                <a:spLocks noChangeArrowheads="1"/>
              </p:cNvSpPr>
              <p:nvPr/>
            </p:nvSpPr>
            <p:spPr bwMode="auto">
              <a:xfrm>
                <a:off x="4366" y="2684"/>
                <a:ext cx="9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 of shifts =</a:t>
                </a:r>
              </a:p>
            </p:txBody>
          </p:sp>
          <p:grpSp>
            <p:nvGrpSpPr>
              <p:cNvPr id="153786" name="Group 86"/>
              <p:cNvGrpSpPr>
                <a:grpSpLocks/>
              </p:cNvGrpSpPr>
              <p:nvPr/>
            </p:nvGrpSpPr>
            <p:grpSpPr bwMode="auto">
              <a:xfrm>
                <a:off x="4334" y="1084"/>
                <a:ext cx="1174" cy="199"/>
                <a:chOff x="4334" y="1084"/>
                <a:chExt cx="1174" cy="199"/>
              </a:xfrm>
            </p:grpSpPr>
            <p:grpSp>
              <p:nvGrpSpPr>
                <p:cNvPr id="153787" name="Group 87"/>
                <p:cNvGrpSpPr>
                  <a:grpSpLocks/>
                </p:cNvGrpSpPr>
                <p:nvPr/>
              </p:nvGrpSpPr>
              <p:grpSpPr bwMode="auto">
                <a:xfrm>
                  <a:off x="4334" y="1092"/>
                  <a:ext cx="290" cy="187"/>
                  <a:chOff x="4358" y="1092"/>
                  <a:chExt cx="290" cy="187"/>
                </a:xfrm>
              </p:grpSpPr>
              <p:sp>
                <p:nvSpPr>
                  <p:cNvPr id="153797" name="Line 88"/>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8" name="Line 89"/>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788" name="Group 90"/>
                <p:cNvGrpSpPr>
                  <a:grpSpLocks/>
                </p:cNvGrpSpPr>
                <p:nvPr/>
              </p:nvGrpSpPr>
              <p:grpSpPr bwMode="auto">
                <a:xfrm>
                  <a:off x="4914" y="1096"/>
                  <a:ext cx="290" cy="187"/>
                  <a:chOff x="4358" y="1092"/>
                  <a:chExt cx="290" cy="187"/>
                </a:xfrm>
              </p:grpSpPr>
              <p:sp>
                <p:nvSpPr>
                  <p:cNvPr id="153795" name="Line 91"/>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6" name="Line 92"/>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789" name="Group 93"/>
                <p:cNvGrpSpPr>
                  <a:grpSpLocks/>
                </p:cNvGrpSpPr>
                <p:nvPr/>
              </p:nvGrpSpPr>
              <p:grpSpPr bwMode="auto">
                <a:xfrm>
                  <a:off x="5218" y="1088"/>
                  <a:ext cx="290" cy="187"/>
                  <a:chOff x="4358" y="1092"/>
                  <a:chExt cx="290" cy="187"/>
                </a:xfrm>
              </p:grpSpPr>
              <p:sp>
                <p:nvSpPr>
                  <p:cNvPr id="153793" name="Line 94"/>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4" name="Line 95"/>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790" name="Group 96"/>
                <p:cNvGrpSpPr>
                  <a:grpSpLocks/>
                </p:cNvGrpSpPr>
                <p:nvPr/>
              </p:nvGrpSpPr>
              <p:grpSpPr bwMode="auto">
                <a:xfrm>
                  <a:off x="4638" y="1084"/>
                  <a:ext cx="290" cy="187"/>
                  <a:chOff x="4358" y="1092"/>
                  <a:chExt cx="290" cy="187"/>
                </a:xfrm>
              </p:grpSpPr>
              <p:sp>
                <p:nvSpPr>
                  <p:cNvPr id="153791" name="Line 97"/>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92" name="Line 98"/>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sp>
          <p:nvSpPr>
            <p:cNvPr id="153615" name="Line 99"/>
            <p:cNvSpPr>
              <a:spLocks noChangeShapeType="1"/>
            </p:cNvSpPr>
            <p:nvPr/>
          </p:nvSpPr>
          <p:spPr bwMode="auto">
            <a:xfrm>
              <a:off x="573544" y="4194139"/>
              <a:ext cx="406347" cy="83839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153616" name="Group 100"/>
            <p:cNvGrpSpPr>
              <a:grpSpLocks/>
            </p:cNvGrpSpPr>
            <p:nvPr/>
          </p:nvGrpSpPr>
          <p:grpSpPr bwMode="auto">
            <a:xfrm>
              <a:off x="550262" y="4394205"/>
              <a:ext cx="550262" cy="348271"/>
              <a:chOff x="356" y="2157"/>
              <a:chExt cx="264" cy="235"/>
            </a:xfrm>
          </p:grpSpPr>
          <p:grpSp>
            <p:nvGrpSpPr>
              <p:cNvPr id="153765" name="Group 101"/>
              <p:cNvGrpSpPr>
                <a:grpSpLocks/>
              </p:cNvGrpSpPr>
              <p:nvPr/>
            </p:nvGrpSpPr>
            <p:grpSpPr bwMode="auto">
              <a:xfrm>
                <a:off x="359" y="2192"/>
                <a:ext cx="261" cy="189"/>
                <a:chOff x="359" y="2192"/>
                <a:chExt cx="261" cy="189"/>
              </a:xfrm>
            </p:grpSpPr>
            <p:sp>
              <p:nvSpPr>
                <p:cNvPr id="153767" name="Rectangle 102"/>
                <p:cNvSpPr>
                  <a:spLocks noChangeArrowheads="1"/>
                </p:cNvSpPr>
                <p:nvPr/>
              </p:nvSpPr>
              <p:spPr bwMode="auto">
                <a:xfrm>
                  <a:off x="359" y="2192"/>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8" name="Rectangle 103"/>
                <p:cNvSpPr>
                  <a:spLocks noChangeArrowheads="1"/>
                </p:cNvSpPr>
                <p:nvPr/>
              </p:nvSpPr>
              <p:spPr bwMode="auto">
                <a:xfrm>
                  <a:off x="554" y="2268"/>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9" name="Oval 104"/>
                <p:cNvSpPr>
                  <a:spLocks noChangeArrowheads="1"/>
                </p:cNvSpPr>
                <p:nvPr/>
              </p:nvSpPr>
              <p:spPr bwMode="auto">
                <a:xfrm>
                  <a:off x="363"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70" name="Oval 105"/>
                <p:cNvSpPr>
                  <a:spLocks noChangeArrowheads="1"/>
                </p:cNvSpPr>
                <p:nvPr/>
              </p:nvSpPr>
              <p:spPr bwMode="auto">
                <a:xfrm>
                  <a:off x="545"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3766" name="Rectangle 106"/>
              <p:cNvSpPr>
                <a:spLocks noChangeArrowheads="1"/>
              </p:cNvSpPr>
              <p:nvPr/>
            </p:nvSpPr>
            <p:spPr bwMode="auto">
              <a:xfrm>
                <a:off x="356" y="2157"/>
                <a:ext cx="23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week</a:t>
                </a:r>
              </a:p>
            </p:txBody>
          </p:sp>
        </p:grpSp>
        <p:sp>
          <p:nvSpPr>
            <p:cNvPr id="153617" name="Line 107"/>
            <p:cNvSpPr>
              <a:spLocks noChangeShapeType="1"/>
            </p:cNvSpPr>
            <p:nvPr/>
          </p:nvSpPr>
          <p:spPr bwMode="auto">
            <a:xfrm flipV="1">
              <a:off x="11115288" y="4270357"/>
              <a:ext cx="571426" cy="143384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153618" name="Group 108"/>
            <p:cNvGrpSpPr>
              <a:grpSpLocks/>
            </p:cNvGrpSpPr>
            <p:nvPr/>
          </p:nvGrpSpPr>
          <p:grpSpPr bwMode="auto">
            <a:xfrm>
              <a:off x="11218990" y="4724483"/>
              <a:ext cx="548145" cy="348207"/>
              <a:chOff x="4928" y="2174"/>
              <a:chExt cx="264" cy="236"/>
            </a:xfrm>
          </p:grpSpPr>
          <p:grpSp>
            <p:nvGrpSpPr>
              <p:cNvPr id="153759" name="Group 109"/>
              <p:cNvGrpSpPr>
                <a:grpSpLocks/>
              </p:cNvGrpSpPr>
              <p:nvPr/>
            </p:nvGrpSpPr>
            <p:grpSpPr bwMode="auto">
              <a:xfrm>
                <a:off x="4931" y="2209"/>
                <a:ext cx="261" cy="189"/>
                <a:chOff x="4931" y="2209"/>
                <a:chExt cx="261" cy="189"/>
              </a:xfrm>
            </p:grpSpPr>
            <p:sp>
              <p:nvSpPr>
                <p:cNvPr id="153761" name="Rectangle 110"/>
                <p:cNvSpPr>
                  <a:spLocks noChangeArrowheads="1"/>
                </p:cNvSpPr>
                <p:nvPr/>
              </p:nvSpPr>
              <p:spPr bwMode="auto">
                <a:xfrm>
                  <a:off x="4931" y="2209"/>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2" name="Rectangle 111"/>
                <p:cNvSpPr>
                  <a:spLocks noChangeArrowheads="1"/>
                </p:cNvSpPr>
                <p:nvPr/>
              </p:nvSpPr>
              <p:spPr bwMode="auto">
                <a:xfrm>
                  <a:off x="5126" y="2285"/>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3" name="Oval 112"/>
                <p:cNvSpPr>
                  <a:spLocks noChangeArrowheads="1"/>
                </p:cNvSpPr>
                <p:nvPr/>
              </p:nvSpPr>
              <p:spPr bwMode="auto">
                <a:xfrm>
                  <a:off x="4935"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64" name="Oval 113"/>
                <p:cNvSpPr>
                  <a:spLocks noChangeArrowheads="1"/>
                </p:cNvSpPr>
                <p:nvPr/>
              </p:nvSpPr>
              <p:spPr bwMode="auto">
                <a:xfrm>
                  <a:off x="5117"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3760" name="Rectangle 114"/>
              <p:cNvSpPr>
                <a:spLocks noChangeArrowheads="1"/>
              </p:cNvSpPr>
              <p:nvPr/>
            </p:nvSpPr>
            <p:spPr bwMode="auto">
              <a:xfrm>
                <a:off x="4928" y="2174"/>
                <a:ext cx="19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day</a:t>
                </a:r>
              </a:p>
            </p:txBody>
          </p:sp>
        </p:grpSp>
        <p:grpSp>
          <p:nvGrpSpPr>
            <p:cNvPr id="153620" name="Group 125"/>
            <p:cNvGrpSpPr>
              <a:grpSpLocks/>
            </p:cNvGrpSpPr>
            <p:nvPr/>
          </p:nvGrpSpPr>
          <p:grpSpPr bwMode="auto">
            <a:xfrm>
              <a:off x="5102622" y="6093229"/>
              <a:ext cx="992587" cy="190544"/>
              <a:chOff x="3441" y="3079"/>
              <a:chExt cx="613" cy="120"/>
            </a:xfrm>
          </p:grpSpPr>
          <p:sp>
            <p:nvSpPr>
              <p:cNvPr id="153741" name="Freeform 12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42" name="Freeform 12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43" name="Rectangle 12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4" name="Rectangle 12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5" name="Rectangle 13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6" name="Rectangle 13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7" name="Rectangle 13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8" name="Rectangle 13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9" name="Rectangle 13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grpSp>
          <p:nvGrpSpPr>
            <p:cNvPr id="153621" name="Group 135"/>
            <p:cNvGrpSpPr>
              <a:grpSpLocks/>
            </p:cNvGrpSpPr>
            <p:nvPr/>
          </p:nvGrpSpPr>
          <p:grpSpPr bwMode="auto">
            <a:xfrm>
              <a:off x="2562952" y="6093229"/>
              <a:ext cx="992587" cy="190544"/>
              <a:chOff x="3441" y="3079"/>
              <a:chExt cx="613" cy="120"/>
            </a:xfrm>
          </p:grpSpPr>
          <p:sp>
            <p:nvSpPr>
              <p:cNvPr id="153732" name="Freeform 13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33" name="Freeform 13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34" name="Rectangle 13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5" name="Rectangle 13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6" name="Rectangle 14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7" name="Rectangle 14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8" name="Rectangle 14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9" name="Rectangle 14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40" name="Rectangle 14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3622" name="Rectangle 145"/>
            <p:cNvSpPr>
              <a:spLocks noChangeArrowheads="1"/>
            </p:cNvSpPr>
            <p:nvPr/>
          </p:nvSpPr>
          <p:spPr bwMode="auto">
            <a:xfrm>
              <a:off x="5739656" y="3234459"/>
              <a:ext cx="1028566" cy="6071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1225" tIns="30613" rIns="61225" bIns="30613"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23" name="Text Box 146"/>
            <p:cNvSpPr txBox="1">
              <a:spLocks noChangeArrowheads="1"/>
            </p:cNvSpPr>
            <p:nvPr/>
          </p:nvSpPr>
          <p:spPr bwMode="auto">
            <a:xfrm>
              <a:off x="5671929" y="3247176"/>
              <a:ext cx="1136503" cy="56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788" b="1" dirty="0">
                  <a:solidFill>
                    <a:srgbClr val="000000"/>
                  </a:solidFill>
                  <a:latin typeface="JLR Emeric" panose="02000503040000020004" pitchFamily="2" charset="0"/>
                </a:rPr>
                <a:t>Planning  </a:t>
              </a:r>
            </a:p>
            <a:p>
              <a:pPr algn="ctr" fontAlgn="base">
                <a:spcBef>
                  <a:spcPct val="50000"/>
                </a:spcBef>
                <a:spcAft>
                  <a:spcPct val="0"/>
                </a:spcAft>
              </a:pPr>
              <a:r>
                <a:rPr lang="en-GB" sz="788" b="1" dirty="0">
                  <a:solidFill>
                    <a:srgbClr val="000000"/>
                  </a:solidFill>
                  <a:latin typeface="JLR Emeric" panose="02000503040000020004" pitchFamily="2" charset="0"/>
                </a:rPr>
                <a:t>Logistics</a:t>
              </a:r>
            </a:p>
          </p:txBody>
        </p:sp>
        <p:sp>
          <p:nvSpPr>
            <p:cNvPr id="153624" name="Line 147"/>
            <p:cNvSpPr>
              <a:spLocks noChangeShapeType="1"/>
            </p:cNvSpPr>
            <p:nvPr/>
          </p:nvSpPr>
          <p:spPr bwMode="auto">
            <a:xfrm flipH="1">
              <a:off x="6791500" y="3495477"/>
              <a:ext cx="10497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5" name="Line 148"/>
            <p:cNvSpPr>
              <a:spLocks noChangeShapeType="1"/>
            </p:cNvSpPr>
            <p:nvPr/>
          </p:nvSpPr>
          <p:spPr bwMode="auto">
            <a:xfrm flipH="1">
              <a:off x="7745992"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6" name="Line 149"/>
            <p:cNvSpPr>
              <a:spLocks noChangeShapeType="1"/>
            </p:cNvSpPr>
            <p:nvPr/>
          </p:nvSpPr>
          <p:spPr bwMode="auto">
            <a:xfrm>
              <a:off x="7745994" y="3593925"/>
              <a:ext cx="24846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7" name="Text Box 150"/>
            <p:cNvSpPr txBox="1">
              <a:spLocks noChangeArrowheads="1"/>
            </p:cNvSpPr>
            <p:nvPr/>
          </p:nvSpPr>
          <p:spPr bwMode="auto">
            <a:xfrm>
              <a:off x="8264508" y="3390679"/>
              <a:ext cx="1911100"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153628" name="Line 151"/>
            <p:cNvSpPr>
              <a:spLocks noChangeShapeType="1"/>
            </p:cNvSpPr>
            <p:nvPr/>
          </p:nvSpPr>
          <p:spPr bwMode="auto">
            <a:xfrm flipH="1">
              <a:off x="6791501" y="3741596"/>
              <a:ext cx="12423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29" name="Line 152"/>
            <p:cNvSpPr>
              <a:spLocks noChangeShapeType="1"/>
            </p:cNvSpPr>
            <p:nvPr/>
          </p:nvSpPr>
          <p:spPr bwMode="auto">
            <a:xfrm flipH="1">
              <a:off x="7936467" y="3741596"/>
              <a:ext cx="97354" cy="1460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0" name="Line 153"/>
            <p:cNvSpPr>
              <a:spLocks noChangeShapeType="1"/>
            </p:cNvSpPr>
            <p:nvPr/>
          </p:nvSpPr>
          <p:spPr bwMode="auto">
            <a:xfrm>
              <a:off x="7936467" y="3887680"/>
              <a:ext cx="22941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1" name="Text Box 154"/>
            <p:cNvSpPr txBox="1">
              <a:spLocks noChangeArrowheads="1"/>
            </p:cNvSpPr>
            <p:nvPr/>
          </p:nvSpPr>
          <p:spPr bwMode="auto">
            <a:xfrm>
              <a:off x="8353395" y="3681259"/>
              <a:ext cx="1911100"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153632" name="Line 155"/>
            <p:cNvSpPr>
              <a:spLocks noChangeShapeType="1"/>
            </p:cNvSpPr>
            <p:nvPr/>
          </p:nvSpPr>
          <p:spPr bwMode="auto">
            <a:xfrm flipH="1">
              <a:off x="1917452" y="349547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3" name="Line 156"/>
            <p:cNvSpPr>
              <a:spLocks noChangeShapeType="1"/>
            </p:cNvSpPr>
            <p:nvPr/>
          </p:nvSpPr>
          <p:spPr bwMode="auto">
            <a:xfrm flipH="1">
              <a:off x="2776705"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4" name="Line 157"/>
            <p:cNvSpPr>
              <a:spLocks noChangeShapeType="1"/>
            </p:cNvSpPr>
            <p:nvPr/>
          </p:nvSpPr>
          <p:spPr bwMode="auto">
            <a:xfrm>
              <a:off x="2776705" y="359392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5" name="Text Box 158"/>
            <p:cNvSpPr txBox="1">
              <a:spLocks noChangeArrowheads="1"/>
            </p:cNvSpPr>
            <p:nvPr/>
          </p:nvSpPr>
          <p:spPr bwMode="auto">
            <a:xfrm>
              <a:off x="3542839" y="3395441"/>
              <a:ext cx="1911102"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153636" name="Line 159"/>
            <p:cNvSpPr>
              <a:spLocks noChangeShapeType="1"/>
            </p:cNvSpPr>
            <p:nvPr/>
          </p:nvSpPr>
          <p:spPr bwMode="auto">
            <a:xfrm flipH="1">
              <a:off x="1917452" y="368125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7" name="Line 160"/>
            <p:cNvSpPr>
              <a:spLocks noChangeShapeType="1"/>
            </p:cNvSpPr>
            <p:nvPr/>
          </p:nvSpPr>
          <p:spPr bwMode="auto">
            <a:xfrm flipH="1">
              <a:off x="2776705" y="368125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8" name="Line 161"/>
            <p:cNvSpPr>
              <a:spLocks noChangeShapeType="1"/>
            </p:cNvSpPr>
            <p:nvPr/>
          </p:nvSpPr>
          <p:spPr bwMode="auto">
            <a:xfrm>
              <a:off x="2776705" y="377970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39" name="Text Box 162"/>
            <p:cNvSpPr txBox="1">
              <a:spLocks noChangeArrowheads="1"/>
            </p:cNvSpPr>
            <p:nvPr/>
          </p:nvSpPr>
          <p:spPr bwMode="auto">
            <a:xfrm>
              <a:off x="3407390" y="3581224"/>
              <a:ext cx="1911102"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153640" name="Line 163"/>
            <p:cNvSpPr>
              <a:spLocks noChangeShapeType="1"/>
            </p:cNvSpPr>
            <p:nvPr/>
          </p:nvSpPr>
          <p:spPr bwMode="auto">
            <a:xfrm flipH="1">
              <a:off x="1655020" y="3838458"/>
              <a:ext cx="4084635" cy="15180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1" name="Line 164"/>
            <p:cNvSpPr>
              <a:spLocks noChangeShapeType="1"/>
            </p:cNvSpPr>
            <p:nvPr/>
          </p:nvSpPr>
          <p:spPr bwMode="auto">
            <a:xfrm flipH="1">
              <a:off x="4376699" y="3838458"/>
              <a:ext cx="1553431" cy="14910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2" name="Line 165"/>
            <p:cNvSpPr>
              <a:spLocks noChangeShapeType="1"/>
            </p:cNvSpPr>
            <p:nvPr/>
          </p:nvSpPr>
          <p:spPr bwMode="auto">
            <a:xfrm>
              <a:off x="6313196" y="3838458"/>
              <a:ext cx="554494" cy="15418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3" name="Line 166"/>
            <p:cNvSpPr>
              <a:spLocks noChangeShapeType="1"/>
            </p:cNvSpPr>
            <p:nvPr/>
          </p:nvSpPr>
          <p:spPr bwMode="auto">
            <a:xfrm>
              <a:off x="6791500" y="3838457"/>
              <a:ext cx="2683584" cy="14783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44" name="Text Box 167"/>
            <p:cNvSpPr txBox="1">
              <a:spLocks noChangeArrowheads="1"/>
            </p:cNvSpPr>
            <p:nvPr/>
          </p:nvSpPr>
          <p:spPr bwMode="auto">
            <a:xfrm rot="19995112">
              <a:off x="3011624" y="4365272"/>
              <a:ext cx="1911100" cy="2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Daily build schedule</a:t>
              </a:r>
            </a:p>
          </p:txBody>
        </p:sp>
        <p:grpSp>
          <p:nvGrpSpPr>
            <p:cNvPr id="153645" name="Group 168"/>
            <p:cNvGrpSpPr>
              <a:grpSpLocks/>
            </p:cNvGrpSpPr>
            <p:nvPr/>
          </p:nvGrpSpPr>
          <p:grpSpPr bwMode="auto">
            <a:xfrm>
              <a:off x="9809474" y="4322754"/>
              <a:ext cx="778832" cy="703426"/>
              <a:chOff x="4513" y="2524"/>
              <a:chExt cx="368" cy="443"/>
            </a:xfrm>
          </p:grpSpPr>
          <p:sp>
            <p:nvSpPr>
              <p:cNvPr id="153714" name="Freeform 169"/>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5" name="Rectangle 170"/>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16" name="Freeform 171"/>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7" name="Freeform 172"/>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8" name="Freeform 173"/>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9" name="Freeform 174"/>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0" name="Freeform 175"/>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1" name="Freeform 176"/>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2" name="Freeform 177"/>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3" name="Freeform 178"/>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4" name="Freeform 179"/>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5" name="Freeform 180"/>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6" name="Freeform 181"/>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7" name="Freeform 182"/>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8" name="Freeform 183"/>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29" name="Rectangle 184"/>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0" name="Rectangle 185"/>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31" name="Rectangle 186"/>
              <p:cNvSpPr>
                <a:spLocks noChangeArrowheads="1"/>
              </p:cNvSpPr>
              <p:nvPr/>
            </p:nvSpPr>
            <p:spPr bwMode="auto">
              <a:xfrm>
                <a:off x="4552" y="2913"/>
                <a:ext cx="172"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153646" name="Group 187"/>
            <p:cNvGrpSpPr>
              <a:grpSpLocks/>
            </p:cNvGrpSpPr>
            <p:nvPr/>
          </p:nvGrpSpPr>
          <p:grpSpPr bwMode="auto">
            <a:xfrm>
              <a:off x="3204216" y="4792771"/>
              <a:ext cx="592590" cy="678021"/>
              <a:chOff x="4513" y="2524"/>
              <a:chExt cx="368" cy="443"/>
            </a:xfrm>
          </p:grpSpPr>
          <p:sp>
            <p:nvSpPr>
              <p:cNvPr id="153696" name="Freeform 188"/>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7" name="Rectangle 189"/>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98" name="Freeform 190"/>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9" name="Freeform 191"/>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0" name="Freeform 192"/>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1" name="Freeform 193"/>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2" name="Freeform 194"/>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3" name="Freeform 195"/>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4" name="Freeform 196"/>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5" name="Freeform 197"/>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6" name="Freeform 198"/>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7" name="Freeform 199"/>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8" name="Freeform 200"/>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09" name="Freeform 201"/>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0" name="Freeform 202"/>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711" name="Rectangle 203"/>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12" name="Rectangle 204"/>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713" name="Rectangle 205"/>
              <p:cNvSpPr>
                <a:spLocks noChangeArrowheads="1"/>
              </p:cNvSpPr>
              <p:nvPr/>
            </p:nvSpPr>
            <p:spPr bwMode="auto">
              <a:xfrm>
                <a:off x="4552" y="2913"/>
                <a:ext cx="22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153647" name="Group 206"/>
            <p:cNvGrpSpPr>
              <a:grpSpLocks/>
            </p:cNvGrpSpPr>
            <p:nvPr/>
          </p:nvGrpSpPr>
          <p:grpSpPr bwMode="auto">
            <a:xfrm>
              <a:off x="410580" y="5681977"/>
              <a:ext cx="592590" cy="678021"/>
              <a:chOff x="4513" y="2524"/>
              <a:chExt cx="368" cy="443"/>
            </a:xfrm>
          </p:grpSpPr>
          <p:sp>
            <p:nvSpPr>
              <p:cNvPr id="153678" name="Freeform 207"/>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9" name="Rectangle 208"/>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80" name="Freeform 209"/>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1" name="Freeform 210"/>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2" name="Freeform 211"/>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3" name="Freeform 212"/>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4" name="Freeform 213"/>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5" name="Freeform 214"/>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6" name="Freeform 215"/>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7" name="Freeform 216"/>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8" name="Freeform 217"/>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89" name="Freeform 218"/>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0" name="Freeform 219"/>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1" name="Freeform 220"/>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2" name="Freeform 221"/>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93" name="Rectangle 222"/>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94" name="Rectangle 223"/>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95" name="Rectangle 224"/>
              <p:cNvSpPr>
                <a:spLocks noChangeArrowheads="1"/>
              </p:cNvSpPr>
              <p:nvPr/>
            </p:nvSpPr>
            <p:spPr bwMode="auto">
              <a:xfrm>
                <a:off x="4552" y="2913"/>
                <a:ext cx="22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153648" name="Group 225"/>
            <p:cNvGrpSpPr>
              <a:grpSpLocks/>
            </p:cNvGrpSpPr>
            <p:nvPr/>
          </p:nvGrpSpPr>
          <p:grpSpPr bwMode="auto">
            <a:xfrm>
              <a:off x="10253911" y="1909198"/>
              <a:ext cx="1462425" cy="2223015"/>
              <a:chOff x="4699" y="868"/>
              <a:chExt cx="691" cy="1400"/>
            </a:xfrm>
          </p:grpSpPr>
          <p:sp>
            <p:nvSpPr>
              <p:cNvPr id="153650" name="Rectangle 226"/>
              <p:cNvSpPr>
                <a:spLocks noChangeArrowheads="1"/>
              </p:cNvSpPr>
              <p:nvPr/>
            </p:nvSpPr>
            <p:spPr bwMode="auto">
              <a:xfrm>
                <a:off x="4728" y="1010"/>
                <a:ext cx="654" cy="4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3651" name="Rectangle 227"/>
              <p:cNvSpPr>
                <a:spLocks noChangeArrowheads="1"/>
              </p:cNvSpPr>
              <p:nvPr/>
            </p:nvSpPr>
            <p:spPr bwMode="auto">
              <a:xfrm>
                <a:off x="4774" y="1131"/>
                <a:ext cx="5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Customer</a:t>
                </a:r>
              </a:p>
            </p:txBody>
          </p:sp>
          <p:sp>
            <p:nvSpPr>
              <p:cNvPr id="153652" name="Line 228"/>
              <p:cNvSpPr>
                <a:spLocks noChangeShapeType="1"/>
              </p:cNvSpPr>
              <p:nvPr/>
            </p:nvSpPr>
            <p:spPr bwMode="auto">
              <a:xfrm>
                <a:off x="4728" y="1572"/>
                <a:ext cx="6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3" name="Line 229"/>
              <p:cNvSpPr>
                <a:spLocks noChangeShapeType="1"/>
              </p:cNvSpPr>
              <p:nvPr/>
            </p:nvSpPr>
            <p:spPr bwMode="auto">
              <a:xfrm>
                <a:off x="4731" y="1576"/>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4" name="Line 230"/>
              <p:cNvSpPr>
                <a:spLocks noChangeShapeType="1"/>
              </p:cNvSpPr>
              <p:nvPr/>
            </p:nvSpPr>
            <p:spPr bwMode="auto">
              <a:xfrm>
                <a:off x="5388" y="1576"/>
                <a:ext cx="0" cy="6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5" name="Line 231"/>
              <p:cNvSpPr>
                <a:spLocks noChangeShapeType="1"/>
              </p:cNvSpPr>
              <p:nvPr/>
            </p:nvSpPr>
            <p:spPr bwMode="auto">
              <a:xfrm>
                <a:off x="4736" y="1703"/>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6" name="Line 232"/>
              <p:cNvSpPr>
                <a:spLocks noChangeShapeType="1"/>
              </p:cNvSpPr>
              <p:nvPr/>
            </p:nvSpPr>
            <p:spPr bwMode="auto">
              <a:xfrm>
                <a:off x="4736" y="1822"/>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7" name="Line 233"/>
              <p:cNvSpPr>
                <a:spLocks noChangeShapeType="1"/>
              </p:cNvSpPr>
              <p:nvPr/>
            </p:nvSpPr>
            <p:spPr bwMode="auto">
              <a:xfrm>
                <a:off x="4732" y="1941"/>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8" name="Line 234"/>
              <p:cNvSpPr>
                <a:spLocks noChangeShapeType="1"/>
              </p:cNvSpPr>
              <p:nvPr/>
            </p:nvSpPr>
            <p:spPr bwMode="auto">
              <a:xfrm>
                <a:off x="4736" y="2060"/>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59" name="Rectangle 235"/>
              <p:cNvSpPr>
                <a:spLocks noChangeArrowheads="1"/>
              </p:cNvSpPr>
              <p:nvPr/>
            </p:nvSpPr>
            <p:spPr bwMode="auto">
              <a:xfrm>
                <a:off x="4699" y="1544"/>
                <a:ext cx="61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Weekly</a:t>
                </a:r>
                <a:r>
                  <a:rPr lang="en-GB" sz="788" b="1" dirty="0">
                    <a:solidFill>
                      <a:srgbClr val="000000"/>
                    </a:solidFill>
                    <a:latin typeface="JLR Emeric" panose="02000503040000020004" pitchFamily="2" charset="0"/>
                  </a:rPr>
                  <a:t>: 6522</a:t>
                </a:r>
              </a:p>
            </p:txBody>
          </p:sp>
          <p:sp>
            <p:nvSpPr>
              <p:cNvPr id="153660" name="Rectangle 236"/>
              <p:cNvSpPr>
                <a:spLocks noChangeArrowheads="1"/>
              </p:cNvSpPr>
              <p:nvPr/>
            </p:nvSpPr>
            <p:spPr bwMode="auto">
              <a:xfrm>
                <a:off x="4711" y="1679"/>
                <a:ext cx="61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 </a:t>
                </a:r>
                <a:r>
                  <a:rPr lang="en-GB" sz="788" b="1" dirty="0">
                    <a:solidFill>
                      <a:srgbClr val="000000"/>
                    </a:solidFill>
                    <a:latin typeface="JLR Emeric" panose="02000503040000020004" pitchFamily="2" charset="0"/>
                  </a:rPr>
                  <a:t>4239</a:t>
                </a:r>
              </a:p>
            </p:txBody>
          </p:sp>
          <p:sp>
            <p:nvSpPr>
              <p:cNvPr id="153661" name="Rectangle 237"/>
              <p:cNvSpPr>
                <a:spLocks noChangeArrowheads="1"/>
              </p:cNvSpPr>
              <p:nvPr/>
            </p:nvSpPr>
            <p:spPr bwMode="auto">
              <a:xfrm>
                <a:off x="4719" y="1798"/>
                <a:ext cx="6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B =  </a:t>
                </a:r>
                <a:r>
                  <a:rPr lang="en-GB" sz="788" b="1" dirty="0">
                    <a:solidFill>
                      <a:srgbClr val="000000"/>
                    </a:solidFill>
                    <a:latin typeface="JLR Emeric" panose="02000503040000020004" pitchFamily="2" charset="0"/>
                  </a:rPr>
                  <a:t>1630</a:t>
                </a:r>
              </a:p>
            </p:txBody>
          </p:sp>
          <p:sp>
            <p:nvSpPr>
              <p:cNvPr id="153662" name="Rectangle 238"/>
              <p:cNvSpPr>
                <a:spLocks noChangeArrowheads="1"/>
              </p:cNvSpPr>
              <p:nvPr/>
            </p:nvSpPr>
            <p:spPr bwMode="auto">
              <a:xfrm>
                <a:off x="4719" y="1917"/>
                <a:ext cx="62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C =    </a:t>
                </a:r>
                <a:r>
                  <a:rPr lang="en-GB" sz="788" b="1" dirty="0">
                    <a:solidFill>
                      <a:srgbClr val="000000"/>
                    </a:solidFill>
                    <a:latin typeface="JLR Emeric" panose="02000503040000020004" pitchFamily="2" charset="0"/>
                  </a:rPr>
                  <a:t>652</a:t>
                </a:r>
              </a:p>
            </p:txBody>
          </p:sp>
          <p:sp>
            <p:nvSpPr>
              <p:cNvPr id="153663" name="Line 239"/>
              <p:cNvSpPr>
                <a:spLocks noChangeShapeType="1"/>
              </p:cNvSpPr>
              <p:nvPr/>
            </p:nvSpPr>
            <p:spPr bwMode="auto">
              <a:xfrm>
                <a:off x="4732" y="2191"/>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64" name="Rectangle 240"/>
              <p:cNvSpPr>
                <a:spLocks noChangeArrowheads="1"/>
              </p:cNvSpPr>
              <p:nvPr/>
            </p:nvSpPr>
            <p:spPr bwMode="auto">
              <a:xfrm>
                <a:off x="4715" y="2037"/>
                <a:ext cx="60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 of shifts = </a:t>
                </a:r>
                <a:r>
                  <a:rPr lang="en-GB" sz="788" b="1" dirty="0">
                    <a:solidFill>
                      <a:srgbClr val="000000"/>
                    </a:solidFill>
                    <a:latin typeface="JLR Emeric" panose="02000503040000020004" pitchFamily="2" charset="0"/>
                  </a:rPr>
                  <a:t>3</a:t>
                </a:r>
              </a:p>
            </p:txBody>
          </p:sp>
          <p:grpSp>
            <p:nvGrpSpPr>
              <p:cNvPr id="153665" name="Group 241"/>
              <p:cNvGrpSpPr>
                <a:grpSpLocks/>
              </p:cNvGrpSpPr>
              <p:nvPr/>
            </p:nvGrpSpPr>
            <p:grpSpPr bwMode="auto">
              <a:xfrm>
                <a:off x="4729" y="868"/>
                <a:ext cx="652" cy="145"/>
                <a:chOff x="4334" y="1084"/>
                <a:chExt cx="1174" cy="199"/>
              </a:xfrm>
            </p:grpSpPr>
            <p:grpSp>
              <p:nvGrpSpPr>
                <p:cNvPr id="153666" name="Group 242"/>
                <p:cNvGrpSpPr>
                  <a:grpSpLocks/>
                </p:cNvGrpSpPr>
                <p:nvPr/>
              </p:nvGrpSpPr>
              <p:grpSpPr bwMode="auto">
                <a:xfrm>
                  <a:off x="4334" y="1092"/>
                  <a:ext cx="290" cy="187"/>
                  <a:chOff x="4358" y="1092"/>
                  <a:chExt cx="290" cy="187"/>
                </a:xfrm>
              </p:grpSpPr>
              <p:sp>
                <p:nvSpPr>
                  <p:cNvPr id="153676" name="Line 243"/>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7" name="Line 244"/>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667" name="Group 245"/>
                <p:cNvGrpSpPr>
                  <a:grpSpLocks/>
                </p:cNvGrpSpPr>
                <p:nvPr/>
              </p:nvGrpSpPr>
              <p:grpSpPr bwMode="auto">
                <a:xfrm>
                  <a:off x="4914" y="1096"/>
                  <a:ext cx="290" cy="187"/>
                  <a:chOff x="4358" y="1092"/>
                  <a:chExt cx="290" cy="187"/>
                </a:xfrm>
              </p:grpSpPr>
              <p:sp>
                <p:nvSpPr>
                  <p:cNvPr id="153674" name="Line 246"/>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5" name="Line 247"/>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668" name="Group 248"/>
                <p:cNvGrpSpPr>
                  <a:grpSpLocks/>
                </p:cNvGrpSpPr>
                <p:nvPr/>
              </p:nvGrpSpPr>
              <p:grpSpPr bwMode="auto">
                <a:xfrm>
                  <a:off x="5218" y="1088"/>
                  <a:ext cx="290" cy="187"/>
                  <a:chOff x="4358" y="1092"/>
                  <a:chExt cx="290" cy="187"/>
                </a:xfrm>
              </p:grpSpPr>
              <p:sp>
                <p:nvSpPr>
                  <p:cNvPr id="153672" name="Line 249"/>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3" name="Line 250"/>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53669" name="Group 251"/>
                <p:cNvGrpSpPr>
                  <a:grpSpLocks/>
                </p:cNvGrpSpPr>
                <p:nvPr/>
              </p:nvGrpSpPr>
              <p:grpSpPr bwMode="auto">
                <a:xfrm>
                  <a:off x="4638" y="1084"/>
                  <a:ext cx="290" cy="187"/>
                  <a:chOff x="4358" y="1092"/>
                  <a:chExt cx="290" cy="187"/>
                </a:xfrm>
              </p:grpSpPr>
              <p:sp>
                <p:nvSpPr>
                  <p:cNvPr id="153670" name="Line 252"/>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53671" name="Line 253"/>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grpSp>
      <p:sp>
        <p:nvSpPr>
          <p:cNvPr id="228" name="Rectangle 1030"/>
          <p:cNvSpPr>
            <a:spLocks noGrp="1" noChangeArrowheads="1"/>
          </p:cNvSpPr>
          <p:nvPr>
            <p:ph type="title" idx="4294967295"/>
          </p:nvPr>
        </p:nvSpPr>
        <p:spPr>
          <a:xfrm>
            <a:off x="170125" y="251321"/>
            <a:ext cx="4239475" cy="721519"/>
          </a:xfrm>
        </p:spPr>
        <p:txBody>
          <a:bodyPr/>
          <a:lstStyle/>
          <a:p>
            <a:r>
              <a:rPr lang="en-GB" sz="1800" dirty="0">
                <a:latin typeface="JLR Emeric" panose="02000503040000020004" pitchFamily="2" charset="0"/>
              </a:rPr>
              <a:t>Value Stream Map Example</a:t>
            </a:r>
          </a:p>
        </p:txBody>
      </p:sp>
      <p:sp>
        <p:nvSpPr>
          <p:cNvPr id="230" name="Line 225"/>
          <p:cNvSpPr>
            <a:spLocks noChangeShapeType="1"/>
          </p:cNvSpPr>
          <p:nvPr/>
        </p:nvSpPr>
        <p:spPr bwMode="auto">
          <a:xfrm>
            <a:off x="1185209" y="4500675"/>
            <a:ext cx="5333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1" name="Line 227"/>
          <p:cNvSpPr>
            <a:spLocks noChangeShapeType="1"/>
          </p:cNvSpPr>
          <p:nvPr/>
        </p:nvSpPr>
        <p:spPr bwMode="auto">
          <a:xfrm>
            <a:off x="1693142" y="4576892"/>
            <a:ext cx="822823" cy="71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2" name="Line 228"/>
          <p:cNvSpPr>
            <a:spLocks noChangeShapeType="1"/>
          </p:cNvSpPr>
          <p:nvPr/>
        </p:nvSpPr>
        <p:spPr bwMode="auto">
          <a:xfrm>
            <a:off x="1705840" y="4498293"/>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3" name="Line 229"/>
          <p:cNvSpPr>
            <a:spLocks noChangeShapeType="1"/>
          </p:cNvSpPr>
          <p:nvPr/>
        </p:nvSpPr>
        <p:spPr bwMode="auto">
          <a:xfrm>
            <a:off x="2515965" y="4507820"/>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4" name="Line 230"/>
          <p:cNvSpPr>
            <a:spLocks noChangeShapeType="1"/>
          </p:cNvSpPr>
          <p:nvPr/>
        </p:nvSpPr>
        <p:spPr bwMode="auto">
          <a:xfrm flipV="1">
            <a:off x="2515965" y="4522104"/>
            <a:ext cx="593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5" name="Line 231"/>
          <p:cNvSpPr>
            <a:spLocks noChangeShapeType="1"/>
          </p:cNvSpPr>
          <p:nvPr/>
        </p:nvSpPr>
        <p:spPr bwMode="auto">
          <a:xfrm>
            <a:off x="3894216" y="4503056"/>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6" name="Line 232"/>
          <p:cNvSpPr>
            <a:spLocks noChangeShapeType="1"/>
          </p:cNvSpPr>
          <p:nvPr/>
        </p:nvSpPr>
        <p:spPr bwMode="auto">
          <a:xfrm flipV="1">
            <a:off x="6004951" y="4588000"/>
            <a:ext cx="82415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7" name="Line 233"/>
          <p:cNvSpPr>
            <a:spLocks noChangeShapeType="1"/>
          </p:cNvSpPr>
          <p:nvPr/>
        </p:nvSpPr>
        <p:spPr bwMode="auto">
          <a:xfrm>
            <a:off x="3118393" y="4509154"/>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8" name="Line 234"/>
          <p:cNvSpPr>
            <a:spLocks noChangeShapeType="1"/>
          </p:cNvSpPr>
          <p:nvPr/>
        </p:nvSpPr>
        <p:spPr bwMode="auto">
          <a:xfrm flipV="1">
            <a:off x="6819797" y="4511037"/>
            <a:ext cx="62856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39" name="Line 235"/>
          <p:cNvSpPr>
            <a:spLocks noChangeShapeType="1"/>
          </p:cNvSpPr>
          <p:nvPr/>
        </p:nvSpPr>
        <p:spPr bwMode="auto">
          <a:xfrm>
            <a:off x="6819797" y="4505437"/>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0" name="Line 236"/>
          <p:cNvSpPr>
            <a:spLocks noChangeShapeType="1"/>
          </p:cNvSpPr>
          <p:nvPr/>
        </p:nvSpPr>
        <p:spPr bwMode="auto">
          <a:xfrm flipV="1">
            <a:off x="3118718" y="4588000"/>
            <a:ext cx="77549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1" name="Line 237"/>
          <p:cNvSpPr>
            <a:spLocks noChangeShapeType="1"/>
          </p:cNvSpPr>
          <p:nvPr/>
        </p:nvSpPr>
        <p:spPr bwMode="auto">
          <a:xfrm>
            <a:off x="4587586" y="4493910"/>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2" name="Line 238"/>
          <p:cNvSpPr>
            <a:spLocks noChangeShapeType="1"/>
          </p:cNvSpPr>
          <p:nvPr/>
        </p:nvSpPr>
        <p:spPr bwMode="auto">
          <a:xfrm>
            <a:off x="3894216" y="4500674"/>
            <a:ext cx="691580" cy="4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3" name="Line 239"/>
          <p:cNvSpPr>
            <a:spLocks noChangeShapeType="1"/>
          </p:cNvSpPr>
          <p:nvPr/>
        </p:nvSpPr>
        <p:spPr bwMode="auto">
          <a:xfrm>
            <a:off x="5344088" y="4486942"/>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4" name="Line 240"/>
          <p:cNvSpPr>
            <a:spLocks noChangeShapeType="1"/>
          </p:cNvSpPr>
          <p:nvPr/>
        </p:nvSpPr>
        <p:spPr bwMode="auto">
          <a:xfrm flipV="1">
            <a:off x="4587587" y="4563161"/>
            <a:ext cx="749870" cy="69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5" name="Line 241"/>
          <p:cNvSpPr>
            <a:spLocks noChangeShapeType="1"/>
          </p:cNvSpPr>
          <p:nvPr/>
        </p:nvSpPr>
        <p:spPr bwMode="auto">
          <a:xfrm>
            <a:off x="6009777" y="4509154"/>
            <a:ext cx="0" cy="7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6" name="Line 242"/>
          <p:cNvSpPr>
            <a:spLocks noChangeShapeType="1"/>
          </p:cNvSpPr>
          <p:nvPr/>
        </p:nvSpPr>
        <p:spPr bwMode="auto">
          <a:xfrm>
            <a:off x="5344088" y="4491850"/>
            <a:ext cx="666832" cy="20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47" name="Text Box 272"/>
          <p:cNvSpPr txBox="1">
            <a:spLocks noChangeArrowheads="1"/>
          </p:cNvSpPr>
          <p:nvPr/>
        </p:nvSpPr>
        <p:spPr bwMode="auto">
          <a:xfrm>
            <a:off x="6884247" y="4358177"/>
            <a:ext cx="46647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0.25 Day</a:t>
            </a:r>
          </a:p>
        </p:txBody>
      </p:sp>
      <p:sp>
        <p:nvSpPr>
          <p:cNvPr id="248" name="Text Box 273"/>
          <p:cNvSpPr txBox="1">
            <a:spLocks noChangeArrowheads="1"/>
          </p:cNvSpPr>
          <p:nvPr/>
        </p:nvSpPr>
        <p:spPr bwMode="auto">
          <a:xfrm>
            <a:off x="1248702" y="4347137"/>
            <a:ext cx="3590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5 Days</a:t>
            </a:r>
          </a:p>
        </p:txBody>
      </p:sp>
      <p:sp>
        <p:nvSpPr>
          <p:cNvPr id="249" name="Text Box 274"/>
          <p:cNvSpPr txBox="1">
            <a:spLocks noChangeArrowheads="1"/>
          </p:cNvSpPr>
          <p:nvPr/>
        </p:nvSpPr>
        <p:spPr bwMode="auto">
          <a:xfrm>
            <a:off x="2648742" y="4376169"/>
            <a:ext cx="46647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0.27 Day</a:t>
            </a:r>
          </a:p>
        </p:txBody>
      </p:sp>
      <p:sp>
        <p:nvSpPr>
          <p:cNvPr id="250" name="Text Box 275"/>
          <p:cNvSpPr txBox="1">
            <a:spLocks noChangeArrowheads="1"/>
          </p:cNvSpPr>
          <p:nvPr/>
        </p:nvSpPr>
        <p:spPr bwMode="auto">
          <a:xfrm>
            <a:off x="4007213" y="4347137"/>
            <a:ext cx="5193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2.07 Days</a:t>
            </a:r>
          </a:p>
        </p:txBody>
      </p:sp>
      <p:sp>
        <p:nvSpPr>
          <p:cNvPr id="251" name="Text Box 276"/>
          <p:cNvSpPr txBox="1">
            <a:spLocks noChangeArrowheads="1"/>
          </p:cNvSpPr>
          <p:nvPr/>
        </p:nvSpPr>
        <p:spPr bwMode="auto">
          <a:xfrm>
            <a:off x="5504102" y="4347137"/>
            <a:ext cx="46647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0.58 Day</a:t>
            </a:r>
          </a:p>
        </p:txBody>
      </p:sp>
      <p:sp>
        <p:nvSpPr>
          <p:cNvPr id="252" name="Text Box 277"/>
          <p:cNvSpPr txBox="1">
            <a:spLocks noChangeArrowheads="1"/>
          </p:cNvSpPr>
          <p:nvPr/>
        </p:nvSpPr>
        <p:spPr bwMode="auto">
          <a:xfrm>
            <a:off x="6145822" y="4424661"/>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40 seconds</a:t>
            </a:r>
          </a:p>
        </p:txBody>
      </p:sp>
      <p:sp>
        <p:nvSpPr>
          <p:cNvPr id="253" name="Text Box 278"/>
          <p:cNvSpPr txBox="1">
            <a:spLocks noChangeArrowheads="1"/>
          </p:cNvSpPr>
          <p:nvPr/>
        </p:nvSpPr>
        <p:spPr bwMode="auto">
          <a:xfrm>
            <a:off x="1833280" y="4424661"/>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63 seconds</a:t>
            </a:r>
          </a:p>
        </p:txBody>
      </p:sp>
      <p:sp>
        <p:nvSpPr>
          <p:cNvPr id="254" name="Text Box 279"/>
          <p:cNvSpPr txBox="1">
            <a:spLocks noChangeArrowheads="1"/>
          </p:cNvSpPr>
          <p:nvPr/>
        </p:nvSpPr>
        <p:spPr bwMode="auto">
          <a:xfrm>
            <a:off x="3237472" y="4449501"/>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73 seconds</a:t>
            </a:r>
          </a:p>
        </p:txBody>
      </p:sp>
      <p:sp>
        <p:nvSpPr>
          <p:cNvPr id="255" name="Text Box 280"/>
          <p:cNvSpPr txBox="1">
            <a:spLocks noChangeArrowheads="1"/>
          </p:cNvSpPr>
          <p:nvPr/>
        </p:nvSpPr>
        <p:spPr bwMode="auto">
          <a:xfrm>
            <a:off x="4653774" y="4437744"/>
            <a:ext cx="6604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900" dirty="0">
                <a:solidFill>
                  <a:srgbClr val="000000"/>
                </a:solidFill>
                <a:latin typeface="JLR Emeric" panose="02000503040000020004" pitchFamily="2" charset="0"/>
              </a:rPr>
              <a:t>110 seconds</a:t>
            </a:r>
          </a:p>
        </p:txBody>
      </p:sp>
      <p:pic>
        <p:nvPicPr>
          <p:cNvPr id="256" name="Picture 255"/>
          <p:cNvPicPr>
            <a:picLocks noChangeAspect="1"/>
          </p:cNvPicPr>
          <p:nvPr/>
        </p:nvPicPr>
        <p:blipFill>
          <a:blip r:embed="rId3"/>
          <a:stretch>
            <a:fillRect/>
          </a:stretch>
        </p:blipFill>
        <p:spPr>
          <a:xfrm>
            <a:off x="5401149" y="3823092"/>
            <a:ext cx="639742" cy="198259"/>
          </a:xfrm>
          <a:prstGeom prst="rect">
            <a:avLst/>
          </a:prstGeom>
        </p:spPr>
      </p:pic>
      <p:sp>
        <p:nvSpPr>
          <p:cNvPr id="257" name="Oval 256"/>
          <p:cNvSpPr/>
          <p:nvPr/>
        </p:nvSpPr>
        <p:spPr>
          <a:xfrm>
            <a:off x="1227760" y="890752"/>
            <a:ext cx="1145580" cy="206173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258" name="TextBox 257"/>
          <p:cNvSpPr txBox="1"/>
          <p:nvPr/>
        </p:nvSpPr>
        <p:spPr>
          <a:xfrm>
            <a:off x="1241830" y="1339919"/>
            <a:ext cx="1111202" cy="646331"/>
          </a:xfrm>
          <a:prstGeom prst="rect">
            <a:avLst/>
          </a:prstGeom>
          <a:noFill/>
        </p:spPr>
        <p:txBody>
          <a:bodyPr wrap="none" rtlCol="0">
            <a:spAutoFit/>
          </a:bodyPr>
          <a:lstStyle/>
          <a:p>
            <a:pPr algn="ctr" fontAlgn="base">
              <a:spcBef>
                <a:spcPct val="0"/>
              </a:spcBef>
              <a:spcAft>
                <a:spcPct val="0"/>
              </a:spcAft>
            </a:pPr>
            <a:r>
              <a:rPr lang="en-GB" b="1" dirty="0">
                <a:solidFill>
                  <a:srgbClr val="FFC000"/>
                </a:solidFill>
                <a:latin typeface="JLR Emeric" panose="02000503040000020004" pitchFamily="2" charset="0"/>
              </a:rPr>
              <a:t>Tier 2</a:t>
            </a:r>
          </a:p>
          <a:p>
            <a:pPr algn="ctr" fontAlgn="base">
              <a:spcBef>
                <a:spcPct val="0"/>
              </a:spcBef>
              <a:spcAft>
                <a:spcPct val="0"/>
              </a:spcAft>
            </a:pPr>
            <a:r>
              <a:rPr lang="en-GB" b="1" dirty="0">
                <a:solidFill>
                  <a:srgbClr val="FFC000"/>
                </a:solidFill>
                <a:latin typeface="JLR Emeric" panose="02000503040000020004" pitchFamily="2" charset="0"/>
              </a:rPr>
              <a:t>Suppliers</a:t>
            </a:r>
          </a:p>
        </p:txBody>
      </p:sp>
      <p:sp>
        <p:nvSpPr>
          <p:cNvPr id="259" name="Oval 258"/>
          <p:cNvSpPr/>
          <p:nvPr/>
        </p:nvSpPr>
        <p:spPr>
          <a:xfrm>
            <a:off x="6692785" y="836747"/>
            <a:ext cx="1243173" cy="204599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0070C0"/>
              </a:solidFill>
              <a:latin typeface="JLR Emeric" panose="02000503040000020004" pitchFamily="2" charset="0"/>
            </a:endParaRPr>
          </a:p>
        </p:txBody>
      </p:sp>
      <p:sp>
        <p:nvSpPr>
          <p:cNvPr id="260" name="TextBox 259"/>
          <p:cNvSpPr txBox="1"/>
          <p:nvPr/>
        </p:nvSpPr>
        <p:spPr>
          <a:xfrm>
            <a:off x="6697981" y="1289895"/>
            <a:ext cx="1237838" cy="646331"/>
          </a:xfrm>
          <a:prstGeom prst="rect">
            <a:avLst/>
          </a:prstGeom>
          <a:noFill/>
          <a:ln>
            <a:noFill/>
          </a:ln>
        </p:spPr>
        <p:txBody>
          <a:bodyPr wrap="none" rtlCol="0">
            <a:spAutoFit/>
          </a:bodyPr>
          <a:lstStyle/>
          <a:p>
            <a:pPr algn="ctr" fontAlgn="base">
              <a:spcBef>
                <a:spcPct val="0"/>
              </a:spcBef>
              <a:spcAft>
                <a:spcPct val="0"/>
              </a:spcAft>
            </a:pPr>
            <a:r>
              <a:rPr lang="en-GB" b="1" dirty="0">
                <a:solidFill>
                  <a:srgbClr val="0070C0"/>
                </a:solidFill>
                <a:latin typeface="JLR Emeric" panose="02000503040000020004" pitchFamily="2" charset="0"/>
              </a:rPr>
              <a:t>Customer </a:t>
            </a:r>
          </a:p>
          <a:p>
            <a:pPr algn="ctr" fontAlgn="base">
              <a:spcBef>
                <a:spcPct val="0"/>
              </a:spcBef>
              <a:spcAft>
                <a:spcPct val="0"/>
              </a:spcAft>
            </a:pPr>
            <a:r>
              <a:rPr lang="en-GB" b="1" dirty="0">
                <a:solidFill>
                  <a:srgbClr val="0070C0"/>
                </a:solidFill>
                <a:latin typeface="JLR Emeric" panose="02000503040000020004" pitchFamily="2" charset="0"/>
              </a:rPr>
              <a:t>(JLR)</a:t>
            </a:r>
          </a:p>
        </p:txBody>
      </p:sp>
      <p:sp>
        <p:nvSpPr>
          <p:cNvPr id="261" name="Oval 260"/>
          <p:cNvSpPr/>
          <p:nvPr/>
        </p:nvSpPr>
        <p:spPr>
          <a:xfrm>
            <a:off x="1720525" y="1661741"/>
            <a:ext cx="5567362" cy="317144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00B050"/>
              </a:solidFill>
              <a:latin typeface="JLR Emeric" panose="02000503040000020004" pitchFamily="2" charset="0"/>
            </a:endParaRPr>
          </a:p>
        </p:txBody>
      </p:sp>
      <p:sp>
        <p:nvSpPr>
          <p:cNvPr id="262" name="TextBox 261"/>
          <p:cNvSpPr txBox="1"/>
          <p:nvPr/>
        </p:nvSpPr>
        <p:spPr>
          <a:xfrm>
            <a:off x="3469907" y="2787357"/>
            <a:ext cx="1638590" cy="369332"/>
          </a:xfrm>
          <a:prstGeom prst="rect">
            <a:avLst/>
          </a:prstGeom>
          <a:noFill/>
        </p:spPr>
        <p:txBody>
          <a:bodyPr wrap="none" rtlCol="0">
            <a:spAutoFit/>
          </a:bodyPr>
          <a:lstStyle/>
          <a:p>
            <a:pPr fontAlgn="base">
              <a:spcBef>
                <a:spcPct val="0"/>
              </a:spcBef>
              <a:spcAft>
                <a:spcPct val="0"/>
              </a:spcAft>
            </a:pPr>
            <a:r>
              <a:rPr lang="en-GB" b="1" dirty="0">
                <a:solidFill>
                  <a:srgbClr val="00B050"/>
                </a:solidFill>
                <a:latin typeface="JLR Emeric" panose="02000503040000020004" pitchFamily="2" charset="0"/>
              </a:rPr>
              <a:t>Tier 1 Supplier</a:t>
            </a:r>
          </a:p>
        </p:txBody>
      </p:sp>
    </p:spTree>
    <p:extLst>
      <p:ext uri="{BB962C8B-B14F-4D97-AF65-F5344CB8AC3E}">
        <p14:creationId xmlns:p14="http://schemas.microsoft.com/office/powerpoint/2010/main" val="993401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030"/>
          <p:cNvSpPr txBox="1">
            <a:spLocks noChangeArrowheads="1"/>
          </p:cNvSpPr>
          <p:nvPr/>
        </p:nvSpPr>
        <p:spPr bwMode="auto">
          <a:xfrm>
            <a:off x="211625" y="68333"/>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Worked Example</a:t>
            </a:r>
          </a:p>
        </p:txBody>
      </p:sp>
    </p:spTree>
    <p:extLst>
      <p:ext uri="{BB962C8B-B14F-4D97-AF65-F5344CB8AC3E}">
        <p14:creationId xmlns:p14="http://schemas.microsoft.com/office/powerpoint/2010/main" val="413318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624228" y="1167594"/>
            <a:ext cx="1188132" cy="145816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5" name="TextBox 4"/>
          <p:cNvSpPr txBox="1"/>
          <p:nvPr/>
        </p:nvSpPr>
        <p:spPr>
          <a:xfrm>
            <a:off x="6703452" y="2733612"/>
            <a:ext cx="1108908" cy="553998"/>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00B0F0"/>
                </a:solidFill>
                <a:latin typeface="JLR Emeric" panose="02000503040000020004" pitchFamily="2" charset="0"/>
              </a:rPr>
              <a:t>Customer (JLR)</a:t>
            </a:r>
          </a:p>
        </p:txBody>
      </p:sp>
      <p:sp>
        <p:nvSpPr>
          <p:cNvPr id="12" name="Rectangle 1030"/>
          <p:cNvSpPr txBox="1">
            <a:spLocks noChangeArrowheads="1"/>
          </p:cNvSpPr>
          <p:nvPr/>
        </p:nvSpPr>
        <p:spPr bwMode="auto">
          <a:xfrm>
            <a:off x="226993" y="68334"/>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spTree>
    <p:extLst>
      <p:ext uri="{BB962C8B-B14F-4D97-AF65-F5344CB8AC3E}">
        <p14:creationId xmlns:p14="http://schemas.microsoft.com/office/powerpoint/2010/main" val="404365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ACBB-729A-4291-BC29-4360F7922C7B}"/>
              </a:ext>
            </a:extLst>
          </p:cNvPr>
          <p:cNvSpPr>
            <a:spLocks noGrp="1"/>
          </p:cNvSpPr>
          <p:nvPr>
            <p:ph type="title"/>
          </p:nvPr>
        </p:nvSpPr>
        <p:spPr/>
        <p:txBody>
          <a:bodyPr/>
          <a:lstStyle/>
          <a:p>
            <a:r>
              <a:rPr lang="en-GB" dirty="0"/>
              <a:t>SBR PROCESS</a:t>
            </a:r>
          </a:p>
        </p:txBody>
      </p:sp>
      <p:sp>
        <p:nvSpPr>
          <p:cNvPr id="3" name="Content Placeholder 2">
            <a:extLst>
              <a:ext uri="{FF2B5EF4-FFF2-40B4-BE49-F238E27FC236}">
                <a16:creationId xmlns:a16="http://schemas.microsoft.com/office/drawing/2014/main" id="{A0DC508E-5931-493D-8EA4-37BA3375B18B}"/>
              </a:ext>
            </a:extLst>
          </p:cNvPr>
          <p:cNvSpPr>
            <a:spLocks noGrp="1"/>
          </p:cNvSpPr>
          <p:nvPr>
            <p:ph idx="1"/>
          </p:nvPr>
        </p:nvSpPr>
        <p:spPr>
          <a:xfrm>
            <a:off x="223837" y="1044575"/>
            <a:ext cx="8696325" cy="3895640"/>
          </a:xfrm>
        </p:spPr>
        <p:txBody>
          <a:bodyPr/>
          <a:lstStyle/>
          <a:p>
            <a:r>
              <a:rPr lang="en-GB" dirty="0"/>
              <a:t>In the new release of the process “Sourcing for Quality” JLR now mandates either a Process Flow Diagram or a Value stream Map is supplied as supportive evidence to quotation.</a:t>
            </a:r>
          </a:p>
          <a:p>
            <a:endParaRPr lang="en-GB" dirty="0"/>
          </a:p>
          <a:p>
            <a:r>
              <a:rPr lang="en-GB" dirty="0"/>
              <a:t>SAP Ariba now requires the buyer to confirm receipt and that it contains the right information to support a quotation advance in GSP.</a:t>
            </a:r>
          </a:p>
          <a:p>
            <a:endParaRPr lang="en-GB" dirty="0"/>
          </a:p>
        </p:txBody>
      </p:sp>
      <p:sp>
        <p:nvSpPr>
          <p:cNvPr id="4" name="Slide Number Placeholder 3">
            <a:extLst>
              <a:ext uri="{FF2B5EF4-FFF2-40B4-BE49-F238E27FC236}">
                <a16:creationId xmlns:a16="http://schemas.microsoft.com/office/drawing/2014/main" id="{A08A5616-5DC1-435D-922D-9327DFA63C9D}"/>
              </a:ext>
            </a:extLst>
          </p:cNvPr>
          <p:cNvSpPr>
            <a:spLocks noGrp="1"/>
          </p:cNvSpPr>
          <p:nvPr>
            <p:ph type="sldNum" sz="quarter" idx="12"/>
          </p:nvPr>
        </p:nvSpPr>
        <p:spPr/>
        <p:txBody>
          <a:bodyPr/>
          <a:lstStyle/>
          <a:p>
            <a:fld id="{C554A706-D19D-4C79-97F9-BC489483F7EF}" type="slidenum">
              <a:rPr lang="en-GB" smtClean="0">
                <a:solidFill>
                  <a:srgbClr val="131313"/>
                </a:solidFill>
              </a:rPr>
              <a:pPr/>
              <a:t>2</a:t>
            </a:fld>
            <a:endParaRPr lang="en-GB" dirty="0">
              <a:solidFill>
                <a:srgbClr val="131313"/>
              </a:solidFill>
            </a:endParaRPr>
          </a:p>
        </p:txBody>
      </p:sp>
    </p:spTree>
    <p:extLst>
      <p:ext uri="{BB962C8B-B14F-4D97-AF65-F5344CB8AC3E}">
        <p14:creationId xmlns:p14="http://schemas.microsoft.com/office/powerpoint/2010/main" val="158840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30"/>
          <p:cNvSpPr txBox="1">
            <a:spLocks noChangeArrowheads="1"/>
          </p:cNvSpPr>
          <p:nvPr/>
        </p:nvSpPr>
        <p:spPr bwMode="auto">
          <a:xfrm>
            <a:off x="236273" y="760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 - Symbols</a:t>
            </a:r>
          </a:p>
        </p:txBody>
      </p:sp>
      <p:pic>
        <p:nvPicPr>
          <p:cNvPr id="4" name="Picture 3"/>
          <p:cNvPicPr>
            <a:picLocks noChangeAspect="1"/>
          </p:cNvPicPr>
          <p:nvPr/>
        </p:nvPicPr>
        <p:blipFill>
          <a:blip r:embed="rId2"/>
          <a:stretch>
            <a:fillRect/>
          </a:stretch>
        </p:blipFill>
        <p:spPr>
          <a:xfrm>
            <a:off x="673683" y="2386750"/>
            <a:ext cx="1495425" cy="1609725"/>
          </a:xfrm>
          <a:prstGeom prst="rect">
            <a:avLst/>
          </a:prstGeom>
        </p:spPr>
      </p:pic>
      <p:graphicFrame>
        <p:nvGraphicFramePr>
          <p:cNvPr id="7" name="Object 2"/>
          <p:cNvGraphicFramePr>
            <a:graphicFrameLocks noChangeAspect="1"/>
          </p:cNvGraphicFramePr>
          <p:nvPr>
            <p:extLst>
              <p:ext uri="{D42A27DB-BD31-4B8C-83A1-F6EECF244321}">
                <p14:modId xmlns:p14="http://schemas.microsoft.com/office/powerpoint/2010/main" val="1982060218"/>
              </p:ext>
            </p:extLst>
          </p:nvPr>
        </p:nvGraphicFramePr>
        <p:xfrm>
          <a:off x="2626873" y="2481760"/>
          <a:ext cx="683419" cy="509177"/>
        </p:xfrm>
        <a:graphic>
          <a:graphicData uri="http://schemas.openxmlformats.org/presentationml/2006/ole">
            <mc:AlternateContent xmlns:mc="http://schemas.openxmlformats.org/markup-compatibility/2006">
              <mc:Choice xmlns:v="urn:schemas-microsoft-com:vml" Requires="v">
                <p:oleObj name="VISIO" r:id="rId3" imgW="910742" imgH="905561" progId="Visio.Drawing.6">
                  <p:embed/>
                </p:oleObj>
              </mc:Choice>
              <mc:Fallback>
                <p:oleObj name="VISIO" r:id="rId3" imgW="910742" imgH="905561" progId="Visio.Drawing.6">
                  <p:embed/>
                  <p:pic>
                    <p:nvPicPr>
                      <p:cNvPr id="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873" y="2481760"/>
                        <a:ext cx="683419" cy="509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1425028058"/>
              </p:ext>
            </p:extLst>
          </p:nvPr>
        </p:nvGraphicFramePr>
        <p:xfrm>
          <a:off x="2614965" y="3213366"/>
          <a:ext cx="852488" cy="644063"/>
        </p:xfrm>
        <a:graphic>
          <a:graphicData uri="http://schemas.openxmlformats.org/presentationml/2006/ole">
            <mc:AlternateContent xmlns:mc="http://schemas.openxmlformats.org/markup-compatibility/2006">
              <mc:Choice xmlns:v="urn:schemas-microsoft-com:vml" Requires="v">
                <p:oleObj name="VISIO" r:id="rId5" imgW="1294920" imgH="1304280" progId="Visio.Drawing.6">
                  <p:embed/>
                </p:oleObj>
              </mc:Choice>
              <mc:Fallback>
                <p:oleObj name="VISIO" r:id="rId5" imgW="1294920" imgH="1304280" progId="Visio.Drawing.6">
                  <p:embed/>
                  <p:pic>
                    <p:nvPicPr>
                      <p:cNvPr id="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4965" y="3213366"/>
                        <a:ext cx="852488" cy="64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3"/>
          <p:cNvSpPr txBox="1">
            <a:spLocks noChangeArrowheads="1"/>
          </p:cNvSpPr>
          <p:nvPr/>
        </p:nvSpPr>
        <p:spPr bwMode="auto">
          <a:xfrm>
            <a:off x="3680342" y="2610934"/>
            <a:ext cx="5247085" cy="1246495"/>
          </a:xfrm>
          <a:prstGeom prst="rect">
            <a:avLst/>
          </a:prstGeom>
          <a:noFill/>
          <a:ln w="9525">
            <a:noFill/>
            <a:miter lim="800000"/>
            <a:headEnd/>
            <a:tailEnd/>
          </a:ln>
        </p:spPr>
        <p:txBody>
          <a:bodyPr lIns="0" tIns="0" rIns="0" bIns="0">
            <a:spAutoFit/>
          </a:bodyPr>
          <a:lstStyle/>
          <a:p>
            <a:pPr marL="229622" indent="-229622"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Factory Symbol </a:t>
            </a:r>
            <a:r>
              <a:rPr lang="en-GB" sz="1350" dirty="0">
                <a:solidFill>
                  <a:srgbClr val="000000"/>
                </a:solidFill>
                <a:latin typeface="JLR Emeric" panose="02000503040000020004" pitchFamily="2" charset="0"/>
              </a:rPr>
              <a:t>– </a:t>
            </a:r>
            <a:r>
              <a:rPr lang="en-GB" sz="1350" kern="0" dirty="0">
                <a:solidFill>
                  <a:srgbClr val="000000"/>
                </a:solidFill>
                <a:latin typeface="JLR Emeric" panose="02000503040000020004" pitchFamily="2" charset="0"/>
              </a:rPr>
              <a:t>Indicates customers, suppliers, and outside manufacturing processes</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Data Box Symbol </a:t>
            </a:r>
            <a:r>
              <a:rPr lang="en-GB" sz="1350" dirty="0">
                <a:solidFill>
                  <a:srgbClr val="000000"/>
                </a:solidFill>
                <a:latin typeface="JLR Emeric" panose="02000503040000020004" pitchFamily="2" charset="0"/>
              </a:rPr>
              <a:t>– </a:t>
            </a:r>
            <a:r>
              <a:rPr lang="en-GB" sz="1350" kern="0" dirty="0">
                <a:solidFill>
                  <a:srgbClr val="000000"/>
                </a:solidFill>
                <a:latin typeface="JLR Emeric" panose="02000503040000020004" pitchFamily="2" charset="0"/>
              </a:rPr>
              <a:t>Summary of information for a process, customer, or department</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350" b="1" kern="0" dirty="0">
              <a:solidFill>
                <a:srgbClr val="000000"/>
              </a:solidFill>
              <a:latin typeface="JLR Emeric" panose="02000503040000020004" pitchFamily="2" charset="0"/>
            </a:endParaRPr>
          </a:p>
        </p:txBody>
      </p:sp>
      <p:sp>
        <p:nvSpPr>
          <p:cNvPr id="10" name="Text Box 21"/>
          <p:cNvSpPr txBox="1">
            <a:spLocks noChangeArrowheads="1"/>
          </p:cNvSpPr>
          <p:nvPr/>
        </p:nvSpPr>
        <p:spPr bwMode="auto">
          <a:xfrm>
            <a:off x="537284" y="1083384"/>
            <a:ext cx="393846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Customer’s requirements:</a:t>
            </a:r>
          </a:p>
          <a:p>
            <a:pPr marL="214313" indent="-214313">
              <a:buFont typeface="Arial" panose="020B0604020202020204" pitchFamily="34" charset="0"/>
              <a:buChar char="•"/>
            </a:pPr>
            <a:r>
              <a:rPr lang="en-GB" sz="1200" dirty="0">
                <a:solidFill>
                  <a:srgbClr val="131313"/>
                </a:solidFill>
                <a:latin typeface="JLR Emeric" panose="02000503040000020004" pitchFamily="2" charset="0"/>
              </a:rPr>
              <a:t>Represent  the customer with a factory icon</a:t>
            </a:r>
          </a:p>
          <a:p>
            <a:pPr marL="214313" indent="-214313">
              <a:buFont typeface="Arial" panose="020B0604020202020204" pitchFamily="34" charset="0"/>
              <a:buChar char="•"/>
            </a:pPr>
            <a:endParaRPr lang="en-GB" sz="1200" dirty="0">
              <a:solidFill>
                <a:srgbClr val="131313"/>
              </a:solidFill>
              <a:latin typeface="JLR Emeric" panose="02000503040000020004" pitchFamily="2" charset="0"/>
            </a:endParaRPr>
          </a:p>
          <a:p>
            <a:pPr marL="214313" indent="-214313">
              <a:buFont typeface="Arial" panose="020B0604020202020204" pitchFamily="34" charset="0"/>
              <a:buChar char="•"/>
            </a:pPr>
            <a:r>
              <a:rPr lang="en-GB" sz="1200" dirty="0">
                <a:solidFill>
                  <a:srgbClr val="131313"/>
                </a:solidFill>
                <a:latin typeface="JLR Emeric" panose="02000503040000020004" pitchFamily="2" charset="0"/>
              </a:rPr>
              <a:t>Box shows customer data</a:t>
            </a:r>
          </a:p>
        </p:txBody>
      </p:sp>
      <p:pic>
        <p:nvPicPr>
          <p:cNvPr id="11" name="Picture 10"/>
          <p:cNvPicPr>
            <a:picLocks noChangeAspect="1"/>
          </p:cNvPicPr>
          <p:nvPr/>
        </p:nvPicPr>
        <p:blipFill>
          <a:blip r:embed="rId7"/>
          <a:stretch>
            <a:fillRect/>
          </a:stretch>
        </p:blipFill>
        <p:spPr>
          <a:xfrm>
            <a:off x="132463" y="4019174"/>
            <a:ext cx="1150239" cy="664096"/>
          </a:xfrm>
          <a:prstGeom prst="rect">
            <a:avLst/>
          </a:prstGeom>
        </p:spPr>
      </p:pic>
      <p:sp>
        <p:nvSpPr>
          <p:cNvPr id="13" name="Oval 12"/>
          <p:cNvSpPr/>
          <p:nvPr/>
        </p:nvSpPr>
        <p:spPr>
          <a:xfrm>
            <a:off x="1128712" y="4047306"/>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380432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32814" y="80832"/>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2"/>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92765939"/>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algn="l" fontAlgn="b"/>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11" name="Rectangle 10"/>
          <p:cNvSpPr/>
          <p:nvPr/>
        </p:nvSpPr>
        <p:spPr>
          <a:xfrm>
            <a:off x="3609099" y="3723343"/>
            <a:ext cx="1500732" cy="435312"/>
          </a:xfrm>
          <a:prstGeom prst="rect">
            <a:avLst/>
          </a:prstGeom>
        </p:spPr>
        <p:txBody>
          <a:bodyPr wrap="none">
            <a:spAutoFit/>
          </a:bodyPr>
          <a:lstStyle/>
          <a:p>
            <a:pPr>
              <a:lnSpc>
                <a:spcPct val="250000"/>
              </a:lnSpc>
              <a:spcBef>
                <a:spcPct val="50000"/>
              </a:spcBef>
            </a:pPr>
            <a:r>
              <a:rPr lang="en-GB" sz="1050" dirty="0">
                <a:solidFill>
                  <a:srgbClr val="131313"/>
                </a:solidFill>
                <a:latin typeface="JLR Emeric" panose="02000503040000020004" pitchFamily="2" charset="0"/>
              </a:rPr>
              <a:t>“JPH” – Jobs per Hour</a:t>
            </a:r>
          </a:p>
        </p:txBody>
      </p:sp>
      <p:pic>
        <p:nvPicPr>
          <p:cNvPr id="5" name="Picture 4"/>
          <p:cNvPicPr>
            <a:picLocks noChangeAspect="1"/>
          </p:cNvPicPr>
          <p:nvPr/>
        </p:nvPicPr>
        <p:blipFill>
          <a:blip r:embed="rId3"/>
          <a:stretch>
            <a:fillRect/>
          </a:stretch>
        </p:blipFill>
        <p:spPr>
          <a:xfrm>
            <a:off x="147875" y="4037812"/>
            <a:ext cx="1150239" cy="664096"/>
          </a:xfrm>
          <a:prstGeom prst="rect">
            <a:avLst/>
          </a:prstGeom>
        </p:spPr>
      </p:pic>
      <p:sp>
        <p:nvSpPr>
          <p:cNvPr id="12" name="Oval 11"/>
          <p:cNvSpPr/>
          <p:nvPr/>
        </p:nvSpPr>
        <p:spPr>
          <a:xfrm>
            <a:off x="1128712" y="4078042"/>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6" name="Right Brace 5"/>
          <p:cNvSpPr/>
          <p:nvPr/>
        </p:nvSpPr>
        <p:spPr>
          <a:xfrm>
            <a:off x="7668252" y="3935392"/>
            <a:ext cx="235885" cy="6796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JLR Emeric" panose="02000503040000020004" pitchFamily="2" charset="0"/>
            </a:endParaRPr>
          </a:p>
        </p:txBody>
      </p:sp>
      <p:sp>
        <p:nvSpPr>
          <p:cNvPr id="7" name="TextBox 6"/>
          <p:cNvSpPr txBox="1"/>
          <p:nvPr/>
        </p:nvSpPr>
        <p:spPr>
          <a:xfrm>
            <a:off x="7842710" y="4153796"/>
            <a:ext cx="1330814" cy="261610"/>
          </a:xfrm>
          <a:prstGeom prst="rect">
            <a:avLst/>
          </a:prstGeom>
          <a:noFill/>
        </p:spPr>
        <p:txBody>
          <a:bodyPr wrap="none" rtlCol="0">
            <a:spAutoFit/>
          </a:bodyPr>
          <a:lstStyle/>
          <a:p>
            <a:r>
              <a:rPr lang="en-GB" sz="1100" dirty="0">
                <a:latin typeface="JLR Emeric" panose="02000503040000020004" pitchFamily="2" charset="0"/>
              </a:rPr>
              <a:t>Build to Sequence</a:t>
            </a:r>
          </a:p>
        </p:txBody>
      </p:sp>
    </p:spTree>
    <p:extLst>
      <p:ext uri="{BB962C8B-B14F-4D97-AF65-F5344CB8AC3E}">
        <p14:creationId xmlns:p14="http://schemas.microsoft.com/office/powerpoint/2010/main" val="784084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240038" y="760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978337255"/>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812377" y="1591791"/>
            <a:ext cx="3094798" cy="130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What is the value of “Supplier’s JPH”?</a:t>
            </a:r>
          </a:p>
          <a:p>
            <a:pPr marL="214313" indent="-214313">
              <a:spcBef>
                <a:spcPts val="450"/>
              </a:spcBef>
              <a:buFont typeface="Arial" panose="020B0604020202020204" pitchFamily="34" charset="0"/>
              <a:buChar char="•"/>
            </a:pPr>
            <a:r>
              <a:rPr lang="en-GB" sz="1200" dirty="0">
                <a:solidFill>
                  <a:srgbClr val="131313"/>
                </a:solidFill>
                <a:latin typeface="JLR Emeric" panose="02000503040000020004" pitchFamily="2" charset="0"/>
              </a:rPr>
              <a:t>Same ? </a:t>
            </a:r>
          </a:p>
          <a:p>
            <a:pPr marL="214313" indent="-214313">
              <a:spcBef>
                <a:spcPts val="450"/>
              </a:spcBef>
              <a:buFont typeface="Arial" panose="020B0604020202020204" pitchFamily="34" charset="0"/>
              <a:buChar char="•"/>
            </a:pPr>
            <a:r>
              <a:rPr lang="en-GB" sz="1200" dirty="0">
                <a:solidFill>
                  <a:srgbClr val="131313"/>
                </a:solidFill>
                <a:latin typeface="JLR Emeric" panose="02000503040000020004" pitchFamily="2" charset="0"/>
              </a:rPr>
              <a:t>Different ?</a:t>
            </a:r>
          </a:p>
          <a:p>
            <a:pPr marL="214313" indent="-214313">
              <a:spcBef>
                <a:spcPts val="450"/>
              </a:spcBef>
              <a:buFont typeface="Arial" panose="020B0604020202020204" pitchFamily="34" charset="0"/>
              <a:buChar char="•"/>
            </a:pPr>
            <a:r>
              <a:rPr lang="en-GB" sz="1200" dirty="0">
                <a:solidFill>
                  <a:srgbClr val="131313"/>
                </a:solidFill>
                <a:latin typeface="JLR Emeric" panose="02000503040000020004" pitchFamily="2" charset="0"/>
              </a:rPr>
              <a:t>Why?</a:t>
            </a:r>
          </a:p>
        </p:txBody>
      </p:sp>
      <p:pic>
        <p:nvPicPr>
          <p:cNvPr id="9" name="Picture 8"/>
          <p:cNvPicPr>
            <a:picLocks noChangeAspect="1"/>
          </p:cNvPicPr>
          <p:nvPr/>
        </p:nvPicPr>
        <p:blipFill>
          <a:blip r:embed="rId4"/>
          <a:stretch>
            <a:fillRect/>
          </a:stretch>
        </p:blipFill>
        <p:spPr>
          <a:xfrm>
            <a:off x="132463" y="4096014"/>
            <a:ext cx="1150239" cy="664096"/>
          </a:xfrm>
          <a:prstGeom prst="rect">
            <a:avLst/>
          </a:prstGeom>
        </p:spPr>
      </p:pic>
      <p:sp>
        <p:nvSpPr>
          <p:cNvPr id="11" name="Oval 10"/>
          <p:cNvSpPr/>
          <p:nvPr/>
        </p:nvSpPr>
        <p:spPr>
          <a:xfrm>
            <a:off x="1128712" y="4124146"/>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5" name="Straight Arrow Connector 4"/>
          <p:cNvCxnSpPr/>
          <p:nvPr/>
        </p:nvCxnSpPr>
        <p:spPr>
          <a:xfrm>
            <a:off x="3777916" y="1961147"/>
            <a:ext cx="2767263" cy="2225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52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32463" y="100301"/>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2"/>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165821013"/>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7" name="Picture 6"/>
          <p:cNvPicPr>
            <a:picLocks noChangeAspect="1"/>
          </p:cNvPicPr>
          <p:nvPr/>
        </p:nvPicPr>
        <p:blipFill>
          <a:blip r:embed="rId3"/>
          <a:stretch>
            <a:fillRect/>
          </a:stretch>
        </p:blipFill>
        <p:spPr>
          <a:xfrm>
            <a:off x="132463" y="4088330"/>
            <a:ext cx="1150239" cy="664096"/>
          </a:xfrm>
          <a:prstGeom prst="rect">
            <a:avLst/>
          </a:prstGeom>
        </p:spPr>
      </p:pic>
      <p:sp>
        <p:nvSpPr>
          <p:cNvPr id="8" name="Oval 7"/>
          <p:cNvSpPr/>
          <p:nvPr/>
        </p:nvSpPr>
        <p:spPr>
          <a:xfrm>
            <a:off x="1128712" y="4116462"/>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4" name="Rectangle 3"/>
          <p:cNvSpPr/>
          <p:nvPr/>
        </p:nvSpPr>
        <p:spPr>
          <a:xfrm>
            <a:off x="1633988" y="4735422"/>
            <a:ext cx="4546373" cy="307777"/>
          </a:xfrm>
          <a:prstGeom prst="rect">
            <a:avLst/>
          </a:prstGeom>
        </p:spPr>
        <p:txBody>
          <a:bodyPr wrap="none">
            <a:spAutoFit/>
          </a:bodyPr>
          <a:lstStyle/>
          <a:p>
            <a:r>
              <a:rPr lang="en-GB" sz="1400" dirty="0">
                <a:solidFill>
                  <a:srgbClr val="131313"/>
                </a:solidFill>
                <a:latin typeface="JLR Emeric" panose="02000503040000020004" pitchFamily="2" charset="0"/>
              </a:rPr>
              <a:t>OEE = Overall Equipment Effectiveness (Performance)</a:t>
            </a:r>
            <a:endParaRPr lang="en-GB" sz="1400" dirty="0">
              <a:latin typeface="JLR Emeric" panose="02000503040000020004" pitchFamily="2" charset="0"/>
            </a:endParaRPr>
          </a:p>
        </p:txBody>
      </p:sp>
      <p:sp>
        <p:nvSpPr>
          <p:cNvPr id="11" name="Text Box 21"/>
          <p:cNvSpPr txBox="1">
            <a:spLocks noChangeArrowheads="1"/>
          </p:cNvSpPr>
          <p:nvPr/>
        </p:nvSpPr>
        <p:spPr bwMode="auto">
          <a:xfrm>
            <a:off x="812377" y="1591791"/>
            <a:ext cx="3094798" cy="80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What is the value of “Supplier’s JPH”?</a:t>
            </a:r>
          </a:p>
          <a:p>
            <a:pPr marL="214313" indent="-214313">
              <a:spcBef>
                <a:spcPts val="450"/>
              </a:spcBef>
              <a:buFont typeface="Arial" panose="020B0604020202020204" pitchFamily="34" charset="0"/>
              <a:buChar char="•"/>
            </a:pPr>
            <a:r>
              <a:rPr lang="en-GB" sz="1200" dirty="0">
                <a:solidFill>
                  <a:srgbClr val="131313"/>
                </a:solidFill>
                <a:latin typeface="JLR Emeric" panose="02000503040000020004" pitchFamily="2" charset="0"/>
              </a:rPr>
              <a:t>OEE implications (here 85% assumed)</a:t>
            </a:r>
          </a:p>
        </p:txBody>
      </p:sp>
    </p:spTree>
    <p:extLst>
      <p:ext uri="{BB962C8B-B14F-4D97-AF65-F5344CB8AC3E}">
        <p14:creationId xmlns:p14="http://schemas.microsoft.com/office/powerpoint/2010/main" val="1308265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z="1600" dirty="0">
                <a:latin typeface="JLR Emeric" panose="02000503040000020004" pitchFamily="2" charset="0"/>
              </a:rPr>
              <a:t>Value Stream Map</a:t>
            </a:r>
          </a:p>
        </p:txBody>
      </p:sp>
      <p:sp>
        <p:nvSpPr>
          <p:cNvPr id="5" name="Title 4"/>
          <p:cNvSpPr>
            <a:spLocks noGrp="1"/>
          </p:cNvSpPr>
          <p:nvPr>
            <p:ph type="title"/>
          </p:nvPr>
        </p:nvSpPr>
        <p:spPr/>
        <p:txBody>
          <a:bodyPr/>
          <a:lstStyle/>
          <a:p>
            <a:r>
              <a:rPr lang="en-GB" dirty="0">
                <a:latin typeface="JLR Emeric" panose="02000503040000020004" pitchFamily="2" charset="0"/>
              </a:rPr>
              <a:t>Overall Equipment Effectiveness</a:t>
            </a:r>
          </a:p>
        </p:txBody>
      </p:sp>
      <p:sp>
        <p:nvSpPr>
          <p:cNvPr id="6" name="Text Box 2"/>
          <p:cNvSpPr txBox="1">
            <a:spLocks noChangeArrowheads="1"/>
          </p:cNvSpPr>
          <p:nvPr/>
        </p:nvSpPr>
        <p:spPr bwMode="auto">
          <a:xfrm>
            <a:off x="1956895" y="872236"/>
            <a:ext cx="6572250" cy="44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rtl="0" eaLnBrk="0" fontAlgn="auto" latinLnBrk="0" hangingPunct="0">
              <a:lnSpc>
                <a:spcPct val="120000"/>
              </a:lnSpc>
              <a:spcBef>
                <a:spcPct val="30000"/>
              </a:spcBef>
              <a:spcAft>
                <a:spcPts val="0"/>
              </a:spcAft>
              <a:buClr>
                <a:srgbClr val="1E1E1E"/>
              </a:buClr>
              <a:buSzTx/>
              <a:buFont typeface="Wingdings" pitchFamily="2" charset="2"/>
              <a:buNone/>
              <a:tabLst/>
              <a:defRPr/>
            </a:pPr>
            <a:endParaRPr kumimoji="0" lang="en-GB" sz="2000" b="0" i="0" u="none" strike="noStrike" kern="1200" cap="none" spc="0" normalizeH="0" baseline="0" noProof="0">
              <a:ln>
                <a:noFill/>
              </a:ln>
              <a:solidFill>
                <a:srgbClr val="1E1E1E"/>
              </a:solidFill>
              <a:effectLst/>
              <a:uLnTx/>
              <a:uFillTx/>
              <a:latin typeface="JLR Emeric" panose="02000503040000020004" pitchFamily="2" charset="0"/>
            </a:endParaRPr>
          </a:p>
        </p:txBody>
      </p:sp>
      <p:sp>
        <p:nvSpPr>
          <p:cNvPr id="7" name="Text Box 44"/>
          <p:cNvSpPr txBox="1">
            <a:spLocks noChangeArrowheads="1"/>
          </p:cNvSpPr>
          <p:nvPr/>
        </p:nvSpPr>
        <p:spPr bwMode="auto">
          <a:xfrm>
            <a:off x="196359" y="890740"/>
            <a:ext cx="1865896" cy="4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l" defTabSz="914400" rtl="0" eaLnBrk="0" fontAlgn="auto" latinLnBrk="0" hangingPunct="0">
              <a:lnSpc>
                <a:spcPct val="120000"/>
              </a:lnSpc>
              <a:spcBef>
                <a:spcPct val="30000"/>
              </a:spcBef>
              <a:spcAft>
                <a:spcPts val="0"/>
              </a:spcAft>
              <a:buClr>
                <a:srgbClr val="1E1E1E"/>
              </a:buClr>
              <a:buSzTx/>
              <a:buFont typeface="Wingdings" pitchFamily="2" charset="2"/>
              <a:buNone/>
              <a:tabLst/>
              <a:defRPr/>
            </a:pPr>
            <a:r>
              <a:rPr kumimoji="0" lang="en-GB" sz="2000" b="0" i="0" u="sng" strike="noStrike" kern="1200" cap="none" spc="0" normalizeH="0" baseline="0" noProof="0" dirty="0">
                <a:ln>
                  <a:noFill/>
                </a:ln>
                <a:solidFill>
                  <a:srgbClr val="1E1E1E"/>
                </a:solidFill>
                <a:effectLst/>
                <a:uLnTx/>
                <a:uFillTx/>
                <a:latin typeface="JLR Emeric" panose="02000503040000020004" pitchFamily="2" charset="0"/>
              </a:rPr>
              <a:t>Calculate OEE:</a:t>
            </a:r>
          </a:p>
        </p:txBody>
      </p:sp>
      <p:grpSp>
        <p:nvGrpSpPr>
          <p:cNvPr id="21" name="Group 108"/>
          <p:cNvGrpSpPr>
            <a:grpSpLocks/>
          </p:cNvGrpSpPr>
          <p:nvPr/>
        </p:nvGrpSpPr>
        <p:grpSpPr bwMode="auto">
          <a:xfrm>
            <a:off x="3268598" y="975410"/>
            <a:ext cx="5721350" cy="659782"/>
            <a:chOff x="1156" y="1250"/>
            <a:chExt cx="3604" cy="512"/>
          </a:xfrm>
        </p:grpSpPr>
        <p:sp>
          <p:nvSpPr>
            <p:cNvPr id="22" name="Oval 109"/>
            <p:cNvSpPr>
              <a:spLocks noChangeArrowheads="1"/>
            </p:cNvSpPr>
            <p:nvPr/>
          </p:nvSpPr>
          <p:spPr bwMode="auto">
            <a:xfrm>
              <a:off x="1156" y="1250"/>
              <a:ext cx="683" cy="461"/>
            </a:xfrm>
            <a:prstGeom prst="ellipse">
              <a:avLst/>
            </a:prstGeom>
            <a:solidFill>
              <a:schemeClr val="bg1"/>
            </a:solidFill>
            <a:ln w="12700">
              <a:solidFill>
                <a:schemeClr val="accent2"/>
              </a:solidFill>
              <a:round/>
              <a:headEnd/>
              <a:tailEnd/>
            </a:ln>
          </p:spPr>
          <p:txBody>
            <a:bodyPr lIns="90488" tIns="44450" rIns="90488" bIns="44450" anchor="ctr">
              <a:spAutoFit/>
            </a:bodyPr>
            <a:lstStyle/>
            <a:p>
              <a:pPr marL="0" marR="0" lvl="0" indent="0" algn="ctr" defTabSz="914400" rtl="0" eaLnBrk="0" fontAlgn="auto" latinLnBrk="0" hangingPunct="0">
                <a:lnSpc>
                  <a:spcPct val="120000"/>
                </a:lnSpc>
                <a:spcBef>
                  <a:spcPct val="30000"/>
                </a:spcBef>
                <a:spcAft>
                  <a:spcPts val="0"/>
                </a:spcAft>
                <a:buClr>
                  <a:srgbClr val="1E1E1E"/>
                </a:buClr>
                <a:buSzTx/>
                <a:buFont typeface="Wingdings" pitchFamily="2" charset="2"/>
                <a:buNone/>
                <a:tabLst/>
                <a:defRPr/>
              </a:pPr>
              <a:endParaRPr kumimoji="0" lang="en-GB" sz="1800" b="0" i="0" u="none" strike="noStrike" kern="1200" cap="none" spc="0" normalizeH="0" baseline="0" noProof="0">
                <a:ln>
                  <a:noFill/>
                </a:ln>
                <a:solidFill>
                  <a:srgbClr val="1E1E1E"/>
                </a:solidFill>
                <a:effectLst/>
                <a:uLnTx/>
                <a:uFillTx/>
                <a:latin typeface="JLR Emeric" panose="02000503040000020004" pitchFamily="2" charset="0"/>
              </a:endParaRPr>
            </a:p>
          </p:txBody>
        </p:sp>
        <p:grpSp>
          <p:nvGrpSpPr>
            <p:cNvPr id="24" name="Group 111"/>
            <p:cNvGrpSpPr>
              <a:grpSpLocks/>
            </p:cNvGrpSpPr>
            <p:nvPr/>
          </p:nvGrpSpPr>
          <p:grpSpPr bwMode="auto">
            <a:xfrm>
              <a:off x="2123" y="1271"/>
              <a:ext cx="741" cy="445"/>
              <a:chOff x="1997" y="1271"/>
              <a:chExt cx="741" cy="445"/>
            </a:xfrm>
          </p:grpSpPr>
          <p:sp>
            <p:nvSpPr>
              <p:cNvPr id="34" name="Oval 112"/>
              <p:cNvSpPr>
                <a:spLocks noChangeArrowheads="1"/>
              </p:cNvSpPr>
              <p:nvPr/>
            </p:nvSpPr>
            <p:spPr bwMode="auto">
              <a:xfrm>
                <a:off x="2023" y="1271"/>
                <a:ext cx="683" cy="44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lIns="90488" tIns="44450" rIns="90488" bIns="44450" anchor="ctr">
                <a:spAutoFit/>
              </a:bodyPr>
              <a:lstStyle/>
              <a:p>
                <a:pPr marL="0" marR="0" lvl="0" indent="0" algn="ctr" defTabSz="914400" rtl="0" eaLnBrk="0" fontAlgn="auto" latinLnBrk="0" hangingPunct="0">
                  <a:lnSpc>
                    <a:spcPct val="120000"/>
                  </a:lnSpc>
                  <a:spcBef>
                    <a:spcPct val="30000"/>
                  </a:spcBef>
                  <a:spcAft>
                    <a:spcPts val="0"/>
                  </a:spcAft>
                  <a:buClr>
                    <a:srgbClr val="1E1E1E"/>
                  </a:buClr>
                  <a:buSzTx/>
                  <a:buFont typeface="Wingdings" pitchFamily="2" charset="2"/>
                  <a:buNone/>
                  <a:tabLst/>
                  <a:defRPr/>
                </a:pPr>
                <a:endParaRPr kumimoji="0" lang="en-GB" sz="1800" b="0" i="0" u="none" strike="noStrike" kern="1200" cap="none" spc="0" normalizeH="0" baseline="0" noProof="0">
                  <a:ln>
                    <a:noFill/>
                  </a:ln>
                  <a:solidFill>
                    <a:srgbClr val="1E1E1E"/>
                  </a:solidFill>
                  <a:effectLst/>
                  <a:uLnTx/>
                  <a:uFillTx/>
                  <a:latin typeface="JLR Emeric" panose="02000503040000020004" pitchFamily="2" charset="0"/>
                </a:endParaRPr>
              </a:p>
            </p:txBody>
          </p:sp>
          <p:sp>
            <p:nvSpPr>
              <p:cNvPr id="35" name="Text Box 113"/>
              <p:cNvSpPr txBox="1">
                <a:spLocks noChangeArrowheads="1"/>
              </p:cNvSpPr>
              <p:nvPr/>
            </p:nvSpPr>
            <p:spPr bwMode="auto">
              <a:xfrm>
                <a:off x="1997" y="1354"/>
                <a:ext cx="741"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rtl="0" eaLnBrk="0" fontAlgn="auto" latinLnBrk="0" hangingPunct="0">
                  <a:lnSpc>
                    <a:spcPct val="70000"/>
                  </a:lnSpc>
                  <a:spcBef>
                    <a:spcPct val="50000"/>
                  </a:spcBef>
                  <a:spcAft>
                    <a:spcPts val="0"/>
                  </a:spcAft>
                  <a:buClr>
                    <a:srgbClr val="1E1E1E"/>
                  </a:buClr>
                  <a:buSzTx/>
                  <a:buFont typeface="Wingdings" pitchFamily="2" charset="2"/>
                  <a:buNone/>
                  <a:tabLst/>
                  <a:defRPr/>
                </a:pPr>
                <a:r>
                  <a:rPr kumimoji="0" lang="en-GB" sz="1200" b="1" i="0" u="none" strike="noStrike" kern="1200" cap="none" spc="0" normalizeH="0" baseline="0" noProof="0" dirty="0">
                    <a:ln>
                      <a:noFill/>
                    </a:ln>
                    <a:solidFill>
                      <a:srgbClr val="1E1E1E"/>
                    </a:solidFill>
                    <a:effectLst/>
                    <a:uLnTx/>
                    <a:uFillTx/>
                    <a:latin typeface="JLR Emeric" panose="02000503040000020004" pitchFamily="2" charset="0"/>
                  </a:rPr>
                  <a:t>Availability</a:t>
                </a:r>
              </a:p>
              <a:p>
                <a:pPr marL="0" marR="0" lvl="0" indent="0" algn="ctr" defTabSz="914400" rtl="0" eaLnBrk="0" fontAlgn="auto" latinLnBrk="0" hangingPunct="0">
                  <a:lnSpc>
                    <a:spcPct val="70000"/>
                  </a:lnSpc>
                  <a:spcBef>
                    <a:spcPct val="50000"/>
                  </a:spcBef>
                  <a:spcAft>
                    <a:spcPts val="0"/>
                  </a:spcAft>
                  <a:buClr>
                    <a:srgbClr val="1E1E1E"/>
                  </a:buClr>
                  <a:buSzTx/>
                  <a:buFont typeface="Wingdings" pitchFamily="2" charset="2"/>
                  <a:buNone/>
                  <a:tabLst/>
                  <a:defRPr/>
                </a:pPr>
                <a:r>
                  <a:rPr kumimoji="0" lang="en-GB" sz="1200" b="1" i="0" u="none" strike="noStrike" kern="1200" cap="none" spc="0" normalizeH="0" baseline="0" noProof="0" dirty="0">
                    <a:ln>
                      <a:noFill/>
                    </a:ln>
                    <a:solidFill>
                      <a:srgbClr val="1E1E1E"/>
                    </a:solidFill>
                    <a:effectLst/>
                    <a:uLnTx/>
                    <a:uFillTx/>
                    <a:latin typeface="JLR Emeric" panose="02000503040000020004" pitchFamily="2" charset="0"/>
                  </a:rPr>
                  <a:t>(%)</a:t>
                </a:r>
              </a:p>
            </p:txBody>
          </p:sp>
        </p:grpSp>
        <p:grpSp>
          <p:nvGrpSpPr>
            <p:cNvPr id="25" name="Group 114"/>
            <p:cNvGrpSpPr>
              <a:grpSpLocks/>
            </p:cNvGrpSpPr>
            <p:nvPr/>
          </p:nvGrpSpPr>
          <p:grpSpPr bwMode="auto">
            <a:xfrm>
              <a:off x="3058" y="1263"/>
              <a:ext cx="798" cy="445"/>
              <a:chOff x="2932" y="1263"/>
              <a:chExt cx="798" cy="445"/>
            </a:xfrm>
          </p:grpSpPr>
          <p:sp>
            <p:nvSpPr>
              <p:cNvPr id="32" name="Oval 115"/>
              <p:cNvSpPr>
                <a:spLocks noChangeArrowheads="1"/>
              </p:cNvSpPr>
              <p:nvPr/>
            </p:nvSpPr>
            <p:spPr bwMode="auto">
              <a:xfrm>
                <a:off x="2975" y="1263"/>
                <a:ext cx="683" cy="44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lIns="90488" tIns="44450" rIns="90488" bIns="44450" anchor="ctr">
                <a:spAutoFit/>
              </a:bodyPr>
              <a:lstStyle/>
              <a:p>
                <a:pPr marL="0" marR="0" lvl="0" indent="0" algn="ctr" defTabSz="914400" rtl="0" eaLnBrk="0" fontAlgn="auto" latinLnBrk="0" hangingPunct="0">
                  <a:lnSpc>
                    <a:spcPct val="120000"/>
                  </a:lnSpc>
                  <a:spcBef>
                    <a:spcPct val="30000"/>
                  </a:spcBef>
                  <a:spcAft>
                    <a:spcPts val="0"/>
                  </a:spcAft>
                  <a:buClr>
                    <a:srgbClr val="1E1E1E"/>
                  </a:buClr>
                  <a:buSzTx/>
                  <a:buFont typeface="Wingdings" pitchFamily="2" charset="2"/>
                  <a:buNone/>
                  <a:tabLst/>
                  <a:defRPr/>
                </a:pPr>
                <a:endParaRPr kumimoji="0" lang="en-GB" sz="1800" b="0" i="0" u="none" strike="noStrike" kern="1200" cap="none" spc="0" normalizeH="0" baseline="0" noProof="0">
                  <a:ln>
                    <a:noFill/>
                  </a:ln>
                  <a:solidFill>
                    <a:srgbClr val="1E1E1E"/>
                  </a:solidFill>
                  <a:effectLst/>
                  <a:uLnTx/>
                  <a:uFillTx/>
                  <a:latin typeface="JLR Emeric" panose="02000503040000020004" pitchFamily="2" charset="0"/>
                </a:endParaRPr>
              </a:p>
            </p:txBody>
          </p:sp>
          <p:sp>
            <p:nvSpPr>
              <p:cNvPr id="33" name="Text Box 116"/>
              <p:cNvSpPr txBox="1">
                <a:spLocks noChangeArrowheads="1"/>
              </p:cNvSpPr>
              <p:nvPr/>
            </p:nvSpPr>
            <p:spPr bwMode="auto">
              <a:xfrm>
                <a:off x="2932" y="1353"/>
                <a:ext cx="798"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rtl="0" eaLnBrk="0" fontAlgn="auto" latinLnBrk="0" hangingPunct="0">
                  <a:lnSpc>
                    <a:spcPct val="70000"/>
                  </a:lnSpc>
                  <a:spcBef>
                    <a:spcPct val="50000"/>
                  </a:spcBef>
                  <a:spcAft>
                    <a:spcPts val="0"/>
                  </a:spcAft>
                  <a:buClr>
                    <a:srgbClr val="1E1E1E"/>
                  </a:buClr>
                  <a:buSzTx/>
                  <a:buFont typeface="Wingdings" pitchFamily="2" charset="2"/>
                  <a:buNone/>
                  <a:tabLst/>
                  <a:defRPr/>
                </a:pPr>
                <a:r>
                  <a:rPr kumimoji="0" lang="en-GB" sz="1200" b="1" i="0" u="none" strike="noStrike" kern="1200" cap="none" spc="0" normalizeH="0" baseline="0" noProof="0" dirty="0">
                    <a:ln>
                      <a:noFill/>
                    </a:ln>
                    <a:solidFill>
                      <a:srgbClr val="1E1E1E"/>
                    </a:solidFill>
                    <a:effectLst/>
                    <a:uLnTx/>
                    <a:uFillTx/>
                    <a:latin typeface="JLR Emeric" panose="02000503040000020004" pitchFamily="2" charset="0"/>
                  </a:rPr>
                  <a:t>Performance</a:t>
                </a:r>
              </a:p>
              <a:p>
                <a:pPr marL="0" marR="0" lvl="0" indent="0" algn="ctr" defTabSz="914400" rtl="0" eaLnBrk="0" fontAlgn="auto" latinLnBrk="0" hangingPunct="0">
                  <a:lnSpc>
                    <a:spcPct val="70000"/>
                  </a:lnSpc>
                  <a:spcBef>
                    <a:spcPct val="50000"/>
                  </a:spcBef>
                  <a:spcAft>
                    <a:spcPts val="0"/>
                  </a:spcAft>
                  <a:buClr>
                    <a:srgbClr val="1E1E1E"/>
                  </a:buClr>
                  <a:buSzTx/>
                  <a:buFont typeface="Wingdings" pitchFamily="2" charset="2"/>
                  <a:buNone/>
                  <a:tabLst/>
                  <a:defRPr/>
                </a:pPr>
                <a:r>
                  <a:rPr kumimoji="0" lang="en-GB" sz="1200" b="1" i="0" u="none" strike="noStrike" kern="1200" cap="none" spc="0" normalizeH="0" baseline="0" noProof="0" dirty="0">
                    <a:ln>
                      <a:noFill/>
                    </a:ln>
                    <a:solidFill>
                      <a:srgbClr val="1E1E1E"/>
                    </a:solidFill>
                    <a:effectLst/>
                    <a:uLnTx/>
                    <a:uFillTx/>
                    <a:latin typeface="JLR Emeric" panose="02000503040000020004" pitchFamily="2" charset="0"/>
                  </a:rPr>
                  <a:t>(%)</a:t>
                </a:r>
              </a:p>
            </p:txBody>
          </p:sp>
        </p:grpSp>
        <p:grpSp>
          <p:nvGrpSpPr>
            <p:cNvPr id="26" name="Group 117"/>
            <p:cNvGrpSpPr>
              <a:grpSpLocks/>
            </p:cNvGrpSpPr>
            <p:nvPr/>
          </p:nvGrpSpPr>
          <p:grpSpPr bwMode="auto">
            <a:xfrm>
              <a:off x="3986" y="1263"/>
              <a:ext cx="774" cy="451"/>
              <a:chOff x="3860" y="1263"/>
              <a:chExt cx="774" cy="451"/>
            </a:xfrm>
          </p:grpSpPr>
          <p:sp>
            <p:nvSpPr>
              <p:cNvPr id="30" name="Oval 118"/>
              <p:cNvSpPr>
                <a:spLocks noChangeArrowheads="1"/>
              </p:cNvSpPr>
              <p:nvPr/>
            </p:nvSpPr>
            <p:spPr bwMode="auto">
              <a:xfrm>
                <a:off x="3895" y="1263"/>
                <a:ext cx="683" cy="44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lIns="90488" tIns="44450" rIns="90488" bIns="44450" anchor="ctr">
                <a:spAutoFit/>
              </a:bodyPr>
              <a:lstStyle/>
              <a:p>
                <a:pPr marL="0" marR="0" lvl="0" indent="0" algn="ctr" defTabSz="914400" rtl="0" eaLnBrk="0" fontAlgn="auto" latinLnBrk="0" hangingPunct="0">
                  <a:lnSpc>
                    <a:spcPct val="120000"/>
                  </a:lnSpc>
                  <a:spcBef>
                    <a:spcPct val="30000"/>
                  </a:spcBef>
                  <a:spcAft>
                    <a:spcPts val="0"/>
                  </a:spcAft>
                  <a:buClr>
                    <a:srgbClr val="1E1E1E"/>
                  </a:buClr>
                  <a:buSzTx/>
                  <a:buFont typeface="Wingdings" pitchFamily="2" charset="2"/>
                  <a:buNone/>
                  <a:tabLst/>
                  <a:defRPr/>
                </a:pPr>
                <a:endParaRPr kumimoji="0" lang="en-GB" sz="1800" b="0" i="0" u="none" strike="noStrike" kern="1200" cap="none" spc="0" normalizeH="0" baseline="0" noProof="0">
                  <a:ln>
                    <a:noFill/>
                  </a:ln>
                  <a:solidFill>
                    <a:srgbClr val="1E1E1E"/>
                  </a:solidFill>
                  <a:effectLst/>
                  <a:uLnTx/>
                  <a:uFillTx/>
                  <a:latin typeface="JLR Emeric" panose="02000503040000020004" pitchFamily="2" charset="0"/>
                </a:endParaRPr>
              </a:p>
            </p:txBody>
          </p:sp>
          <p:sp>
            <p:nvSpPr>
              <p:cNvPr id="31" name="Text Box 119"/>
              <p:cNvSpPr txBox="1">
                <a:spLocks noChangeArrowheads="1"/>
              </p:cNvSpPr>
              <p:nvPr/>
            </p:nvSpPr>
            <p:spPr bwMode="auto">
              <a:xfrm>
                <a:off x="3860" y="1362"/>
                <a:ext cx="77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rtl="0" eaLnBrk="0" fontAlgn="auto" latinLnBrk="0" hangingPunct="0">
                  <a:lnSpc>
                    <a:spcPct val="70000"/>
                  </a:lnSpc>
                  <a:spcBef>
                    <a:spcPct val="50000"/>
                  </a:spcBef>
                  <a:spcAft>
                    <a:spcPts val="0"/>
                  </a:spcAft>
                  <a:buClr>
                    <a:srgbClr val="1E1E1E"/>
                  </a:buClr>
                  <a:buSzTx/>
                  <a:buFont typeface="Wingdings" pitchFamily="2" charset="2"/>
                  <a:buNone/>
                  <a:tabLst/>
                  <a:defRPr/>
                </a:pPr>
                <a:r>
                  <a:rPr kumimoji="0" lang="en-GB" sz="1200" b="1" i="0" u="none" strike="noStrike" kern="1200" cap="none" spc="0" normalizeH="0" baseline="0" noProof="0" dirty="0">
                    <a:ln>
                      <a:noFill/>
                    </a:ln>
                    <a:solidFill>
                      <a:srgbClr val="1E1E1E"/>
                    </a:solidFill>
                    <a:effectLst/>
                    <a:uLnTx/>
                    <a:uFillTx/>
                    <a:latin typeface="JLR Emeric" panose="02000503040000020004" pitchFamily="2" charset="0"/>
                  </a:rPr>
                  <a:t>Quality</a:t>
                </a:r>
              </a:p>
              <a:p>
                <a:pPr marL="0" marR="0" lvl="0" indent="0" algn="ctr" defTabSz="914400" rtl="0" eaLnBrk="0" fontAlgn="auto" latinLnBrk="0" hangingPunct="0">
                  <a:lnSpc>
                    <a:spcPct val="70000"/>
                  </a:lnSpc>
                  <a:spcBef>
                    <a:spcPct val="50000"/>
                  </a:spcBef>
                  <a:spcAft>
                    <a:spcPts val="0"/>
                  </a:spcAft>
                  <a:buClr>
                    <a:srgbClr val="1E1E1E"/>
                  </a:buClr>
                  <a:buSzTx/>
                  <a:buFont typeface="Wingdings" pitchFamily="2" charset="2"/>
                  <a:buNone/>
                  <a:tabLst/>
                  <a:defRPr/>
                </a:pPr>
                <a:r>
                  <a:rPr kumimoji="0" lang="en-GB" sz="1200" b="1" i="0" u="none" strike="noStrike" kern="1200" cap="none" spc="0" normalizeH="0" baseline="0" noProof="0" dirty="0">
                    <a:ln>
                      <a:noFill/>
                    </a:ln>
                    <a:solidFill>
                      <a:srgbClr val="1E1E1E"/>
                    </a:solidFill>
                    <a:effectLst/>
                    <a:uLnTx/>
                    <a:uFillTx/>
                    <a:latin typeface="JLR Emeric" panose="02000503040000020004" pitchFamily="2" charset="0"/>
                  </a:rPr>
                  <a:t>(%)</a:t>
                </a:r>
              </a:p>
            </p:txBody>
          </p:sp>
        </p:grpSp>
        <p:sp>
          <p:nvSpPr>
            <p:cNvPr id="27" name="Text Box 120"/>
            <p:cNvSpPr txBox="1">
              <a:spLocks noChangeArrowheads="1"/>
            </p:cNvSpPr>
            <p:nvPr/>
          </p:nvSpPr>
          <p:spPr bwMode="auto">
            <a:xfrm>
              <a:off x="2825" y="1328"/>
              <a:ext cx="28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rtl="0" eaLnBrk="0" fontAlgn="auto" latinLnBrk="0" hangingPunct="0">
                <a:lnSpc>
                  <a:spcPct val="120000"/>
                </a:lnSpc>
                <a:spcBef>
                  <a:spcPct val="50000"/>
                </a:spcBef>
                <a:spcAft>
                  <a:spcPts val="0"/>
                </a:spcAft>
                <a:buClr>
                  <a:srgbClr val="1E1E1E"/>
                </a:buClr>
                <a:buSzTx/>
                <a:buFont typeface="Wingdings" pitchFamily="2" charset="2"/>
                <a:buNone/>
                <a:tabLst/>
                <a:defRPr/>
              </a:pPr>
              <a:r>
                <a:rPr kumimoji="0" lang="en-GB" sz="2000" b="1" i="0" u="none" strike="noStrike" kern="1200" cap="none" spc="0" normalizeH="0" baseline="0" noProof="0">
                  <a:ln>
                    <a:noFill/>
                  </a:ln>
                  <a:solidFill>
                    <a:srgbClr val="1E1E1E"/>
                  </a:solidFill>
                  <a:effectLst/>
                  <a:uLnTx/>
                  <a:uFillTx/>
                  <a:latin typeface="JLR Emeric" panose="02000503040000020004" pitchFamily="2" charset="0"/>
                </a:rPr>
                <a:t>X</a:t>
              </a:r>
            </a:p>
          </p:txBody>
        </p:sp>
        <p:sp>
          <p:nvSpPr>
            <p:cNvPr id="28" name="Text Box 121"/>
            <p:cNvSpPr txBox="1">
              <a:spLocks noChangeArrowheads="1"/>
            </p:cNvSpPr>
            <p:nvPr/>
          </p:nvSpPr>
          <p:spPr bwMode="auto">
            <a:xfrm>
              <a:off x="3753" y="1342"/>
              <a:ext cx="28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rtl="0" eaLnBrk="0" fontAlgn="auto" latinLnBrk="0" hangingPunct="0">
                <a:lnSpc>
                  <a:spcPct val="120000"/>
                </a:lnSpc>
                <a:spcBef>
                  <a:spcPct val="50000"/>
                </a:spcBef>
                <a:spcAft>
                  <a:spcPts val="0"/>
                </a:spcAft>
                <a:buClr>
                  <a:srgbClr val="1E1E1E"/>
                </a:buClr>
                <a:buSzTx/>
                <a:buFont typeface="Wingdings" pitchFamily="2" charset="2"/>
                <a:buNone/>
                <a:tabLst/>
                <a:defRPr/>
              </a:pPr>
              <a:r>
                <a:rPr kumimoji="0" lang="en-GB" sz="2000" b="1" i="0" u="none" strike="noStrike" kern="1200" cap="none" spc="0" normalizeH="0" baseline="0" noProof="0" dirty="0">
                  <a:ln>
                    <a:noFill/>
                  </a:ln>
                  <a:solidFill>
                    <a:srgbClr val="1E1E1E"/>
                  </a:solidFill>
                  <a:effectLst/>
                  <a:uLnTx/>
                  <a:uFillTx/>
                  <a:latin typeface="JLR Emeric" panose="02000503040000020004" pitchFamily="2" charset="0"/>
                </a:rPr>
                <a:t>X</a:t>
              </a:r>
            </a:p>
          </p:txBody>
        </p:sp>
        <p:sp>
          <p:nvSpPr>
            <p:cNvPr id="29" name="Text Box 122"/>
            <p:cNvSpPr txBox="1">
              <a:spLocks noChangeArrowheads="1"/>
            </p:cNvSpPr>
            <p:nvPr/>
          </p:nvSpPr>
          <p:spPr bwMode="auto">
            <a:xfrm>
              <a:off x="1843" y="1342"/>
              <a:ext cx="28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rtl="0" eaLnBrk="0" fontAlgn="auto" latinLnBrk="0" hangingPunct="0">
                <a:lnSpc>
                  <a:spcPct val="120000"/>
                </a:lnSpc>
                <a:spcBef>
                  <a:spcPct val="50000"/>
                </a:spcBef>
                <a:spcAft>
                  <a:spcPts val="0"/>
                </a:spcAft>
                <a:buClr>
                  <a:srgbClr val="1E1E1E"/>
                </a:buClr>
                <a:buSzTx/>
                <a:buFont typeface="Wingdings" pitchFamily="2" charset="2"/>
                <a:buNone/>
                <a:tabLst/>
                <a:defRPr/>
              </a:pPr>
              <a:r>
                <a:rPr kumimoji="0" lang="en-GB" sz="2000" b="1" i="0" u="none" strike="noStrike" kern="1200" cap="none" spc="0" normalizeH="0" baseline="0" noProof="0">
                  <a:ln>
                    <a:noFill/>
                  </a:ln>
                  <a:solidFill>
                    <a:srgbClr val="1E1E1E"/>
                  </a:solidFill>
                  <a:effectLst/>
                  <a:uLnTx/>
                  <a:uFillTx/>
                  <a:latin typeface="JLR Emeric" panose="02000503040000020004" pitchFamily="2" charset="0"/>
                </a:rPr>
                <a:t>=</a:t>
              </a:r>
            </a:p>
          </p:txBody>
        </p:sp>
        <p:sp>
          <p:nvSpPr>
            <p:cNvPr id="23" name="Text Box 110"/>
            <p:cNvSpPr txBox="1">
              <a:spLocks noChangeArrowheads="1"/>
            </p:cNvSpPr>
            <p:nvPr/>
          </p:nvSpPr>
          <p:spPr bwMode="auto">
            <a:xfrm>
              <a:off x="1188" y="1291"/>
              <a:ext cx="601"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rtl="0" eaLnBrk="0" fontAlgn="auto" latinLnBrk="0" hangingPunct="0">
                <a:lnSpc>
                  <a:spcPct val="120000"/>
                </a:lnSpc>
                <a:spcBef>
                  <a:spcPct val="50000"/>
                </a:spcBef>
                <a:spcAft>
                  <a:spcPts val="0"/>
                </a:spcAft>
                <a:buClr>
                  <a:srgbClr val="1E1E1E"/>
                </a:buClr>
                <a:buSzTx/>
                <a:buFont typeface="Wingdings" pitchFamily="2" charset="2"/>
                <a:buNone/>
                <a:tabLst/>
                <a:defRPr/>
              </a:pPr>
              <a:r>
                <a:rPr kumimoji="0" lang="en-GB" sz="2800" b="1" i="0" u="none" strike="noStrike" kern="1200" cap="none" spc="0" normalizeH="0" baseline="0" noProof="0" dirty="0">
                  <a:ln>
                    <a:noFill/>
                  </a:ln>
                  <a:solidFill>
                    <a:srgbClr val="1E1E1E"/>
                  </a:solidFill>
                  <a:effectLst/>
                  <a:uLnTx/>
                  <a:uFillTx/>
                  <a:latin typeface="JLR Emeric" panose="02000503040000020004" pitchFamily="2" charset="0"/>
                </a:rPr>
                <a:t>OEE</a:t>
              </a:r>
            </a:p>
          </p:txBody>
        </p:sp>
      </p:grpSp>
      <p:sp>
        <p:nvSpPr>
          <p:cNvPr id="60" name="Rectangle 21"/>
          <p:cNvSpPr>
            <a:spLocks noChangeArrowheads="1"/>
          </p:cNvSpPr>
          <p:nvPr/>
        </p:nvSpPr>
        <p:spPr bwMode="auto">
          <a:xfrm>
            <a:off x="223836" y="2005742"/>
            <a:ext cx="8843964" cy="306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marL="0" marR="0" lvl="0" indent="0" algn="l" defTabSz="914400" rtl="0" eaLnBrk="0" fontAlgn="auto" latinLnBrk="0" hangingPunct="0">
              <a:lnSpc>
                <a:spcPct val="100000"/>
              </a:lnSpc>
              <a:spcBef>
                <a:spcPct val="30000"/>
              </a:spcBef>
              <a:spcAft>
                <a:spcPts val="0"/>
              </a:spcAft>
              <a:buClr>
                <a:srgbClr val="1E1E1E"/>
              </a:buClr>
              <a:buSzPct val="100000"/>
              <a:buFontTx/>
              <a:buNone/>
              <a:tabLst/>
              <a:defRPr/>
            </a:pPr>
            <a:r>
              <a:rPr kumimoji="0" lang="en-GB" sz="1600" b="1" i="0" u="none" strike="noStrike" kern="1200" cap="none" spc="0" normalizeH="0" baseline="0" noProof="0" dirty="0">
                <a:ln>
                  <a:noFill/>
                </a:ln>
                <a:solidFill>
                  <a:srgbClr val="0070C0"/>
                </a:solidFill>
                <a:effectLst/>
                <a:uLnTx/>
                <a:uFillTx/>
                <a:latin typeface="JLR Emeric" panose="02000503040000020004" pitchFamily="2" charset="0"/>
              </a:rPr>
              <a:t>Quality</a:t>
            </a:r>
            <a:r>
              <a:rPr kumimoji="0" lang="en-GB" sz="1600" b="0" i="0" u="none" strike="noStrike" kern="1200" cap="none" spc="0" normalizeH="0" baseline="0" noProof="0" dirty="0">
                <a:ln>
                  <a:noFill/>
                </a:ln>
                <a:solidFill>
                  <a:srgbClr val="1E1E1E"/>
                </a:solidFill>
                <a:effectLst/>
                <a:uLnTx/>
                <a:uFillTx/>
                <a:latin typeface="JLR Emeric" panose="02000503040000020004" pitchFamily="2" charset="0"/>
              </a:rPr>
              <a:t> % is the ratio of Good Parts against the number of Total Parts Produced</a:t>
            </a:r>
          </a:p>
          <a:p>
            <a:pPr marL="0" marR="0" lvl="0" indent="0" algn="l" defTabSz="914400" rtl="0" eaLnBrk="0" fontAlgn="auto" latinLnBrk="0" hangingPunct="0">
              <a:lnSpc>
                <a:spcPct val="100000"/>
              </a:lnSpc>
              <a:spcBef>
                <a:spcPct val="30000"/>
              </a:spcBef>
              <a:spcAft>
                <a:spcPts val="0"/>
              </a:spcAft>
              <a:buClr>
                <a:srgbClr val="1E1E1E"/>
              </a:buClr>
              <a:buSzPct val="100000"/>
              <a:buFontTx/>
              <a:buNone/>
              <a:tabLst/>
              <a:defRPr/>
            </a:pPr>
            <a:endParaRPr kumimoji="0" lang="en-GB" sz="1600" b="0" i="0" u="none" strike="noStrike" kern="1200" cap="none" spc="0" normalizeH="0" baseline="0" noProof="0" dirty="0">
              <a:ln>
                <a:noFill/>
              </a:ln>
              <a:solidFill>
                <a:srgbClr val="1E1E1E"/>
              </a:solidFill>
              <a:effectLst/>
              <a:uLnTx/>
              <a:uFillTx/>
              <a:latin typeface="JLR Emeric" panose="02000503040000020004" pitchFamily="2" charset="0"/>
            </a:endParaRPr>
          </a:p>
          <a:p>
            <a:pPr marL="0" marR="0" lvl="0" indent="0" algn="l" defTabSz="914400" rtl="0" eaLnBrk="0" fontAlgn="auto" latinLnBrk="0" hangingPunct="0">
              <a:lnSpc>
                <a:spcPct val="100000"/>
              </a:lnSpc>
              <a:spcBef>
                <a:spcPct val="30000"/>
              </a:spcBef>
              <a:spcAft>
                <a:spcPts val="0"/>
              </a:spcAft>
              <a:buClr>
                <a:srgbClr val="1E1E1E"/>
              </a:buClr>
              <a:buSzPct val="100000"/>
              <a:buFontTx/>
              <a:buNone/>
              <a:tabLst/>
              <a:defRPr/>
            </a:pPr>
            <a:r>
              <a:rPr kumimoji="0" lang="en-GB" sz="1600" b="0" i="0" u="none" strike="noStrike" kern="1200" cap="none" spc="0" normalizeH="0" baseline="0" noProof="0" dirty="0">
                <a:ln>
                  <a:noFill/>
                </a:ln>
                <a:solidFill>
                  <a:srgbClr val="1E1E1E"/>
                </a:solidFill>
                <a:effectLst/>
                <a:uLnTx/>
                <a:uFillTx/>
                <a:latin typeface="JLR Emeric" panose="02000503040000020004" pitchFamily="2" charset="0"/>
              </a:rPr>
              <a:t>		Quality %  = </a:t>
            </a:r>
            <a:r>
              <a:rPr kumimoji="0" lang="en-GB" sz="1600" b="1" i="0" u="none" strike="noStrike" kern="1200" cap="none" spc="0" normalizeH="0" baseline="0" noProof="0" dirty="0">
                <a:ln>
                  <a:noFill/>
                </a:ln>
                <a:solidFill>
                  <a:srgbClr val="0070C0"/>
                </a:solidFill>
                <a:effectLst/>
                <a:uLnTx/>
                <a:uFillTx/>
                <a:latin typeface="JLR Emeric" panose="02000503040000020004" pitchFamily="2" charset="0"/>
              </a:rPr>
              <a:t>Total Parts Made – </a:t>
            </a:r>
            <a:r>
              <a:rPr kumimoji="0" lang="en-GB" sz="1600" b="1" i="0" u="none" strike="noStrike" kern="1200" cap="none" spc="0" normalizeH="0" baseline="0" noProof="0" dirty="0">
                <a:ln>
                  <a:noFill/>
                </a:ln>
                <a:solidFill>
                  <a:srgbClr val="FF0000"/>
                </a:solidFill>
                <a:effectLst/>
                <a:uLnTx/>
                <a:uFillTx/>
                <a:latin typeface="JLR Emeric" panose="02000503040000020004" pitchFamily="2" charset="0"/>
              </a:rPr>
              <a:t>Scrap Parts made in that Process</a:t>
            </a:r>
          </a:p>
          <a:p>
            <a:pPr marL="0" marR="0" lvl="0" indent="0" algn="l" defTabSz="914400" rtl="0" eaLnBrk="0" fontAlgn="auto" latinLnBrk="0" hangingPunct="0">
              <a:lnSpc>
                <a:spcPct val="100000"/>
              </a:lnSpc>
              <a:spcBef>
                <a:spcPct val="30000"/>
              </a:spcBef>
              <a:spcAft>
                <a:spcPts val="0"/>
              </a:spcAft>
              <a:buClr>
                <a:srgbClr val="1E1E1E"/>
              </a:buClr>
              <a:buSzPct val="100000"/>
              <a:buFontTx/>
              <a:buNone/>
              <a:tabLst/>
              <a:defRPr/>
            </a:pPr>
            <a:r>
              <a:rPr kumimoji="0" lang="en-GB" sz="1600" b="1" i="0" u="none" strike="noStrike" kern="1200" cap="none" spc="0" normalizeH="0" baseline="0" noProof="0" dirty="0">
                <a:ln>
                  <a:noFill/>
                </a:ln>
                <a:solidFill>
                  <a:srgbClr val="0070C0"/>
                </a:solidFill>
                <a:effectLst/>
                <a:uLnTx/>
                <a:uFillTx/>
                <a:latin typeface="JLR Emeric" panose="02000503040000020004" pitchFamily="2" charset="0"/>
              </a:rPr>
              <a:t>				              Total Parts Made</a:t>
            </a:r>
          </a:p>
          <a:p>
            <a:pPr marL="0" marR="0" lvl="0" indent="0" algn="l" defTabSz="914400" rtl="0" eaLnBrk="0" fontAlgn="auto" latinLnBrk="0" hangingPunct="0">
              <a:lnSpc>
                <a:spcPct val="100000"/>
              </a:lnSpc>
              <a:spcBef>
                <a:spcPct val="30000"/>
              </a:spcBef>
              <a:spcAft>
                <a:spcPts val="0"/>
              </a:spcAft>
              <a:buClr>
                <a:srgbClr val="1E1E1E"/>
              </a:buClr>
              <a:buSzPct val="100000"/>
              <a:buFontTx/>
              <a:buNone/>
              <a:tabLst/>
              <a:defRPr/>
            </a:pPr>
            <a:endParaRPr kumimoji="0" lang="en-GB" sz="1600" b="1" i="0" u="none" strike="noStrike" kern="1200" cap="none" spc="0" normalizeH="0" baseline="0" noProof="0" dirty="0">
              <a:ln>
                <a:noFill/>
              </a:ln>
              <a:solidFill>
                <a:srgbClr val="0070C0"/>
              </a:solidFill>
              <a:effectLst/>
              <a:uLnTx/>
              <a:uFillTx/>
              <a:latin typeface="JLR Emeric" panose="02000503040000020004" pitchFamily="2" charset="0"/>
            </a:endParaRPr>
          </a:p>
          <a:p>
            <a:pPr marL="285750" marR="0" lvl="0" indent="-285750" algn="l" defTabSz="914400" rtl="0" eaLnBrk="0" fontAlgn="auto" latinLnBrk="0" hangingPunct="0">
              <a:lnSpc>
                <a:spcPct val="150000"/>
              </a:lnSpc>
              <a:spcBef>
                <a:spcPct val="30000"/>
              </a:spcBef>
              <a:spcAft>
                <a:spcPts val="0"/>
              </a:spcAft>
              <a:buClr>
                <a:srgbClr val="1E1E1E"/>
              </a:buClr>
              <a:buSzPct val="100000"/>
              <a:buFont typeface="Arial" panose="020B0604020202020204" pitchFamily="34" charset="0"/>
              <a:buChar char="•"/>
              <a:tabLst/>
              <a:defRPr/>
            </a:pPr>
            <a:r>
              <a:rPr kumimoji="0" lang="en-GB" sz="1400" b="1" i="0" u="none" strike="noStrike" kern="1200" cap="none" spc="0" normalizeH="0" baseline="0" noProof="0" dirty="0">
                <a:ln>
                  <a:noFill/>
                </a:ln>
                <a:solidFill>
                  <a:srgbClr val="0070C0"/>
                </a:solidFill>
                <a:effectLst/>
                <a:uLnTx/>
                <a:uFillTx/>
                <a:latin typeface="JLR Emeric" panose="02000503040000020004" pitchFamily="2" charset="0"/>
              </a:rPr>
              <a:t>Scrap</a:t>
            </a: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parts are reject parts that have to be re-made trough the original process</a:t>
            </a:r>
          </a:p>
          <a:p>
            <a:pPr marL="285750" marR="0" lvl="0" indent="-285750" algn="l" defTabSz="914400" rtl="0" eaLnBrk="0" fontAlgn="auto" latinLnBrk="0" hangingPunct="0">
              <a:lnSpc>
                <a:spcPct val="150000"/>
              </a:lnSpc>
              <a:spcBef>
                <a:spcPct val="30000"/>
              </a:spcBef>
              <a:spcAft>
                <a:spcPts val="0"/>
              </a:spcAft>
              <a:buClr>
                <a:srgbClr val="1E1E1E"/>
              </a:buClr>
              <a:buSzPct val="100000"/>
              <a:buFont typeface="Arial" panose="020B0604020202020204" pitchFamily="34" charset="0"/>
              <a:buChar char="•"/>
              <a:tabLst/>
              <a:defRPr/>
            </a:pPr>
            <a:r>
              <a:rPr kumimoji="0" lang="en-GB" sz="1400" b="1" i="0" u="none" strike="noStrike" kern="1200" cap="none" spc="0" normalizeH="0" baseline="0" noProof="0" dirty="0">
                <a:ln>
                  <a:noFill/>
                </a:ln>
                <a:solidFill>
                  <a:srgbClr val="0070C0"/>
                </a:solidFill>
                <a:effectLst/>
                <a:uLnTx/>
                <a:uFillTx/>
                <a:latin typeface="JLR Emeric" panose="02000503040000020004" pitchFamily="2" charset="0"/>
              </a:rPr>
              <a:t>Scrap</a:t>
            </a: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is assigned to the process that made the parts, such as casting, not where found, </a:t>
            </a:r>
            <a:r>
              <a:rPr kumimoji="0" lang="en-GB" sz="1400" b="0" i="0" u="none" strike="noStrike" kern="1200" cap="none" spc="0" normalizeH="0" baseline="0" noProof="0" dirty="0" err="1">
                <a:ln>
                  <a:noFill/>
                </a:ln>
                <a:solidFill>
                  <a:srgbClr val="1E1E1E"/>
                </a:solidFill>
                <a:effectLst/>
                <a:uLnTx/>
                <a:uFillTx/>
                <a:latin typeface="JLR Emeric" panose="02000503040000020004" pitchFamily="2" charset="0"/>
              </a:rPr>
              <a:t>eg</a:t>
            </a: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X-Ray</a:t>
            </a:r>
          </a:p>
          <a:p>
            <a:pPr marL="285750" marR="0" lvl="0" indent="-285750" algn="l" defTabSz="914400" rtl="0" eaLnBrk="0" fontAlgn="auto" latinLnBrk="0" hangingPunct="0">
              <a:lnSpc>
                <a:spcPct val="150000"/>
              </a:lnSpc>
              <a:spcBef>
                <a:spcPct val="30000"/>
              </a:spcBef>
              <a:spcAft>
                <a:spcPts val="0"/>
              </a:spcAft>
              <a:buClr>
                <a:srgbClr val="1E1E1E"/>
              </a:buClr>
              <a:buSzPct val="100000"/>
              <a:buFont typeface="Arial" panose="020B0604020202020204" pitchFamily="34" charset="0"/>
              <a:buChar char="•"/>
              <a:tabLst/>
              <a:defRPr/>
            </a:pPr>
            <a:r>
              <a:rPr kumimoji="0" lang="en-GB" sz="1350" b="0" i="0" u="none" strike="noStrike" kern="1200" cap="none" spc="0" normalizeH="0" baseline="0" noProof="0" dirty="0">
                <a:ln>
                  <a:noFill/>
                </a:ln>
                <a:solidFill>
                  <a:srgbClr val="1E1E1E"/>
                </a:solidFill>
                <a:effectLst/>
                <a:uLnTx/>
                <a:uFillTx/>
                <a:latin typeface="JLR Emeric" panose="02000503040000020004" pitchFamily="2" charset="0"/>
              </a:rPr>
              <a:t>If </a:t>
            </a:r>
            <a:r>
              <a:rPr kumimoji="0" lang="en-GB" sz="1350" b="1" i="0" u="none" strike="noStrike" kern="1200" cap="none" spc="0" normalizeH="0" baseline="0" noProof="0" dirty="0">
                <a:ln>
                  <a:noFill/>
                </a:ln>
                <a:solidFill>
                  <a:srgbClr val="0070C0"/>
                </a:solidFill>
                <a:effectLst/>
                <a:uLnTx/>
                <a:uFillTx/>
                <a:latin typeface="JLR Emeric" panose="02000503040000020004" pitchFamily="2" charset="0"/>
              </a:rPr>
              <a:t>re-work</a:t>
            </a:r>
            <a:r>
              <a:rPr kumimoji="0" lang="en-GB" sz="1350" b="0" i="0" u="none" strike="noStrike" kern="1200" cap="none" spc="0" normalizeH="0" baseline="0" noProof="0" dirty="0">
                <a:ln>
                  <a:noFill/>
                </a:ln>
                <a:solidFill>
                  <a:srgbClr val="1E1E1E"/>
                </a:solidFill>
                <a:effectLst/>
                <a:uLnTx/>
                <a:uFillTx/>
                <a:latin typeface="JLR Emeric" panose="02000503040000020004" pitchFamily="2" charset="0"/>
              </a:rPr>
              <a:t> parts </a:t>
            </a:r>
            <a:r>
              <a:rPr kumimoji="0" lang="en-GB" sz="1350" b="1" i="0" u="none" strike="noStrike" kern="1200" cap="none" spc="0" normalizeH="0" baseline="0" noProof="0" dirty="0">
                <a:ln>
                  <a:noFill/>
                </a:ln>
                <a:solidFill>
                  <a:srgbClr val="1E1E1E"/>
                </a:solidFill>
                <a:effectLst/>
                <a:uLnTx/>
                <a:uFillTx/>
                <a:latin typeface="JLR Emeric" panose="02000503040000020004" pitchFamily="2" charset="0"/>
              </a:rPr>
              <a:t>are</a:t>
            </a:r>
            <a:r>
              <a:rPr kumimoji="0" lang="en-GB" sz="1350" b="0" i="0" u="none" strike="noStrike" kern="1200" cap="none" spc="0" normalizeH="0" baseline="0" noProof="0" dirty="0">
                <a:ln>
                  <a:noFill/>
                </a:ln>
                <a:solidFill>
                  <a:srgbClr val="1E1E1E"/>
                </a:solidFill>
                <a:effectLst/>
                <a:uLnTx/>
                <a:uFillTx/>
                <a:latin typeface="JLR Emeric" panose="02000503040000020004" pitchFamily="2" charset="0"/>
              </a:rPr>
              <a:t> put back through the original process, will be captured in the </a:t>
            </a:r>
            <a:r>
              <a:rPr kumimoji="0" lang="en-GB" sz="1350" b="0" i="0" u="none" strike="noStrike" kern="1200" cap="none" spc="0" normalizeH="0" baseline="0" noProof="0">
                <a:ln>
                  <a:noFill/>
                </a:ln>
                <a:solidFill>
                  <a:srgbClr val="1E1E1E"/>
                </a:solidFill>
                <a:effectLst/>
                <a:uLnTx/>
                <a:uFillTx/>
                <a:latin typeface="JLR Emeric" panose="02000503040000020004" pitchFamily="2" charset="0"/>
              </a:rPr>
              <a:t>OEE </a:t>
            </a:r>
            <a:r>
              <a:rPr kumimoji="0" lang="en-GB" sz="1350" b="0" i="0" u="none" strike="noStrike" kern="1200" cap="none" spc="0" normalizeH="0" baseline="0" noProof="0" dirty="0">
                <a:ln>
                  <a:noFill/>
                </a:ln>
                <a:solidFill>
                  <a:srgbClr val="1E1E1E"/>
                </a:solidFill>
                <a:effectLst/>
                <a:uLnTx/>
                <a:uFillTx/>
                <a:latin typeface="JLR Emeric" panose="02000503040000020004" pitchFamily="2" charset="0"/>
              </a:rPr>
              <a:t>p</a:t>
            </a:r>
            <a:r>
              <a:rPr kumimoji="0" lang="en-GB" sz="1350" b="0" i="0" u="none" strike="noStrike" kern="1200" cap="none" spc="0" normalizeH="0" baseline="0" noProof="0">
                <a:ln>
                  <a:noFill/>
                </a:ln>
                <a:solidFill>
                  <a:srgbClr val="1E1E1E"/>
                </a:solidFill>
                <a:effectLst/>
                <a:uLnTx/>
                <a:uFillTx/>
                <a:latin typeface="JLR Emeric" panose="02000503040000020004" pitchFamily="2" charset="0"/>
              </a:rPr>
              <a:t>erformance </a:t>
            </a:r>
            <a:r>
              <a:rPr kumimoji="0" lang="en-GB" sz="1350" b="0" i="0" u="none" strike="noStrike" kern="1200" cap="none" spc="0" normalizeH="0" baseline="0" noProof="0" dirty="0">
                <a:ln>
                  <a:noFill/>
                </a:ln>
                <a:solidFill>
                  <a:srgbClr val="1E1E1E"/>
                </a:solidFill>
                <a:effectLst/>
                <a:uLnTx/>
                <a:uFillTx/>
                <a:latin typeface="JLR Emeric" panose="02000503040000020004" pitchFamily="2" charset="0"/>
              </a:rPr>
              <a:t>calculation</a:t>
            </a:r>
          </a:p>
          <a:p>
            <a:pPr marL="285750" marR="0" lvl="0" indent="-285750" algn="l" defTabSz="914400" rtl="0" eaLnBrk="0" fontAlgn="auto" latinLnBrk="0" hangingPunct="0">
              <a:lnSpc>
                <a:spcPct val="150000"/>
              </a:lnSpc>
              <a:spcBef>
                <a:spcPct val="30000"/>
              </a:spcBef>
              <a:spcAft>
                <a:spcPts val="0"/>
              </a:spcAft>
              <a:buClr>
                <a:srgbClr val="1E1E1E"/>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If </a:t>
            </a:r>
            <a:r>
              <a:rPr kumimoji="0" lang="en-GB" sz="1400" b="1" i="0" u="none" strike="noStrike" kern="1200" cap="none" spc="0" normalizeH="0" baseline="0" noProof="0" dirty="0">
                <a:ln>
                  <a:noFill/>
                </a:ln>
                <a:solidFill>
                  <a:srgbClr val="0070C0"/>
                </a:solidFill>
                <a:effectLst/>
                <a:uLnTx/>
                <a:uFillTx/>
                <a:latin typeface="JLR Emeric" panose="02000503040000020004" pitchFamily="2" charset="0"/>
              </a:rPr>
              <a:t>re-work</a:t>
            </a: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parts are </a:t>
            </a:r>
            <a:r>
              <a:rPr kumimoji="0" lang="en-GB" sz="1400" b="1" i="0" u="none" strike="noStrike" kern="1200" cap="none" spc="0" normalizeH="0" baseline="0" noProof="0" dirty="0">
                <a:ln>
                  <a:noFill/>
                </a:ln>
                <a:solidFill>
                  <a:srgbClr val="1E1E1E"/>
                </a:solidFill>
                <a:effectLst/>
                <a:uLnTx/>
                <a:uFillTx/>
                <a:latin typeface="JLR Emeric" panose="02000503040000020004" pitchFamily="2" charset="0"/>
              </a:rPr>
              <a:t>not</a:t>
            </a: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put back through the process they are </a:t>
            </a:r>
            <a:r>
              <a:rPr kumimoji="0" lang="en-GB" sz="1400" b="1" i="0" u="none" strike="noStrike" kern="1200" cap="none" spc="0" normalizeH="0" baseline="0" noProof="0" dirty="0">
                <a:ln>
                  <a:noFill/>
                </a:ln>
                <a:solidFill>
                  <a:srgbClr val="1E1E1E"/>
                </a:solidFill>
                <a:effectLst/>
                <a:uLnTx/>
                <a:uFillTx/>
                <a:latin typeface="JLR Emeric" panose="02000503040000020004" pitchFamily="2" charset="0"/>
              </a:rPr>
              <a:t>not</a:t>
            </a: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included in OEE calculation</a:t>
            </a:r>
          </a:p>
        </p:txBody>
      </p:sp>
      <p:cxnSp>
        <p:nvCxnSpPr>
          <p:cNvPr id="61" name="Straight Connector 60"/>
          <p:cNvCxnSpPr/>
          <p:nvPr/>
        </p:nvCxnSpPr>
        <p:spPr>
          <a:xfrm>
            <a:off x="3200400" y="2971800"/>
            <a:ext cx="5059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58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F0BE7B-60D0-7992-7D3A-C3EBE219B8D3}"/>
              </a:ext>
            </a:extLst>
          </p:cNvPr>
          <p:cNvSpPr txBox="1"/>
          <p:nvPr/>
        </p:nvSpPr>
        <p:spPr>
          <a:xfrm>
            <a:off x="419448" y="1320563"/>
            <a:ext cx="7921662" cy="2868542"/>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Question: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A process produces 40% scrap</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Customer requirement is for 1,000 parts out of the process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How many parts must be input into the process to get 1,000 parts out with a 40% scrap?</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a) 1,040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b) 1,667</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c) 1,400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d) 1,440</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E1E1E"/>
              </a:solidFill>
              <a:effectLst/>
              <a:uLnTx/>
              <a:uFillTx/>
              <a:latin typeface="JLR Emeric" panose="02000503040000020004" pitchFamily="2" charset="0"/>
            </a:endParaRPr>
          </a:p>
        </p:txBody>
      </p:sp>
      <p:sp>
        <p:nvSpPr>
          <p:cNvPr id="2" name="Content Placeholder 1"/>
          <p:cNvSpPr>
            <a:spLocks noGrp="1"/>
          </p:cNvSpPr>
          <p:nvPr>
            <p:ph idx="1"/>
          </p:nvPr>
        </p:nvSpPr>
        <p:spPr>
          <a:xfrm>
            <a:off x="419448" y="1044575"/>
            <a:ext cx="7921663" cy="427386"/>
          </a:xfrm>
        </p:spPr>
        <p:txBody>
          <a:bodyPr/>
          <a:lstStyle/>
          <a:p>
            <a:r>
              <a:rPr lang="en-GB" dirty="0">
                <a:latin typeface="JLR Emeric" panose="02000503040000020004" pitchFamily="2" charset="0"/>
              </a:rPr>
              <a:t>Process input to account for scrap production:-</a:t>
            </a:r>
          </a:p>
        </p:txBody>
      </p:sp>
      <p:sp>
        <p:nvSpPr>
          <p:cNvPr id="3" name="Footer Placeholder 2"/>
          <p:cNvSpPr>
            <a:spLocks noGrp="1"/>
          </p:cNvSpPr>
          <p:nvPr>
            <p:ph type="ftr" sz="quarter" idx="11"/>
          </p:nvPr>
        </p:nvSpPr>
        <p:spPr/>
        <p:txBody>
          <a:bodyPr/>
          <a:lstStyle/>
          <a:p>
            <a:r>
              <a:rPr lang="en-GB" sz="1600" dirty="0">
                <a:latin typeface="JLR Emeric" panose="02000503040000020004" pitchFamily="2" charset="0"/>
              </a:rPr>
              <a:t>Value Stream Map</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4A706-D19D-4C79-97F9-BC489483F7EF}" type="slidenum">
              <a:rPr kumimoji="0" lang="en-GB" sz="700" b="0" i="0" u="none" strike="noStrike" kern="1200" cap="none" spc="0" normalizeH="0" baseline="0" noProof="0" smtClean="0">
                <a:ln>
                  <a:noFill/>
                </a:ln>
                <a:solidFill>
                  <a:srgbClr val="1E1E1E"/>
                </a:solidFill>
                <a:effectLst/>
                <a:uLnTx/>
                <a:uFillTx/>
                <a:latin typeface="JLR Emeric" panose="0200050304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700" b="0" i="0" u="none" strike="noStrike" kern="1200" cap="none" spc="0" normalizeH="0" baseline="0" noProof="0" dirty="0">
              <a:ln>
                <a:noFill/>
              </a:ln>
              <a:solidFill>
                <a:srgbClr val="1E1E1E"/>
              </a:solidFill>
              <a:effectLst/>
              <a:uLnTx/>
              <a:uFillTx/>
              <a:latin typeface="JLR Emeric" panose="02000503040000020004" pitchFamily="2" charset="0"/>
            </a:endParaRPr>
          </a:p>
        </p:txBody>
      </p:sp>
      <p:sp>
        <p:nvSpPr>
          <p:cNvPr id="5" name="Title 4"/>
          <p:cNvSpPr>
            <a:spLocks noGrp="1"/>
          </p:cNvSpPr>
          <p:nvPr>
            <p:ph type="title"/>
          </p:nvPr>
        </p:nvSpPr>
        <p:spPr/>
        <p:txBody>
          <a:bodyPr/>
          <a:lstStyle/>
          <a:p>
            <a:r>
              <a:rPr lang="en-GB" dirty="0">
                <a:latin typeface="JLR Emeric" panose="02000503040000020004" pitchFamily="2" charset="0"/>
              </a:rPr>
              <a:t>Rolled Throughput</a:t>
            </a:r>
          </a:p>
        </p:txBody>
      </p:sp>
      <p:sp>
        <p:nvSpPr>
          <p:cNvPr id="7" name="Content Placeholder 1">
            <a:extLst>
              <a:ext uri="{FF2B5EF4-FFF2-40B4-BE49-F238E27FC236}">
                <a16:creationId xmlns:a16="http://schemas.microsoft.com/office/drawing/2014/main" id="{EBAC35C3-5265-4CBE-823A-DAA78DDCA044}"/>
              </a:ext>
            </a:extLst>
          </p:cNvPr>
          <p:cNvSpPr txBox="1">
            <a:spLocks/>
          </p:cNvSpPr>
          <p:nvPr/>
        </p:nvSpPr>
        <p:spPr>
          <a:xfrm>
            <a:off x="2536650" y="3025734"/>
            <a:ext cx="5804460" cy="215444"/>
          </a:xfrm>
          <a:prstGeom prst="rect">
            <a:avLst/>
          </a:prstGeom>
        </p:spPr>
        <p:txBody>
          <a:bodyPr vert="horz" lIns="0" tIns="0" rIns="0" bIns="0" rtlCol="0">
            <a:spAutoFit/>
          </a:bodyPr>
          <a:lstStyle>
            <a:lvl1pPr marL="0" indent="0" algn="l" defTabSz="914400" rtl="0" eaLnBrk="1" latinLnBrk="0" hangingPunct="1">
              <a:spcBef>
                <a:spcPts val="1200"/>
              </a:spcBef>
              <a:buFont typeface="Arial" panose="020B0604020202020204" pitchFamily="34" charset="0"/>
              <a:buNone/>
              <a:defRPr sz="1400" kern="1200">
                <a:solidFill>
                  <a:schemeClr val="tx1"/>
                </a:solidFill>
                <a:latin typeface="+mn-lt"/>
                <a:ea typeface="+mn-ea"/>
                <a:cs typeface="+mn-cs"/>
              </a:defRPr>
            </a:lvl1pPr>
            <a:lvl2pPr marL="161925" indent="-161925"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514350" indent="-1714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885825" indent="-16192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323975" indent="-1809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The answer is b) 1,667</a:t>
            </a:r>
          </a:p>
        </p:txBody>
      </p:sp>
      <p:sp>
        <p:nvSpPr>
          <p:cNvPr id="9" name="Oval 8">
            <a:extLst>
              <a:ext uri="{FF2B5EF4-FFF2-40B4-BE49-F238E27FC236}">
                <a16:creationId xmlns:a16="http://schemas.microsoft.com/office/drawing/2014/main" id="{D552BFC1-CDE6-942B-8573-D9FEA7F7139B}"/>
              </a:ext>
            </a:extLst>
          </p:cNvPr>
          <p:cNvSpPr/>
          <p:nvPr/>
        </p:nvSpPr>
        <p:spPr>
          <a:xfrm>
            <a:off x="1107347" y="2899592"/>
            <a:ext cx="1182847" cy="42738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JLR Emeric" panose="02000503040000020004" pitchFamily="2" charset="0"/>
            </a:endParaRPr>
          </a:p>
        </p:txBody>
      </p:sp>
      <p:sp>
        <p:nvSpPr>
          <p:cNvPr id="10" name="Content Placeholder 1">
            <a:extLst>
              <a:ext uri="{FF2B5EF4-FFF2-40B4-BE49-F238E27FC236}">
                <a16:creationId xmlns:a16="http://schemas.microsoft.com/office/drawing/2014/main" id="{18FA42E3-9D54-60CB-6DEF-384D9FC1706D}"/>
              </a:ext>
            </a:extLst>
          </p:cNvPr>
          <p:cNvSpPr txBox="1">
            <a:spLocks/>
          </p:cNvSpPr>
          <p:nvPr/>
        </p:nvSpPr>
        <p:spPr>
          <a:xfrm>
            <a:off x="2536650" y="3025734"/>
            <a:ext cx="5804460" cy="1908215"/>
          </a:xfrm>
          <a:prstGeom prst="rect">
            <a:avLst/>
          </a:prstGeom>
        </p:spPr>
        <p:txBody>
          <a:bodyPr vert="horz" lIns="0" tIns="0" rIns="0" bIns="0" rtlCol="0">
            <a:spAutoFit/>
          </a:bodyPr>
          <a:lstStyle>
            <a:lvl1pPr marL="0" indent="0" algn="l" defTabSz="914400" rtl="0" eaLnBrk="1" latinLnBrk="0" hangingPunct="1">
              <a:spcBef>
                <a:spcPts val="1200"/>
              </a:spcBef>
              <a:buFont typeface="Arial" panose="020B0604020202020204" pitchFamily="34" charset="0"/>
              <a:buNone/>
              <a:defRPr sz="1400" kern="1200">
                <a:solidFill>
                  <a:schemeClr val="tx1"/>
                </a:solidFill>
                <a:latin typeface="+mn-lt"/>
                <a:ea typeface="+mn-ea"/>
                <a:cs typeface="+mn-cs"/>
              </a:defRPr>
            </a:lvl1pPr>
            <a:lvl2pPr marL="161925" indent="-161925"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514350" indent="-1714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885825" indent="-16192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323975" indent="-1809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1E1E1E"/>
              </a:solidFill>
              <a:effectLst/>
              <a:uLnTx/>
              <a:uFillTx/>
              <a:latin typeface="JLR Emeric" panose="02000503040000020004" pitchFamily="2" charset="0"/>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If you only add 40% to the volume required, the scrap in this addition 400 parts is not considered</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The calculation is 1,000 / 0.6 (60% as a decimal)</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Input parts	= 1,000 / 0.6  </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 1,667</a:t>
            </a:r>
          </a:p>
        </p:txBody>
      </p:sp>
    </p:spTree>
    <p:extLst>
      <p:ext uri="{BB962C8B-B14F-4D97-AF65-F5344CB8AC3E}">
        <p14:creationId xmlns:p14="http://schemas.microsoft.com/office/powerpoint/2010/main" val="19054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838" y="1044575"/>
            <a:ext cx="8117274" cy="427386"/>
          </a:xfrm>
        </p:spPr>
        <p:txBody>
          <a:bodyPr/>
          <a:lstStyle/>
          <a:p>
            <a:pPr marL="285750" indent="-285750">
              <a:buFont typeface="Arial" panose="020B0604020202020204" pitchFamily="34" charset="0"/>
              <a:buChar char="•"/>
            </a:pPr>
            <a:r>
              <a:rPr lang="en-GB" dirty="0">
                <a:latin typeface="JLR Emeric" panose="02000503040000020004" pitchFamily="2" charset="0"/>
              </a:rPr>
              <a:t>Rolled Throughput - can have a major impact on quantity of product required at each process</a:t>
            </a:r>
          </a:p>
        </p:txBody>
      </p:sp>
      <p:sp>
        <p:nvSpPr>
          <p:cNvPr id="3" name="Footer Placeholder 2"/>
          <p:cNvSpPr>
            <a:spLocks noGrp="1"/>
          </p:cNvSpPr>
          <p:nvPr>
            <p:ph type="ftr" sz="quarter" idx="11"/>
          </p:nvPr>
        </p:nvSpPr>
        <p:spPr/>
        <p:txBody>
          <a:bodyPr/>
          <a:lstStyle/>
          <a:p>
            <a:r>
              <a:rPr lang="en-GB" sz="1600" dirty="0">
                <a:latin typeface="JLR Emeric" panose="02000503040000020004" pitchFamily="2" charset="0"/>
              </a:rPr>
              <a:t>Value Stream Map</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4A706-D19D-4C79-97F9-BC489483F7EF}" type="slidenum">
              <a:rPr kumimoji="0" lang="en-GB" sz="700" b="0" i="0" u="none" strike="noStrike" kern="1200" cap="none" spc="0" normalizeH="0" baseline="0" noProof="0" smtClean="0">
                <a:ln>
                  <a:noFill/>
                </a:ln>
                <a:solidFill>
                  <a:srgbClr val="1E1E1E"/>
                </a:solidFill>
                <a:effectLst/>
                <a:uLnTx/>
                <a:uFillTx/>
                <a:latin typeface="JLR Emeric" panose="0200050304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700" b="0" i="0" u="none" strike="noStrike" kern="1200" cap="none" spc="0" normalizeH="0" baseline="0" noProof="0" dirty="0">
              <a:ln>
                <a:noFill/>
              </a:ln>
              <a:solidFill>
                <a:srgbClr val="1E1E1E"/>
              </a:solidFill>
              <a:effectLst/>
              <a:uLnTx/>
              <a:uFillTx/>
              <a:latin typeface="JLR Emeric" panose="02000503040000020004" pitchFamily="2" charset="0"/>
            </a:endParaRPr>
          </a:p>
        </p:txBody>
      </p:sp>
      <p:sp>
        <p:nvSpPr>
          <p:cNvPr id="5" name="Title 4"/>
          <p:cNvSpPr>
            <a:spLocks noGrp="1"/>
          </p:cNvSpPr>
          <p:nvPr>
            <p:ph type="title"/>
          </p:nvPr>
        </p:nvSpPr>
        <p:spPr/>
        <p:txBody>
          <a:bodyPr/>
          <a:lstStyle/>
          <a:p>
            <a:r>
              <a:rPr lang="en-GB" dirty="0">
                <a:latin typeface="JLR Emeric" panose="02000503040000020004" pitchFamily="2" charset="0"/>
              </a:rPr>
              <a:t>Rolled Throughput</a:t>
            </a:r>
          </a:p>
        </p:txBody>
      </p:sp>
      <p:graphicFrame>
        <p:nvGraphicFramePr>
          <p:cNvPr id="8" name="Object 7"/>
          <p:cNvGraphicFramePr>
            <a:graphicFrameLocks noChangeAspect="1"/>
          </p:cNvGraphicFramePr>
          <p:nvPr>
            <p:extLst>
              <p:ext uri="{D42A27DB-BD31-4B8C-83A1-F6EECF244321}">
                <p14:modId xmlns:p14="http://schemas.microsoft.com/office/powerpoint/2010/main" val="2343075509"/>
              </p:ext>
            </p:extLst>
          </p:nvPr>
        </p:nvGraphicFramePr>
        <p:xfrm>
          <a:off x="1263650" y="1471613"/>
          <a:ext cx="6324600" cy="2273300"/>
        </p:xfrm>
        <a:graphic>
          <a:graphicData uri="http://schemas.openxmlformats.org/presentationml/2006/ole">
            <mc:AlternateContent xmlns:mc="http://schemas.openxmlformats.org/markup-compatibility/2006">
              <mc:Choice xmlns:v="urn:schemas-microsoft-com:vml" Requires="v">
                <p:oleObj name="Worksheet" r:id="rId2" imgW="4819572" imgH="1733619" progId="Excel.Sheet.12">
                  <p:embed/>
                </p:oleObj>
              </mc:Choice>
              <mc:Fallback>
                <p:oleObj name="Worksheet" r:id="rId2" imgW="4819572" imgH="1733619" progId="Excel.Sheet.12">
                  <p:embed/>
                  <p:pic>
                    <p:nvPicPr>
                      <p:cNvPr id="8" name="Object 7"/>
                      <p:cNvPicPr/>
                      <p:nvPr/>
                    </p:nvPicPr>
                    <p:blipFill>
                      <a:blip r:embed="rId3"/>
                      <a:stretch>
                        <a:fillRect/>
                      </a:stretch>
                    </p:blipFill>
                    <p:spPr>
                      <a:xfrm>
                        <a:off x="1263650" y="1471613"/>
                        <a:ext cx="6324600" cy="2273300"/>
                      </a:xfrm>
                      <a:prstGeom prst="rect">
                        <a:avLst/>
                      </a:prstGeom>
                    </p:spPr>
                  </p:pic>
                </p:oleObj>
              </mc:Fallback>
            </mc:AlternateContent>
          </a:graphicData>
        </a:graphic>
      </p:graphicFrame>
      <p:sp>
        <p:nvSpPr>
          <p:cNvPr id="7" name="Content Placeholder 1">
            <a:extLst>
              <a:ext uri="{FF2B5EF4-FFF2-40B4-BE49-F238E27FC236}">
                <a16:creationId xmlns:a16="http://schemas.microsoft.com/office/drawing/2014/main" id="{EBAC35C3-5265-4CBE-823A-DAA78DDCA044}"/>
              </a:ext>
            </a:extLst>
          </p:cNvPr>
          <p:cNvSpPr txBox="1">
            <a:spLocks/>
          </p:cNvSpPr>
          <p:nvPr/>
        </p:nvSpPr>
        <p:spPr>
          <a:xfrm>
            <a:off x="482892" y="4052698"/>
            <a:ext cx="8039601" cy="636937"/>
          </a:xfrm>
          <a:prstGeom prst="rect">
            <a:avLst/>
          </a:prstGeom>
        </p:spPr>
        <p:txBody>
          <a:bodyPr vert="horz" lIns="0" tIns="0" rIns="0" bIns="0" rtlCol="0">
            <a:noAutofit/>
          </a:bodyPr>
          <a:lstStyle>
            <a:lvl1pPr marL="0" indent="0" algn="l" defTabSz="914400" rtl="0" eaLnBrk="1" latinLnBrk="0" hangingPunct="1">
              <a:spcBef>
                <a:spcPts val="1200"/>
              </a:spcBef>
              <a:buFont typeface="Arial" panose="020B0604020202020204" pitchFamily="34" charset="0"/>
              <a:buNone/>
              <a:defRPr sz="1400" kern="1200">
                <a:solidFill>
                  <a:schemeClr val="tx1"/>
                </a:solidFill>
                <a:latin typeface="+mn-lt"/>
                <a:ea typeface="+mn-ea"/>
                <a:cs typeface="+mn-cs"/>
              </a:defRPr>
            </a:lvl1pPr>
            <a:lvl2pPr marL="161925" indent="-161925"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514350" indent="-1714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885825" indent="-16192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323975" indent="-1809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Calculation = P1% x P2% x P3% etc (Depending on the number or process steps) to get final RFT %</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1E1E1E"/>
                </a:solidFill>
                <a:effectLst/>
                <a:uLnTx/>
                <a:uFillTx/>
                <a:latin typeface="JLR Emeric" panose="02000503040000020004" pitchFamily="2" charset="0"/>
              </a:rPr>
              <a:t>	= 0.81 x 0.78 x 0.88 etc</a:t>
            </a:r>
          </a:p>
        </p:txBody>
      </p:sp>
    </p:spTree>
    <p:extLst>
      <p:ext uri="{BB962C8B-B14F-4D97-AF65-F5344CB8AC3E}">
        <p14:creationId xmlns:p14="http://schemas.microsoft.com/office/powerpoint/2010/main" val="41895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203941" y="7462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2"/>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141518911"/>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8" name="Text Box 21"/>
          <p:cNvSpPr txBox="1">
            <a:spLocks noChangeArrowheads="1"/>
          </p:cNvSpPr>
          <p:nvPr/>
        </p:nvSpPr>
        <p:spPr bwMode="auto">
          <a:xfrm>
            <a:off x="2235071" y="1140478"/>
            <a:ext cx="1962856"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What is “Takt Time”?</a:t>
            </a:r>
          </a:p>
        </p:txBody>
      </p:sp>
      <p:pic>
        <p:nvPicPr>
          <p:cNvPr id="7" name="Picture 6"/>
          <p:cNvPicPr>
            <a:picLocks noChangeAspect="1"/>
          </p:cNvPicPr>
          <p:nvPr/>
        </p:nvPicPr>
        <p:blipFill>
          <a:blip r:embed="rId3"/>
          <a:stretch>
            <a:fillRect/>
          </a:stretch>
        </p:blipFill>
        <p:spPr>
          <a:xfrm>
            <a:off x="132463" y="4126750"/>
            <a:ext cx="1150239" cy="664096"/>
          </a:xfrm>
          <a:prstGeom prst="rect">
            <a:avLst/>
          </a:prstGeom>
        </p:spPr>
      </p:pic>
      <p:sp>
        <p:nvSpPr>
          <p:cNvPr id="9" name="Oval 8"/>
          <p:cNvSpPr/>
          <p:nvPr/>
        </p:nvSpPr>
        <p:spPr>
          <a:xfrm>
            <a:off x="1128712" y="4154882"/>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3094763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985613435"/>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2" name="Rectangle 1030"/>
          <p:cNvSpPr txBox="1">
            <a:spLocks noChangeArrowheads="1"/>
          </p:cNvSpPr>
          <p:nvPr/>
        </p:nvSpPr>
        <p:spPr bwMode="auto">
          <a:xfrm>
            <a:off x="203941" y="6436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2"/>
          <a:stretch>
            <a:fillRect/>
          </a:stretch>
        </p:blipFill>
        <p:spPr>
          <a:xfrm>
            <a:off x="5204659" y="1059582"/>
            <a:ext cx="2499689" cy="1064419"/>
          </a:xfrm>
          <a:prstGeom prst="rect">
            <a:avLst/>
          </a:prstGeom>
        </p:spPr>
      </p:pic>
      <p:sp>
        <p:nvSpPr>
          <p:cNvPr id="8" name="Text Box 21"/>
          <p:cNvSpPr txBox="1">
            <a:spLocks noChangeArrowheads="1"/>
          </p:cNvSpPr>
          <p:nvPr/>
        </p:nvSpPr>
        <p:spPr bwMode="auto">
          <a:xfrm>
            <a:off x="2235071" y="1140478"/>
            <a:ext cx="2004420"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What is “Takt Time”?</a:t>
            </a:r>
          </a:p>
        </p:txBody>
      </p:sp>
      <p:sp>
        <p:nvSpPr>
          <p:cNvPr id="11" name="Rectangle 10"/>
          <p:cNvSpPr/>
          <p:nvPr/>
        </p:nvSpPr>
        <p:spPr>
          <a:xfrm>
            <a:off x="1143000" y="1761661"/>
            <a:ext cx="4030835" cy="461665"/>
          </a:xfrm>
          <a:prstGeom prst="rect">
            <a:avLst/>
          </a:prstGeom>
        </p:spPr>
        <p:txBody>
          <a:bodyPr wrap="square">
            <a:spAutoFit/>
          </a:bodyPr>
          <a:lstStyle/>
          <a:p>
            <a:pPr fontAlgn="base">
              <a:spcBef>
                <a:spcPct val="0"/>
              </a:spcBef>
              <a:spcAft>
                <a:spcPct val="0"/>
              </a:spcAft>
            </a:pPr>
            <a:r>
              <a:rPr lang="en-GB" sz="1200" dirty="0">
                <a:solidFill>
                  <a:srgbClr val="000000"/>
                </a:solidFill>
                <a:latin typeface="JLR Emeric" panose="02000503040000020004" pitchFamily="2" charset="0"/>
              </a:rPr>
              <a:t>“Takt” is German word for a precise interval of time such as a musical meter.</a:t>
            </a:r>
          </a:p>
        </p:txBody>
      </p:sp>
      <p:sp>
        <p:nvSpPr>
          <p:cNvPr id="12" name="Rectangle 11"/>
          <p:cNvSpPr/>
          <p:nvPr/>
        </p:nvSpPr>
        <p:spPr>
          <a:xfrm>
            <a:off x="1164838" y="2257434"/>
            <a:ext cx="3893216" cy="461665"/>
          </a:xfrm>
          <a:prstGeom prst="rect">
            <a:avLst/>
          </a:prstGeom>
        </p:spPr>
        <p:txBody>
          <a:bodyPr wrap="square">
            <a:spAutoFit/>
          </a:bodyPr>
          <a:lstStyle/>
          <a:p>
            <a:r>
              <a:rPr lang="en-GB" sz="1200" dirty="0">
                <a:latin typeface="JLR Emeric" panose="02000503040000020004" pitchFamily="2" charset="0"/>
              </a:rPr>
              <a:t>Takt Time is the speed with which the product needs to be produced in order to satisfy customer demand.</a:t>
            </a:r>
          </a:p>
        </p:txBody>
      </p:sp>
      <p:pic>
        <p:nvPicPr>
          <p:cNvPr id="13" name="Picture 12"/>
          <p:cNvPicPr>
            <a:picLocks noChangeAspect="1"/>
          </p:cNvPicPr>
          <p:nvPr/>
        </p:nvPicPr>
        <p:blipFill>
          <a:blip r:embed="rId3"/>
          <a:stretch>
            <a:fillRect/>
          </a:stretch>
        </p:blipFill>
        <p:spPr>
          <a:xfrm>
            <a:off x="132463" y="4149802"/>
            <a:ext cx="1150239" cy="664096"/>
          </a:xfrm>
          <a:prstGeom prst="rect">
            <a:avLst/>
          </a:prstGeom>
        </p:spPr>
      </p:pic>
      <p:sp>
        <p:nvSpPr>
          <p:cNvPr id="14" name="Oval 13"/>
          <p:cNvSpPr/>
          <p:nvPr/>
        </p:nvSpPr>
        <p:spPr>
          <a:xfrm>
            <a:off x="1128712" y="4177934"/>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2060670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226993" y="7462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2"/>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112544886"/>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algn="l" fontAlgn="b"/>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8" name="Text Box 21"/>
          <p:cNvSpPr txBox="1">
            <a:spLocks noChangeArrowheads="1"/>
          </p:cNvSpPr>
          <p:nvPr/>
        </p:nvSpPr>
        <p:spPr bwMode="auto">
          <a:xfrm>
            <a:off x="1979712" y="1140478"/>
            <a:ext cx="2376264"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“Takt Time”?</a:t>
            </a:r>
          </a:p>
        </p:txBody>
      </p:sp>
      <p:pic>
        <p:nvPicPr>
          <p:cNvPr id="7" name="Picture 6"/>
          <p:cNvPicPr>
            <a:picLocks noChangeAspect="1"/>
          </p:cNvPicPr>
          <p:nvPr/>
        </p:nvPicPr>
        <p:blipFill>
          <a:blip r:embed="rId3"/>
          <a:stretch>
            <a:fillRect/>
          </a:stretch>
        </p:blipFill>
        <p:spPr>
          <a:xfrm>
            <a:off x="132463" y="4126750"/>
            <a:ext cx="1150239" cy="664096"/>
          </a:xfrm>
          <a:prstGeom prst="rect">
            <a:avLst/>
          </a:prstGeom>
        </p:spPr>
      </p:pic>
      <p:sp>
        <p:nvSpPr>
          <p:cNvPr id="11" name="Oval 10"/>
          <p:cNvSpPr/>
          <p:nvPr/>
        </p:nvSpPr>
        <p:spPr>
          <a:xfrm>
            <a:off x="1128712" y="4154882"/>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253747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93151-1FA7-44F4-9A53-AF09EF21C0D7}"/>
              </a:ext>
            </a:extLst>
          </p:cNvPr>
          <p:cNvSpPr>
            <a:spLocks noGrp="1"/>
          </p:cNvSpPr>
          <p:nvPr>
            <p:ph type="title"/>
          </p:nvPr>
        </p:nvSpPr>
        <p:spPr/>
        <p:txBody>
          <a:bodyPr/>
          <a:lstStyle/>
          <a:p>
            <a:r>
              <a:rPr lang="en-US" dirty="0">
                <a:latin typeface="JLR Emeric SemiBold"/>
              </a:rPr>
              <a:t>VSM vs QAF vs </a:t>
            </a:r>
            <a:r>
              <a:rPr lang="en-US" dirty="0" err="1">
                <a:latin typeface="JLR Emeric SemiBold"/>
              </a:rPr>
              <a:t>eQAF</a:t>
            </a:r>
            <a:r>
              <a:rPr lang="en-US" dirty="0">
                <a:latin typeface="JLR Emeric SemiBold"/>
              </a:rPr>
              <a:t> vs Planning </a:t>
            </a:r>
            <a:r>
              <a:rPr lang="en-US" dirty="0" err="1">
                <a:latin typeface="JLR Emeric SemiBold"/>
              </a:rPr>
              <a:t>eCAR</a:t>
            </a:r>
            <a:endParaRPr lang="en-US" dirty="0"/>
          </a:p>
        </p:txBody>
      </p:sp>
      <p:graphicFrame>
        <p:nvGraphicFramePr>
          <p:cNvPr id="4" name="Table 4">
            <a:extLst>
              <a:ext uri="{FF2B5EF4-FFF2-40B4-BE49-F238E27FC236}">
                <a16:creationId xmlns:a16="http://schemas.microsoft.com/office/drawing/2014/main" id="{A0844AB0-13D4-4619-B64D-17603A2B35FA}"/>
              </a:ext>
            </a:extLst>
          </p:cNvPr>
          <p:cNvGraphicFramePr>
            <a:graphicFrameLocks noGrp="1"/>
          </p:cNvGraphicFramePr>
          <p:nvPr>
            <p:extLst>
              <p:ext uri="{D42A27DB-BD31-4B8C-83A1-F6EECF244321}">
                <p14:modId xmlns:p14="http://schemas.microsoft.com/office/powerpoint/2010/main" val="2140509573"/>
              </p:ext>
            </p:extLst>
          </p:nvPr>
        </p:nvGraphicFramePr>
        <p:xfrm>
          <a:off x="223839" y="1679794"/>
          <a:ext cx="8675855" cy="3042313"/>
        </p:xfrm>
        <a:graphic>
          <a:graphicData uri="http://schemas.openxmlformats.org/drawingml/2006/table">
            <a:tbl>
              <a:tblPr firstRow="1" bandRow="1">
                <a:tableStyleId>{7DF18680-E054-41AD-8BC1-D1AEF772440D}</a:tableStyleId>
              </a:tblPr>
              <a:tblGrid>
                <a:gridCol w="1735171">
                  <a:extLst>
                    <a:ext uri="{9D8B030D-6E8A-4147-A177-3AD203B41FA5}">
                      <a16:colId xmlns:a16="http://schemas.microsoft.com/office/drawing/2014/main" val="249596209"/>
                    </a:ext>
                  </a:extLst>
                </a:gridCol>
                <a:gridCol w="1735171">
                  <a:extLst>
                    <a:ext uri="{9D8B030D-6E8A-4147-A177-3AD203B41FA5}">
                      <a16:colId xmlns:a16="http://schemas.microsoft.com/office/drawing/2014/main" val="2109432180"/>
                    </a:ext>
                  </a:extLst>
                </a:gridCol>
                <a:gridCol w="1735171">
                  <a:extLst>
                    <a:ext uri="{9D8B030D-6E8A-4147-A177-3AD203B41FA5}">
                      <a16:colId xmlns:a16="http://schemas.microsoft.com/office/drawing/2014/main" val="3035518902"/>
                    </a:ext>
                  </a:extLst>
                </a:gridCol>
                <a:gridCol w="1735171">
                  <a:extLst>
                    <a:ext uri="{9D8B030D-6E8A-4147-A177-3AD203B41FA5}">
                      <a16:colId xmlns:a16="http://schemas.microsoft.com/office/drawing/2014/main" val="820160614"/>
                    </a:ext>
                  </a:extLst>
                </a:gridCol>
                <a:gridCol w="1735171">
                  <a:extLst>
                    <a:ext uri="{9D8B030D-6E8A-4147-A177-3AD203B41FA5}">
                      <a16:colId xmlns:a16="http://schemas.microsoft.com/office/drawing/2014/main" val="2257340063"/>
                    </a:ext>
                  </a:extLst>
                </a:gridCol>
              </a:tblGrid>
              <a:tr h="309546">
                <a:tc>
                  <a:txBody>
                    <a:bodyPr/>
                    <a:lstStyle/>
                    <a:p>
                      <a:pPr algn="ctr"/>
                      <a:endParaRPr lang="en-US" sz="1400" dirty="0"/>
                    </a:p>
                  </a:txBody>
                  <a:tcPr/>
                </a:tc>
                <a:tc>
                  <a:txBody>
                    <a:bodyPr/>
                    <a:lstStyle/>
                    <a:p>
                      <a:pPr algn="ctr"/>
                      <a:r>
                        <a:rPr lang="en-US" sz="1400" dirty="0"/>
                        <a:t>VSM</a:t>
                      </a:r>
                    </a:p>
                  </a:txBody>
                  <a:tcPr/>
                </a:tc>
                <a:tc>
                  <a:txBody>
                    <a:bodyPr/>
                    <a:lstStyle/>
                    <a:p>
                      <a:pPr algn="ctr"/>
                      <a:r>
                        <a:rPr lang="en-US" sz="1400" dirty="0"/>
                        <a:t>QAF</a:t>
                      </a:r>
                    </a:p>
                  </a:txBody>
                  <a:tcPr/>
                </a:tc>
                <a:tc>
                  <a:txBody>
                    <a:bodyPr/>
                    <a:lstStyle/>
                    <a:p>
                      <a:pPr algn="ctr"/>
                      <a:r>
                        <a:rPr lang="en-US" sz="1400" dirty="0" err="1"/>
                        <a:t>eQAF</a:t>
                      </a:r>
                    </a:p>
                  </a:txBody>
                  <a:tcPr/>
                </a:tc>
                <a:tc>
                  <a:txBody>
                    <a:bodyPr/>
                    <a:lstStyle/>
                    <a:p>
                      <a:pPr algn="ctr"/>
                      <a:r>
                        <a:rPr lang="en-US" sz="1400" dirty="0"/>
                        <a:t>Planning </a:t>
                      </a:r>
                      <a:r>
                        <a:rPr lang="en-US" sz="1400" dirty="0" err="1"/>
                        <a:t>eCAR</a:t>
                      </a:r>
                    </a:p>
                  </a:txBody>
                  <a:tcPr/>
                </a:tc>
                <a:extLst>
                  <a:ext uri="{0D108BD9-81ED-4DB2-BD59-A6C34878D82A}">
                    <a16:rowId xmlns:a16="http://schemas.microsoft.com/office/drawing/2014/main" val="510983087"/>
                  </a:ext>
                </a:extLst>
              </a:tr>
              <a:tr h="209327">
                <a:tc>
                  <a:txBody>
                    <a:bodyPr/>
                    <a:lstStyle/>
                    <a:p>
                      <a:pPr algn="ctr"/>
                      <a:r>
                        <a:rPr lang="en-US" sz="1000" dirty="0"/>
                        <a:t>Process Flow</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endParaRPr lang="en-US" sz="1000" dirty="0"/>
                    </a:p>
                  </a:txBody>
                  <a:tcPr/>
                </a:tc>
                <a:extLst>
                  <a:ext uri="{0D108BD9-81ED-4DB2-BD59-A6C34878D82A}">
                    <a16:rowId xmlns:a16="http://schemas.microsoft.com/office/drawing/2014/main" val="541422138"/>
                  </a:ext>
                </a:extLst>
              </a:tr>
              <a:tr h="189951">
                <a:tc>
                  <a:txBody>
                    <a:bodyPr/>
                    <a:lstStyle/>
                    <a:p>
                      <a:pPr algn="ctr"/>
                      <a:r>
                        <a:rPr lang="en-US" sz="1000" dirty="0"/>
                        <a:t>Cycle time</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r>
                        <a:rPr lang="en-US" sz="1000" dirty="0"/>
                        <a:t>*</a:t>
                      </a:r>
                    </a:p>
                  </a:txBody>
                  <a:tcPr/>
                </a:tc>
                <a:extLst>
                  <a:ext uri="{0D108BD9-81ED-4DB2-BD59-A6C34878D82A}">
                    <a16:rowId xmlns:a16="http://schemas.microsoft.com/office/drawing/2014/main" val="197911850"/>
                  </a:ext>
                </a:extLst>
              </a:tr>
              <a:tr h="209327">
                <a:tc>
                  <a:txBody>
                    <a:bodyPr/>
                    <a:lstStyle/>
                    <a:p>
                      <a:pPr algn="ctr"/>
                      <a:r>
                        <a:rPr lang="en-US" sz="1000" dirty="0"/>
                        <a:t># of Operators</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r>
                        <a:rPr lang="en-US" sz="1000" dirty="0"/>
                        <a:t>*</a:t>
                      </a:r>
                    </a:p>
                  </a:txBody>
                  <a:tcPr/>
                </a:tc>
                <a:extLst>
                  <a:ext uri="{0D108BD9-81ED-4DB2-BD59-A6C34878D82A}">
                    <a16:rowId xmlns:a16="http://schemas.microsoft.com/office/drawing/2014/main" val="1401903178"/>
                  </a:ext>
                </a:extLst>
              </a:tr>
              <a:tr h="189951">
                <a:tc>
                  <a:txBody>
                    <a:bodyPr/>
                    <a:lstStyle/>
                    <a:p>
                      <a:pPr algn="ctr"/>
                      <a:r>
                        <a:rPr lang="en-US" sz="1000" dirty="0"/>
                        <a:t>Parts x cycle</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r>
                        <a:rPr lang="en-US" sz="1000" dirty="0"/>
                        <a:t>*</a:t>
                      </a:r>
                    </a:p>
                  </a:txBody>
                  <a:tcPr/>
                </a:tc>
                <a:extLst>
                  <a:ext uri="{0D108BD9-81ED-4DB2-BD59-A6C34878D82A}">
                    <a16:rowId xmlns:a16="http://schemas.microsoft.com/office/drawing/2014/main" val="4185214634"/>
                  </a:ext>
                </a:extLst>
              </a:tr>
              <a:tr h="189951">
                <a:tc>
                  <a:txBody>
                    <a:bodyPr/>
                    <a:lstStyle/>
                    <a:p>
                      <a:pPr algn="ctr"/>
                      <a:r>
                        <a:rPr lang="en-US" sz="1000" dirty="0"/>
                        <a:t>Scrap rate</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r>
                        <a:rPr lang="en-US" sz="1000" dirty="0"/>
                        <a:t>*</a:t>
                      </a:r>
                    </a:p>
                  </a:txBody>
                  <a:tcPr/>
                </a:tc>
                <a:extLst>
                  <a:ext uri="{0D108BD9-81ED-4DB2-BD59-A6C34878D82A}">
                    <a16:rowId xmlns:a16="http://schemas.microsoft.com/office/drawing/2014/main" val="4178923890"/>
                  </a:ext>
                </a:extLst>
              </a:tr>
              <a:tr h="546110">
                <a:tc>
                  <a:txBody>
                    <a:bodyPr/>
                    <a:lstStyle/>
                    <a:p>
                      <a:pPr algn="ctr"/>
                      <a:r>
                        <a:rPr lang="en-US" sz="1000" dirty="0"/>
                        <a:t>OEE</a:t>
                      </a:r>
                    </a:p>
                    <a:p>
                      <a:pPr algn="ctr"/>
                      <a:r>
                        <a:rPr lang="en-US" sz="1000" dirty="0"/>
                        <a:t>-Availability</a:t>
                      </a:r>
                    </a:p>
                    <a:p>
                      <a:pPr algn="ctr"/>
                      <a:r>
                        <a:rPr lang="en-US" sz="1000" dirty="0"/>
                        <a:t>-Performance</a:t>
                      </a:r>
                    </a:p>
                    <a:p>
                      <a:pPr algn="ctr"/>
                      <a:r>
                        <a:rPr lang="en-US" sz="1000" dirty="0"/>
                        <a:t>-Quality (Scrap)</a:t>
                      </a:r>
                    </a:p>
                  </a:txBody>
                  <a:tcPr/>
                </a:tc>
                <a:tc>
                  <a:txBody>
                    <a:bodyPr/>
                    <a:lstStyle/>
                    <a:p>
                      <a:pPr algn="ctr"/>
                      <a:r>
                        <a:rPr lang="en-US" sz="1000" dirty="0"/>
                        <a:t>*</a:t>
                      </a:r>
                    </a:p>
                    <a:p>
                      <a:pPr lvl="0" algn="ctr">
                        <a:buNone/>
                      </a:pPr>
                      <a:endParaRPr lang="en-US" sz="1000" dirty="0"/>
                    </a:p>
                    <a:p>
                      <a:pPr lvl="0" algn="ctr">
                        <a:buNone/>
                      </a:pPr>
                      <a:endParaRPr lang="en-US" sz="1000" dirty="0"/>
                    </a:p>
                    <a:p>
                      <a:pPr lvl="0" algn="ctr">
                        <a:buNone/>
                      </a:pPr>
                      <a:r>
                        <a:rPr lang="en-US" sz="1000" dirty="0"/>
                        <a:t>*</a:t>
                      </a:r>
                    </a:p>
                  </a:txBody>
                  <a:tcPr/>
                </a:tc>
                <a:tc>
                  <a:txBody>
                    <a:bodyPr/>
                    <a:lstStyle/>
                    <a:p>
                      <a:pPr algn="ctr"/>
                      <a:r>
                        <a:rPr lang="en-US" sz="1000" dirty="0"/>
                        <a:t>*</a:t>
                      </a:r>
                    </a:p>
                    <a:p>
                      <a:pPr algn="ctr"/>
                      <a:r>
                        <a:rPr lang="en-US" sz="1000" dirty="0"/>
                        <a:t>Combined (availability and performance)</a:t>
                      </a:r>
                    </a:p>
                    <a:p>
                      <a:pPr algn="ctr"/>
                      <a:r>
                        <a:rPr lang="en-US" sz="1000" dirty="0"/>
                        <a:t>*</a:t>
                      </a:r>
                    </a:p>
                  </a:txBody>
                  <a:tcPr/>
                </a:tc>
                <a:tc>
                  <a:txBody>
                    <a:bodyPr/>
                    <a:lstStyle/>
                    <a:p>
                      <a:pPr algn="ctr"/>
                      <a:r>
                        <a:rPr lang="en-US" sz="1000" dirty="0"/>
                        <a:t>*</a:t>
                      </a:r>
                    </a:p>
                  </a:txBody>
                  <a:tcPr/>
                </a:tc>
                <a:tc>
                  <a:txBody>
                    <a:bodyPr/>
                    <a:lstStyle/>
                    <a:p>
                      <a:pPr algn="ctr"/>
                      <a:endParaRPr lang="en-US" sz="1000"/>
                    </a:p>
                    <a:p>
                      <a:pPr lvl="0" algn="ctr">
                        <a:buNone/>
                      </a:pPr>
                      <a:r>
                        <a:rPr lang="en-US" sz="1000" b="0" i="0" u="none" strike="noStrike" noProof="0" dirty="0">
                          <a:latin typeface="Arial"/>
                        </a:rPr>
                        <a:t>*</a:t>
                      </a:r>
                    </a:p>
                    <a:p>
                      <a:pPr lvl="0" algn="ctr">
                        <a:buNone/>
                      </a:pPr>
                      <a:r>
                        <a:rPr lang="en-US" sz="1000" b="0" i="0" u="none" strike="noStrike" noProof="0" dirty="0">
                          <a:latin typeface="Arial"/>
                        </a:rPr>
                        <a:t>*</a:t>
                      </a:r>
                    </a:p>
                    <a:p>
                      <a:pPr lvl="0" algn="ctr">
                        <a:buNone/>
                      </a:pPr>
                      <a:r>
                        <a:rPr lang="en-US" sz="1000" b="0" i="0" u="none" strike="noStrike" noProof="0" dirty="0">
                          <a:latin typeface="Arial"/>
                        </a:rPr>
                        <a:t>*</a:t>
                      </a:r>
                    </a:p>
                  </a:txBody>
                  <a:tcPr/>
                </a:tc>
                <a:extLst>
                  <a:ext uri="{0D108BD9-81ED-4DB2-BD59-A6C34878D82A}">
                    <a16:rowId xmlns:a16="http://schemas.microsoft.com/office/drawing/2014/main" val="3122922542"/>
                  </a:ext>
                </a:extLst>
              </a:tr>
              <a:tr h="189951">
                <a:tc>
                  <a:txBody>
                    <a:bodyPr/>
                    <a:lstStyle/>
                    <a:p>
                      <a:pPr algn="ctr"/>
                      <a:r>
                        <a:rPr lang="en-US" sz="1000" dirty="0"/>
                        <a:t>Shift pattern</a:t>
                      </a:r>
                    </a:p>
                  </a:txBody>
                  <a:tcPr/>
                </a:tc>
                <a:tc>
                  <a:txBody>
                    <a:bodyPr/>
                    <a:lstStyle/>
                    <a:p>
                      <a:pPr algn="ctr"/>
                      <a:r>
                        <a:rPr lang="en-US" sz="1000" dirty="0"/>
                        <a:t>*</a:t>
                      </a:r>
                    </a:p>
                  </a:txBody>
                  <a:tcPr/>
                </a:tc>
                <a:tc>
                  <a:txBody>
                    <a:bodyPr/>
                    <a:lstStyle/>
                    <a:p>
                      <a:pPr algn="ctr"/>
                      <a:endParaRPr lang="en-US" sz="1000" dirty="0"/>
                    </a:p>
                  </a:txBody>
                  <a:tcPr/>
                </a:tc>
                <a:tc>
                  <a:txBody>
                    <a:bodyPr/>
                    <a:lstStyle/>
                    <a:p>
                      <a:pPr algn="ctr"/>
                      <a:endParaRPr lang="en-US" sz="1000" dirty="0"/>
                    </a:p>
                  </a:txBody>
                  <a:tcPr/>
                </a:tc>
                <a:tc>
                  <a:txBody>
                    <a:bodyPr/>
                    <a:lstStyle/>
                    <a:p>
                      <a:pPr algn="ctr"/>
                      <a:r>
                        <a:rPr lang="en-US" sz="1000" dirty="0"/>
                        <a:t>*</a:t>
                      </a:r>
                    </a:p>
                  </a:txBody>
                  <a:tcPr/>
                </a:tc>
                <a:extLst>
                  <a:ext uri="{0D108BD9-81ED-4DB2-BD59-A6C34878D82A}">
                    <a16:rowId xmlns:a16="http://schemas.microsoft.com/office/drawing/2014/main" val="2345373695"/>
                  </a:ext>
                </a:extLst>
              </a:tr>
              <a:tr h="189951">
                <a:tc>
                  <a:txBody>
                    <a:bodyPr/>
                    <a:lstStyle/>
                    <a:p>
                      <a:pPr algn="ctr"/>
                      <a:r>
                        <a:rPr lang="en-US" sz="1000" dirty="0"/>
                        <a:t>Batch size</a:t>
                      </a:r>
                    </a:p>
                  </a:txBody>
                  <a:tcPr/>
                </a:tc>
                <a:tc>
                  <a:txBody>
                    <a:bodyPr/>
                    <a:lstStyle/>
                    <a:p>
                      <a:pPr algn="ctr"/>
                      <a:r>
                        <a:rPr lang="en-US" sz="1000" dirty="0"/>
                        <a:t>*</a:t>
                      </a:r>
                    </a:p>
                  </a:txBody>
                  <a:tcPr/>
                </a:tc>
                <a:tc>
                  <a:txBody>
                    <a:bodyPr/>
                    <a:lstStyle/>
                    <a:p>
                      <a:pPr algn="ctr"/>
                      <a:endParaRPr lang="en-US" sz="1000"/>
                    </a:p>
                  </a:txBody>
                  <a:tcPr/>
                </a:tc>
                <a:tc>
                  <a:txBody>
                    <a:bodyPr/>
                    <a:lstStyle/>
                    <a:p>
                      <a:pPr algn="ctr"/>
                      <a:endParaRPr lang="en-US" sz="1000" dirty="0"/>
                    </a:p>
                  </a:txBody>
                  <a:tcPr/>
                </a:tc>
                <a:tc>
                  <a:txBody>
                    <a:bodyPr/>
                    <a:lstStyle/>
                    <a:p>
                      <a:pPr algn="ctr"/>
                      <a:endParaRPr lang="en-US" sz="1000" dirty="0"/>
                    </a:p>
                  </a:txBody>
                  <a:tcPr/>
                </a:tc>
                <a:extLst>
                  <a:ext uri="{0D108BD9-81ED-4DB2-BD59-A6C34878D82A}">
                    <a16:rowId xmlns:a16="http://schemas.microsoft.com/office/drawing/2014/main" val="2548435757"/>
                  </a:ext>
                </a:extLst>
              </a:tr>
              <a:tr h="324847">
                <a:tc>
                  <a:txBody>
                    <a:bodyPr/>
                    <a:lstStyle/>
                    <a:p>
                      <a:pPr algn="ctr"/>
                      <a:r>
                        <a:rPr lang="en-US" sz="1000" dirty="0"/>
                        <a:t>Change over</a:t>
                      </a:r>
                    </a:p>
                  </a:txBody>
                  <a:tcPr/>
                </a:tc>
                <a:tc>
                  <a:txBody>
                    <a:bodyPr/>
                    <a:lstStyle/>
                    <a:p>
                      <a:pPr algn="ctr"/>
                      <a:r>
                        <a:rPr lang="en-US" sz="1000" dirty="0"/>
                        <a:t>*</a:t>
                      </a:r>
                    </a:p>
                  </a:txBody>
                  <a:tcPr/>
                </a:tc>
                <a:tc>
                  <a:txBody>
                    <a:bodyPr/>
                    <a:lstStyle/>
                    <a:p>
                      <a:pPr algn="ctr"/>
                      <a:endParaRPr lang="en-US" sz="1000"/>
                    </a:p>
                  </a:txBody>
                  <a:tcPr/>
                </a:tc>
                <a:tc>
                  <a:txBody>
                    <a:bodyPr/>
                    <a:lstStyle/>
                    <a:p>
                      <a:pPr algn="ctr"/>
                      <a:endParaRPr lang="en-US" sz="1000" dirty="0"/>
                    </a:p>
                  </a:txBody>
                  <a:tcPr/>
                </a:tc>
                <a:tc>
                  <a:txBody>
                    <a:bodyPr/>
                    <a:lstStyle/>
                    <a:p>
                      <a:pPr algn="ctr"/>
                      <a:r>
                        <a:rPr lang="en-US" sz="1000" dirty="0"/>
                        <a:t>*</a:t>
                      </a:r>
                    </a:p>
                  </a:txBody>
                  <a:tcPr/>
                </a:tc>
                <a:extLst>
                  <a:ext uri="{0D108BD9-81ED-4DB2-BD59-A6C34878D82A}">
                    <a16:rowId xmlns:a16="http://schemas.microsoft.com/office/drawing/2014/main" val="1658661265"/>
                  </a:ext>
                </a:extLst>
              </a:tr>
            </a:tbl>
          </a:graphicData>
        </a:graphic>
      </p:graphicFrame>
      <p:sp>
        <p:nvSpPr>
          <p:cNvPr id="3" name="TextBox 2">
            <a:extLst>
              <a:ext uri="{FF2B5EF4-FFF2-40B4-BE49-F238E27FC236}">
                <a16:creationId xmlns:a16="http://schemas.microsoft.com/office/drawing/2014/main" id="{5EE975D2-D3A1-42D5-A367-7E7EBAF9E2D3}"/>
              </a:ext>
            </a:extLst>
          </p:cNvPr>
          <p:cNvSpPr txBox="1"/>
          <p:nvPr/>
        </p:nvSpPr>
        <p:spPr>
          <a:xfrm>
            <a:off x="223838" y="844597"/>
            <a:ext cx="8675855" cy="646735"/>
          </a:xfrm>
          <a:prstGeom prst="rect">
            <a:avLst/>
          </a:prstGeom>
          <a:noFill/>
        </p:spPr>
        <p:txBody>
          <a:bodyPr wrap="square" lIns="0" tIns="0" rIns="0" bIns="0" rtlCol="0">
            <a:noAutofit/>
          </a:bodyPr>
          <a:lstStyle/>
          <a:p>
            <a:r>
              <a:rPr lang="en-GB" sz="1400" dirty="0"/>
              <a:t>The Table below compares the sourcing document information inputs and what can be found where to ensure consistency of data is observed for cross reference. As you will note the VSM should contain all of the relevant data needed to ensure costs are transparent.</a:t>
            </a:r>
          </a:p>
        </p:txBody>
      </p:sp>
    </p:spTree>
    <p:extLst>
      <p:ext uri="{BB962C8B-B14F-4D97-AF65-F5344CB8AC3E}">
        <p14:creationId xmlns:p14="http://schemas.microsoft.com/office/powerpoint/2010/main" val="128597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241884" y="6960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2"/>
          <a:stretch>
            <a:fillRect/>
          </a:stretch>
        </p:blipFill>
        <p:spPr>
          <a:xfrm>
            <a:off x="5204659" y="82906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643498497"/>
              </p:ext>
            </p:extLst>
          </p:nvPr>
        </p:nvGraphicFramePr>
        <p:xfrm>
          <a:off x="5220072" y="186994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algn="l" fontAlgn="b"/>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8" name="Text Box 21"/>
          <p:cNvSpPr txBox="1">
            <a:spLocks noChangeArrowheads="1"/>
          </p:cNvSpPr>
          <p:nvPr/>
        </p:nvSpPr>
        <p:spPr bwMode="auto">
          <a:xfrm>
            <a:off x="1979712" y="909958"/>
            <a:ext cx="2376264"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“Takt Time”?</a:t>
            </a:r>
          </a:p>
        </p:txBody>
      </p:sp>
      <p:sp>
        <p:nvSpPr>
          <p:cNvPr id="5" name="Rectangle 4"/>
          <p:cNvSpPr/>
          <p:nvPr/>
        </p:nvSpPr>
        <p:spPr>
          <a:xfrm>
            <a:off x="1149337" y="4635981"/>
            <a:ext cx="3413114" cy="300082"/>
          </a:xfrm>
          <a:prstGeom prst="rect">
            <a:avLst/>
          </a:prstGeom>
        </p:spPr>
        <p:txBody>
          <a:bodyPr wrap="none">
            <a:spAutoFit/>
          </a:bodyPr>
          <a:lstStyle/>
          <a:p>
            <a:pPr fontAlgn="base">
              <a:spcBef>
                <a:spcPct val="0"/>
              </a:spcBef>
              <a:spcAft>
                <a:spcPct val="0"/>
              </a:spcAft>
            </a:pPr>
            <a:r>
              <a:rPr lang="en-GB" sz="1350" dirty="0">
                <a:solidFill>
                  <a:srgbClr val="000000"/>
                </a:solidFill>
                <a:latin typeface="JLR Emeric" panose="02000503040000020004" pitchFamily="2" charset="0"/>
              </a:rPr>
              <a:t>* https://www.lean.org/lexicon/takt-time</a:t>
            </a:r>
          </a:p>
        </p:txBody>
      </p:sp>
      <p:sp>
        <p:nvSpPr>
          <p:cNvPr id="4" name="TextBox 3"/>
          <p:cNvSpPr txBox="1"/>
          <p:nvPr/>
        </p:nvSpPr>
        <p:spPr>
          <a:xfrm>
            <a:off x="4562887" y="1747164"/>
            <a:ext cx="453970" cy="196208"/>
          </a:xfrm>
          <a:prstGeom prst="rect">
            <a:avLst/>
          </a:prstGeom>
          <a:noFill/>
        </p:spPr>
        <p:txBody>
          <a:bodyPr wrap="none" rtlCol="0">
            <a:spAutoFit/>
          </a:bodyPr>
          <a:lstStyle/>
          <a:p>
            <a:pPr fontAlgn="base">
              <a:spcBef>
                <a:spcPct val="0"/>
              </a:spcBef>
              <a:spcAft>
                <a:spcPct val="0"/>
              </a:spcAft>
            </a:pPr>
            <a:r>
              <a:rPr lang="en-GB" sz="675" b="1" dirty="0">
                <a:solidFill>
                  <a:srgbClr val="000000"/>
                </a:solidFill>
                <a:latin typeface="JLR Emeric" panose="02000503040000020004" pitchFamily="2" charset="0"/>
              </a:rPr>
              <a:t>(week)</a:t>
            </a:r>
          </a:p>
        </p:txBody>
      </p:sp>
      <p:sp>
        <p:nvSpPr>
          <p:cNvPr id="11" name="TextBox 10"/>
          <p:cNvSpPr txBox="1"/>
          <p:nvPr/>
        </p:nvSpPr>
        <p:spPr>
          <a:xfrm>
            <a:off x="4254374" y="1914789"/>
            <a:ext cx="453970" cy="196208"/>
          </a:xfrm>
          <a:prstGeom prst="rect">
            <a:avLst/>
          </a:prstGeom>
          <a:noFill/>
        </p:spPr>
        <p:txBody>
          <a:bodyPr wrap="none" rtlCol="0">
            <a:spAutoFit/>
          </a:bodyPr>
          <a:lstStyle/>
          <a:p>
            <a:pPr fontAlgn="base">
              <a:spcBef>
                <a:spcPct val="0"/>
              </a:spcBef>
              <a:spcAft>
                <a:spcPct val="0"/>
              </a:spcAft>
            </a:pPr>
            <a:r>
              <a:rPr lang="en-GB" sz="675" b="1" dirty="0">
                <a:solidFill>
                  <a:srgbClr val="000000"/>
                </a:solidFill>
                <a:latin typeface="JLR Emeric" panose="02000503040000020004" pitchFamily="2" charset="0"/>
              </a:rPr>
              <a:t>(week)</a:t>
            </a:r>
          </a:p>
        </p:txBody>
      </p:sp>
      <p:pic>
        <p:nvPicPr>
          <p:cNvPr id="12" name="Picture 11"/>
          <p:cNvPicPr>
            <a:picLocks noChangeAspect="1"/>
          </p:cNvPicPr>
          <p:nvPr/>
        </p:nvPicPr>
        <p:blipFill>
          <a:blip r:embed="rId3"/>
          <a:stretch>
            <a:fillRect/>
          </a:stretch>
        </p:blipFill>
        <p:spPr>
          <a:xfrm>
            <a:off x="132463" y="3873178"/>
            <a:ext cx="1150239" cy="664096"/>
          </a:xfrm>
          <a:prstGeom prst="rect">
            <a:avLst/>
          </a:prstGeom>
        </p:spPr>
      </p:pic>
      <p:sp>
        <p:nvSpPr>
          <p:cNvPr id="13" name="Oval 12"/>
          <p:cNvSpPr/>
          <p:nvPr/>
        </p:nvSpPr>
        <p:spPr>
          <a:xfrm>
            <a:off x="1128712" y="3901310"/>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pic>
        <p:nvPicPr>
          <p:cNvPr id="6" name="Picture 5"/>
          <p:cNvPicPr>
            <a:picLocks noChangeAspect="1"/>
          </p:cNvPicPr>
          <p:nvPr/>
        </p:nvPicPr>
        <p:blipFill>
          <a:blip r:embed="rId4"/>
          <a:stretch>
            <a:fillRect/>
          </a:stretch>
        </p:blipFill>
        <p:spPr>
          <a:xfrm>
            <a:off x="1143406" y="1423128"/>
            <a:ext cx="4030430" cy="2975190"/>
          </a:xfrm>
          <a:prstGeom prst="rect">
            <a:avLst/>
          </a:prstGeom>
        </p:spPr>
      </p:pic>
    </p:spTree>
    <p:extLst>
      <p:ext uri="{BB962C8B-B14F-4D97-AF65-F5344CB8AC3E}">
        <p14:creationId xmlns:p14="http://schemas.microsoft.com/office/powerpoint/2010/main" val="3483990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32463" y="12670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2"/>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930397035"/>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8" name="Picture 7"/>
          <p:cNvPicPr>
            <a:picLocks noChangeAspect="1"/>
          </p:cNvPicPr>
          <p:nvPr/>
        </p:nvPicPr>
        <p:blipFill>
          <a:blip r:embed="rId3"/>
          <a:stretch>
            <a:fillRect/>
          </a:stretch>
        </p:blipFill>
        <p:spPr>
          <a:xfrm>
            <a:off x="132463" y="4057593"/>
            <a:ext cx="1150239" cy="664096"/>
          </a:xfrm>
          <a:prstGeom prst="rect">
            <a:avLst/>
          </a:prstGeom>
        </p:spPr>
      </p:pic>
      <p:sp>
        <p:nvSpPr>
          <p:cNvPr id="11" name="Oval 10"/>
          <p:cNvSpPr/>
          <p:nvPr/>
        </p:nvSpPr>
        <p:spPr>
          <a:xfrm>
            <a:off x="1128712" y="4085725"/>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9" name="Text Box 21"/>
          <p:cNvSpPr txBox="1">
            <a:spLocks noChangeArrowheads="1"/>
          </p:cNvSpPr>
          <p:nvPr/>
        </p:nvSpPr>
        <p:spPr bwMode="auto">
          <a:xfrm>
            <a:off x="493295" y="1591791"/>
            <a:ext cx="3413880"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cxnSp>
        <p:nvCxnSpPr>
          <p:cNvPr id="12" name="Straight Arrow Connector 11"/>
          <p:cNvCxnSpPr/>
          <p:nvPr/>
        </p:nvCxnSpPr>
        <p:spPr>
          <a:xfrm>
            <a:off x="3777916" y="1961147"/>
            <a:ext cx="2755231" cy="2334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048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32463" y="43851"/>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314979007"/>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673412"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213413" y="3420046"/>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p:pic>
        <p:nvPicPr>
          <p:cNvPr id="9" name="Picture 8"/>
          <p:cNvPicPr>
            <a:picLocks noChangeAspect="1"/>
          </p:cNvPicPr>
          <p:nvPr/>
        </p:nvPicPr>
        <p:blipFill>
          <a:blip r:embed="rId4"/>
          <a:stretch>
            <a:fillRect/>
          </a:stretch>
        </p:blipFill>
        <p:spPr>
          <a:xfrm>
            <a:off x="132463" y="4126750"/>
            <a:ext cx="1150239" cy="664096"/>
          </a:xfrm>
          <a:prstGeom prst="rect">
            <a:avLst/>
          </a:prstGeom>
        </p:spPr>
      </p:pic>
      <p:sp>
        <p:nvSpPr>
          <p:cNvPr id="12" name="Oval 11"/>
          <p:cNvSpPr/>
          <p:nvPr/>
        </p:nvSpPr>
        <p:spPr>
          <a:xfrm>
            <a:off x="1128712" y="4154882"/>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3" name="Text Box 21"/>
          <p:cNvSpPr txBox="1">
            <a:spLocks noChangeArrowheads="1"/>
          </p:cNvSpPr>
          <p:nvPr/>
        </p:nvSpPr>
        <p:spPr bwMode="auto">
          <a:xfrm>
            <a:off x="51813" y="3435698"/>
            <a:ext cx="1207704" cy="64633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pPr>
            <a:r>
              <a:rPr lang="en-GB" sz="1200" i="1" dirty="0">
                <a:solidFill>
                  <a:srgbClr val="131313"/>
                </a:solidFill>
                <a:latin typeface="JLR Emeric" panose="02000503040000020004" pitchFamily="2" charset="0"/>
              </a:rPr>
              <a:t>For build to sequence commodities</a:t>
            </a:r>
          </a:p>
        </p:txBody>
      </p:sp>
      <p:sp>
        <p:nvSpPr>
          <p:cNvPr id="14" name="Text Box 21"/>
          <p:cNvSpPr txBox="1">
            <a:spLocks noChangeArrowheads="1"/>
          </p:cNvSpPr>
          <p:nvPr/>
        </p:nvSpPr>
        <p:spPr bwMode="auto">
          <a:xfrm>
            <a:off x="34913" y="1100350"/>
            <a:ext cx="1207704" cy="83099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pPr>
            <a:r>
              <a:rPr lang="en-GB" sz="1200" i="1" dirty="0">
                <a:solidFill>
                  <a:srgbClr val="131313"/>
                </a:solidFill>
                <a:latin typeface="JLR Emeric" panose="02000503040000020004" pitchFamily="2" charset="0"/>
              </a:rPr>
              <a:t>For traditional batch production and supply</a:t>
            </a:r>
          </a:p>
        </p:txBody>
      </p:sp>
    </p:spTree>
    <p:extLst>
      <p:ext uri="{BB962C8B-B14F-4D97-AF65-F5344CB8AC3E}">
        <p14:creationId xmlns:p14="http://schemas.microsoft.com/office/powerpoint/2010/main" val="3880905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32463" y="8527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877987257"/>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604635"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173552" y="3766626"/>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p:sp>
        <p:nvSpPr>
          <p:cNvPr id="4" name="Rectangle 3"/>
          <p:cNvSpPr/>
          <p:nvPr/>
        </p:nvSpPr>
        <p:spPr>
          <a:xfrm>
            <a:off x="2986637" y="2358795"/>
            <a:ext cx="396583" cy="692497"/>
          </a:xfrm>
          <a:prstGeom prst="rect">
            <a:avLst/>
          </a:prstGeom>
          <a:noFill/>
        </p:spPr>
        <p:txBody>
          <a:bodyPr wrap="none" lIns="68580" tIns="34290" rIns="68580" bIns="34290">
            <a:spAutoFit/>
          </a:bodyPr>
          <a:lstStyle/>
          <a:p>
            <a:pPr algn="ctr" fontAlgn="base">
              <a:spcBef>
                <a:spcPct val="0"/>
              </a:spcBef>
              <a:spcAft>
                <a:spcPct val="0"/>
              </a:spcAft>
            </a:pPr>
            <a:r>
              <a:rPr lang="en-US" sz="4050" dirty="0">
                <a:ln w="0"/>
                <a:solidFill>
                  <a:srgbClr val="000000"/>
                </a:solidFill>
                <a:effectLst>
                  <a:outerShdw blurRad="38100" dist="19050" dir="2700000" algn="tl" rotWithShape="0">
                    <a:srgbClr val="000000">
                      <a:alpha val="40000"/>
                    </a:srgbClr>
                  </a:outerShdw>
                </a:effectLst>
                <a:latin typeface="JLR Emeric" panose="02000503040000020004" pitchFamily="2" charset="0"/>
              </a:rPr>
              <a:t>?</a:t>
            </a:r>
          </a:p>
        </p:txBody>
      </p:sp>
      <p:pic>
        <p:nvPicPr>
          <p:cNvPr id="12" name="Picture 11"/>
          <p:cNvPicPr>
            <a:picLocks noChangeAspect="1"/>
          </p:cNvPicPr>
          <p:nvPr/>
        </p:nvPicPr>
        <p:blipFill>
          <a:blip r:embed="rId4"/>
          <a:stretch>
            <a:fillRect/>
          </a:stretch>
        </p:blipFill>
        <p:spPr>
          <a:xfrm>
            <a:off x="132463" y="4119066"/>
            <a:ext cx="1150239" cy="664096"/>
          </a:xfrm>
          <a:prstGeom prst="rect">
            <a:avLst/>
          </a:prstGeom>
        </p:spPr>
      </p:pic>
      <p:sp>
        <p:nvSpPr>
          <p:cNvPr id="13" name="Oval 12"/>
          <p:cNvSpPr/>
          <p:nvPr/>
        </p:nvSpPr>
        <p:spPr>
          <a:xfrm>
            <a:off x="1128712" y="4147198"/>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4" name="Text Box 21"/>
          <p:cNvSpPr txBox="1">
            <a:spLocks noChangeArrowheads="1"/>
          </p:cNvSpPr>
          <p:nvPr/>
        </p:nvSpPr>
        <p:spPr bwMode="auto">
          <a:xfrm>
            <a:off x="34913" y="1100350"/>
            <a:ext cx="1207704" cy="83099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pPr>
            <a:r>
              <a:rPr lang="en-GB" sz="1200" i="1" dirty="0">
                <a:solidFill>
                  <a:srgbClr val="131313"/>
                </a:solidFill>
                <a:latin typeface="JLR Emeric" panose="02000503040000020004" pitchFamily="2" charset="0"/>
              </a:rPr>
              <a:t>For traditional batch production and supply</a:t>
            </a:r>
          </a:p>
        </p:txBody>
      </p:sp>
      <p:sp>
        <p:nvSpPr>
          <p:cNvPr id="15" name="TextBox 14"/>
          <p:cNvSpPr txBox="1"/>
          <p:nvPr/>
        </p:nvSpPr>
        <p:spPr>
          <a:xfrm>
            <a:off x="1884045" y="2051018"/>
            <a:ext cx="2481770" cy="307777"/>
          </a:xfrm>
          <a:prstGeom prst="rect">
            <a:avLst/>
          </a:prstGeom>
          <a:solidFill>
            <a:srgbClr val="C4C4C4"/>
          </a:solidFill>
          <a:ln>
            <a:solidFill>
              <a:srgbClr val="000000"/>
            </a:solidFill>
          </a:ln>
        </p:spPr>
        <p:txBody>
          <a:bodyPr wrap="none" rtlCol="0">
            <a:spAutoFit/>
          </a:bodyPr>
          <a:lstStyle/>
          <a:p>
            <a:r>
              <a:rPr lang="en-GB" sz="1400" i="1" dirty="0">
                <a:latin typeface="JLR Emeric" panose="02000503040000020004" pitchFamily="2" charset="0"/>
              </a:rPr>
              <a:t>How to calculate Takt Time?</a:t>
            </a:r>
          </a:p>
        </p:txBody>
      </p:sp>
    </p:spTree>
    <p:extLst>
      <p:ext uri="{BB962C8B-B14F-4D97-AF65-F5344CB8AC3E}">
        <p14:creationId xmlns:p14="http://schemas.microsoft.com/office/powerpoint/2010/main" val="2522923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26235" y="55564"/>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235347916"/>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618942"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173552" y="3766626"/>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mc:AlternateContent xmlns:mc="http://schemas.openxmlformats.org/markup-compatibility/2006" xmlns:a14="http://schemas.microsoft.com/office/drawing/2010/main">
        <mc:Choice Requires="a14">
          <p:sp>
            <p:nvSpPr>
              <p:cNvPr id="29" name="TextBox 28"/>
              <p:cNvSpPr txBox="1"/>
              <p:nvPr/>
            </p:nvSpPr>
            <p:spPr>
              <a:xfrm>
                <a:off x="791580" y="2299982"/>
                <a:ext cx="4217316" cy="382156"/>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dirty="0">
                          <a:latin typeface="Cambria Math" panose="02040503050406030204" pitchFamily="18" charset="0"/>
                        </a:rPr>
                        <m:t>𝑻𝒂𝒌𝒕</m:t>
                      </m:r>
                      <m:r>
                        <a:rPr lang="en-GB" dirty="0">
                          <a:latin typeface="Cambria Math" panose="02040503050406030204" pitchFamily="18" charset="0"/>
                        </a:rPr>
                        <m:t> </m:t>
                      </m:r>
                      <m:r>
                        <a:rPr lang="en-GB" dirty="0">
                          <a:latin typeface="Cambria Math" panose="02040503050406030204" pitchFamily="18" charset="0"/>
                        </a:rPr>
                        <m:t>𝑻𝒊𝒎𝒆</m:t>
                      </m:r>
                      <m:r>
                        <a:rPr lang="en-GB">
                          <a:latin typeface="Cambria Math" panose="02040503050406030204" pitchFamily="18" charset="0"/>
                        </a:rPr>
                        <m:t>=</m:t>
                      </m:r>
                      <m:f>
                        <m:fPr>
                          <m:ctrlPr>
                            <a:rPr lang="en-GB" b="0" i="1">
                              <a:latin typeface="Cambria Math" panose="02040503050406030204" pitchFamily="18" charset="0"/>
                            </a:rPr>
                          </m:ctrlPr>
                        </m:fPr>
                        <m:num>
                          <m:r>
                            <a:rPr lang="en-GB" b="0">
                              <a:latin typeface="Cambria Math" panose="02040503050406030204" pitchFamily="18" charset="0"/>
                            </a:rPr>
                            <m:t>𝑇𝑖𝑚𝑒</m:t>
                          </m:r>
                          <m:r>
                            <a:rPr lang="en-GB" b="0">
                              <a:latin typeface="Cambria Math" panose="02040503050406030204" pitchFamily="18" charset="0"/>
                            </a:rPr>
                            <m:t> </m:t>
                          </m:r>
                          <m:r>
                            <a:rPr lang="en-GB" b="0">
                              <a:latin typeface="Cambria Math" panose="02040503050406030204" pitchFamily="18" charset="0"/>
                            </a:rPr>
                            <m:t>𝑎𝑣𝑎𝑖𝑙𝑎𝑏𝑙𝑒</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num>
                        <m:den>
                          <m:r>
                            <a:rPr lang="en-GB" b="0">
                              <a:latin typeface="Cambria Math" panose="02040503050406030204" pitchFamily="18" charset="0"/>
                            </a:rPr>
                            <m:t>𝐶𝑢𝑠𝑡𝑜𝑚𝑒</m:t>
                          </m:r>
                          <m:sSup>
                            <m:sSupPr>
                              <m:ctrlPr>
                                <a:rPr lang="en-GB" b="0" i="1">
                                  <a:latin typeface="Cambria Math" panose="02040503050406030204" pitchFamily="18" charset="0"/>
                                </a:rPr>
                              </m:ctrlPr>
                            </m:sSupPr>
                            <m:e>
                              <m:r>
                                <a:rPr lang="en-GB" b="0">
                                  <a:latin typeface="Cambria Math" panose="02040503050406030204" pitchFamily="18" charset="0"/>
                                </a:rPr>
                                <m:t>𝑟</m:t>
                              </m:r>
                            </m:e>
                            <m:sup>
                              <m:r>
                                <a:rPr lang="en-GB" b="0">
                                  <a:latin typeface="Cambria Math" panose="02040503050406030204" pitchFamily="18" charset="0"/>
                                </a:rPr>
                                <m:t>′</m:t>
                              </m:r>
                            </m:sup>
                          </m:sSup>
                          <m:r>
                            <a:rPr lang="en-GB" b="0">
                              <a:latin typeface="Cambria Math" panose="02040503050406030204" pitchFamily="18" charset="0"/>
                            </a:rPr>
                            <m:t>𝑠</m:t>
                          </m:r>
                          <m:r>
                            <a:rPr lang="en-GB" b="0">
                              <a:latin typeface="Cambria Math" panose="02040503050406030204" pitchFamily="18" charset="0"/>
                            </a:rPr>
                            <m:t> </m:t>
                          </m:r>
                          <m:r>
                            <a:rPr lang="en-GB" b="0">
                              <a:latin typeface="Cambria Math" panose="02040503050406030204" pitchFamily="18" charset="0"/>
                            </a:rPr>
                            <m:t>𝑑𝑒𝑚𝑎𝑛𝑑</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den>
                      </m:f>
                    </m:oMath>
                  </m:oMathPara>
                </a14:m>
                <a:endParaRPr lang="en-GB" dirty="0">
                  <a:latin typeface="JLR Emeric" panose="02000503040000020004"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91580" y="2299982"/>
                <a:ext cx="4217316" cy="382156"/>
              </a:xfrm>
              <a:prstGeom prst="rect">
                <a:avLst/>
              </a:prstGeom>
              <a:blipFill>
                <a:blip r:embed="rId4"/>
                <a:stretch>
                  <a:fillRect t="-3175" b="-17460"/>
                </a:stretch>
              </a:blipFill>
            </p:spPr>
            <p:txBody>
              <a:bodyPr/>
              <a:lstStyle/>
              <a:p>
                <a:r>
                  <a:rPr lang="en-GB">
                    <a:noFill/>
                  </a:rPr>
                  <a:t> </a:t>
                </a:r>
              </a:p>
            </p:txBody>
          </p:sp>
        </mc:Fallback>
      </mc:AlternateContent>
      <p:pic>
        <p:nvPicPr>
          <p:cNvPr id="13" name="Picture 12"/>
          <p:cNvPicPr>
            <a:picLocks noChangeAspect="1"/>
          </p:cNvPicPr>
          <p:nvPr/>
        </p:nvPicPr>
        <p:blipFill>
          <a:blip r:embed="rId5"/>
          <a:stretch>
            <a:fillRect/>
          </a:stretch>
        </p:blipFill>
        <p:spPr>
          <a:xfrm>
            <a:off x="132463" y="4119066"/>
            <a:ext cx="1150239" cy="664096"/>
          </a:xfrm>
          <a:prstGeom prst="rect">
            <a:avLst/>
          </a:prstGeom>
        </p:spPr>
      </p:pic>
      <p:sp>
        <p:nvSpPr>
          <p:cNvPr id="14" name="Oval 13"/>
          <p:cNvSpPr/>
          <p:nvPr/>
        </p:nvSpPr>
        <p:spPr>
          <a:xfrm>
            <a:off x="1128712" y="4147198"/>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3527901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8FEC12E-19C3-4F59-BF56-A077CC23B185}"/>
              </a:ext>
            </a:extLst>
          </p:cNvPr>
          <p:cNvPicPr>
            <a:picLocks noChangeAspect="1"/>
          </p:cNvPicPr>
          <p:nvPr/>
        </p:nvPicPr>
        <p:blipFill>
          <a:blip r:embed="rId3"/>
          <a:stretch>
            <a:fillRect/>
          </a:stretch>
        </p:blipFill>
        <p:spPr>
          <a:xfrm>
            <a:off x="132463" y="4119066"/>
            <a:ext cx="1150239" cy="664096"/>
          </a:xfrm>
          <a:prstGeom prst="rect">
            <a:avLst/>
          </a:prstGeom>
        </p:spPr>
      </p:pic>
      <p:sp>
        <p:nvSpPr>
          <p:cNvPr id="2" name="Rectangle 1030"/>
          <p:cNvSpPr txBox="1">
            <a:spLocks noChangeArrowheads="1"/>
          </p:cNvSpPr>
          <p:nvPr/>
        </p:nvSpPr>
        <p:spPr bwMode="auto">
          <a:xfrm>
            <a:off x="196257" y="43104"/>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4"/>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729980053"/>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673412"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173552" y="3766626"/>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mc:AlternateContent xmlns:mc="http://schemas.openxmlformats.org/markup-compatibility/2006" xmlns:a14="http://schemas.microsoft.com/office/drawing/2010/main">
        <mc:Choice Requires="a14">
          <p:sp>
            <p:nvSpPr>
              <p:cNvPr id="29" name="TextBox 28"/>
              <p:cNvSpPr txBox="1"/>
              <p:nvPr/>
            </p:nvSpPr>
            <p:spPr>
              <a:xfrm>
                <a:off x="791580" y="2299982"/>
                <a:ext cx="4217316" cy="382156"/>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𝑻𝒂𝒌𝒕</m:t>
                      </m:r>
                      <m:r>
                        <a:rPr lang="en-GB" dirty="0" smtClean="0">
                          <a:latin typeface="Cambria Math" panose="02040503050406030204" pitchFamily="18" charset="0"/>
                        </a:rPr>
                        <m:t> </m:t>
                      </m:r>
                      <m:r>
                        <a:rPr lang="en-GB" dirty="0" smtClean="0">
                          <a:latin typeface="Cambria Math" panose="02040503050406030204" pitchFamily="18" charset="0"/>
                        </a:rPr>
                        <m:t>𝑻𝒊𝒎𝒆</m:t>
                      </m:r>
                      <m:r>
                        <a:rPr lang="en-GB">
                          <a:latin typeface="Cambria Math" panose="02040503050406030204" pitchFamily="18" charset="0"/>
                        </a:rPr>
                        <m:t>=</m:t>
                      </m:r>
                      <m:f>
                        <m:fPr>
                          <m:ctrlPr>
                            <a:rPr lang="en-GB" b="0" i="1">
                              <a:latin typeface="Cambria Math" panose="02040503050406030204" pitchFamily="18" charset="0"/>
                            </a:rPr>
                          </m:ctrlPr>
                        </m:fPr>
                        <m:num>
                          <m:r>
                            <a:rPr lang="en-GB" b="0">
                              <a:latin typeface="Cambria Math" panose="02040503050406030204" pitchFamily="18" charset="0"/>
                            </a:rPr>
                            <m:t>𝑇𝑖𝑚𝑒</m:t>
                          </m:r>
                          <m:r>
                            <a:rPr lang="en-GB" b="0">
                              <a:latin typeface="Cambria Math" panose="02040503050406030204" pitchFamily="18" charset="0"/>
                            </a:rPr>
                            <m:t> </m:t>
                          </m:r>
                          <m:r>
                            <a:rPr lang="en-GB" b="0">
                              <a:latin typeface="Cambria Math" panose="02040503050406030204" pitchFamily="18" charset="0"/>
                            </a:rPr>
                            <m:t>𝑎𝑣𝑎𝑖𝑙𝑎𝑏𝑙𝑒</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num>
                        <m:den>
                          <m:r>
                            <a:rPr lang="en-GB" b="0">
                              <a:latin typeface="Cambria Math" panose="02040503050406030204" pitchFamily="18" charset="0"/>
                            </a:rPr>
                            <m:t>𝐶𝑢𝑠𝑡𝑜𝑚𝑒</m:t>
                          </m:r>
                          <m:sSup>
                            <m:sSupPr>
                              <m:ctrlPr>
                                <a:rPr lang="en-GB" b="0" i="1">
                                  <a:latin typeface="Cambria Math" panose="02040503050406030204" pitchFamily="18" charset="0"/>
                                </a:rPr>
                              </m:ctrlPr>
                            </m:sSupPr>
                            <m:e>
                              <m:r>
                                <a:rPr lang="en-GB" b="0">
                                  <a:latin typeface="Cambria Math" panose="02040503050406030204" pitchFamily="18" charset="0"/>
                                </a:rPr>
                                <m:t>𝑟</m:t>
                              </m:r>
                            </m:e>
                            <m:sup>
                              <m:r>
                                <a:rPr lang="en-GB" b="0">
                                  <a:latin typeface="Cambria Math" panose="02040503050406030204" pitchFamily="18" charset="0"/>
                                </a:rPr>
                                <m:t>′</m:t>
                              </m:r>
                            </m:sup>
                          </m:sSup>
                          <m:r>
                            <a:rPr lang="en-GB" b="0">
                              <a:latin typeface="Cambria Math" panose="02040503050406030204" pitchFamily="18" charset="0"/>
                            </a:rPr>
                            <m:t>𝑠</m:t>
                          </m:r>
                          <m:r>
                            <a:rPr lang="en-GB" b="0">
                              <a:latin typeface="Cambria Math" panose="02040503050406030204" pitchFamily="18" charset="0"/>
                            </a:rPr>
                            <m:t> </m:t>
                          </m:r>
                          <m:r>
                            <a:rPr lang="en-GB" b="0">
                              <a:latin typeface="Cambria Math" panose="02040503050406030204" pitchFamily="18" charset="0"/>
                            </a:rPr>
                            <m:t>𝑑𝑒𝑚𝑎𝑛𝑑</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den>
                      </m:f>
                      <m:r>
                        <a:rPr lang="en-GB" b="1" i="1" smtClean="0">
                          <a:latin typeface="Cambria Math" panose="02040503050406030204" pitchFamily="18" charset="0"/>
                        </a:rPr>
                        <m:t> [</m:t>
                      </m:r>
                      <m:r>
                        <a:rPr lang="en-GB" b="1" i="1" smtClean="0">
                          <a:latin typeface="Cambria Math" panose="02040503050406030204" pitchFamily="18" charset="0"/>
                        </a:rPr>
                        <m:t>𝒔𝒆𝒄</m:t>
                      </m:r>
                      <m:r>
                        <a:rPr lang="en-GB" b="1" i="1" smtClean="0">
                          <a:latin typeface="Cambria Math" panose="02040503050406030204" pitchFamily="18" charset="0"/>
                        </a:rPr>
                        <m:t>]</m:t>
                      </m:r>
                    </m:oMath>
                  </m:oMathPara>
                </a14:m>
                <a:endParaRPr lang="en-GB" dirty="0">
                  <a:latin typeface="JLR Emeric" panose="02000503040000020004"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91580" y="2299982"/>
                <a:ext cx="4217316" cy="382156"/>
              </a:xfrm>
              <a:prstGeom prst="rect">
                <a:avLst/>
              </a:prstGeom>
              <a:blipFill>
                <a:blip r:embed="rId5"/>
                <a:stretch>
                  <a:fillRect t="-3175" b="-17460"/>
                </a:stretch>
              </a:blipFill>
            </p:spPr>
            <p:txBody>
              <a:bodyPr/>
              <a:lstStyle/>
              <a:p>
                <a:r>
                  <a:rPr lang="en-GB">
                    <a:noFill/>
                  </a:rPr>
                  <a:t> </a:t>
                </a:r>
              </a:p>
            </p:txBody>
          </p:sp>
        </mc:Fallback>
      </mc:AlternateContent>
      <p:cxnSp>
        <p:nvCxnSpPr>
          <p:cNvPr id="5" name="Straight Arrow Connector 4"/>
          <p:cNvCxnSpPr/>
          <p:nvPr/>
        </p:nvCxnSpPr>
        <p:spPr>
          <a:xfrm flipH="1" flipV="1">
            <a:off x="2900238" y="2138122"/>
            <a:ext cx="44572" cy="2054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13344" y="4154882"/>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mc:AlternateContent xmlns:mc="http://schemas.openxmlformats.org/markup-compatibility/2006" xmlns:a14="http://schemas.microsoft.com/office/drawing/2010/main">
        <mc:Choice Requires="a14">
          <p:sp>
            <p:nvSpPr>
              <p:cNvPr id="16" name="TextBox 15"/>
              <p:cNvSpPr txBox="1"/>
              <p:nvPr/>
            </p:nvSpPr>
            <p:spPr>
              <a:xfrm>
                <a:off x="1089093" y="2865591"/>
                <a:ext cx="3867541" cy="364331"/>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m:rPr>
                          <m:nor/>
                        </m:rPr>
                        <a:rPr lang="en-GB" sz="1100" b="0" dirty="0">
                          <a:latin typeface="JLR Emeric" panose="02000503040000020004" pitchFamily="2" charset="0"/>
                          <a:ea typeface="Cambria Math" panose="02040503050406030204" pitchFamily="18" charset="0"/>
                        </a:rPr>
                        <m:t>Customer</m:t>
                      </m:r>
                      <m:r>
                        <m:rPr>
                          <m:nor/>
                        </m:rPr>
                        <a:rPr lang="en-GB" sz="1100" b="0" dirty="0">
                          <a:latin typeface="JLR Emeric" panose="02000503040000020004" pitchFamily="2" charset="0"/>
                          <a:ea typeface="Cambria Math" panose="02040503050406030204" pitchFamily="18" charset="0"/>
                        </a:rPr>
                        <m:t>’</m:t>
                      </m:r>
                      <m:r>
                        <m:rPr>
                          <m:nor/>
                        </m:rPr>
                        <a:rPr lang="en-GB" sz="1100" b="0" dirty="0">
                          <a:latin typeface="JLR Emeric" panose="02000503040000020004" pitchFamily="2" charset="0"/>
                          <a:ea typeface="Cambria Math" panose="02040503050406030204" pitchFamily="18" charset="0"/>
                        </a:rPr>
                        <m:t>s</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demand</m:t>
                      </m:r>
                      <m:r>
                        <m:rPr>
                          <m:nor/>
                        </m:rPr>
                        <a:rPr lang="en-GB" sz="1100" b="0" dirty="0">
                          <a:latin typeface="JLR Emeric" panose="02000503040000020004" pitchFamily="2"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𝑝𝑒𝑟</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𝐷𝑎𝑦</m:t>
                      </m:r>
                      <m:r>
                        <a:rPr lang="en-GB" sz="1100" b="0">
                          <a:latin typeface="Cambria Math" panose="02040503050406030204" pitchFamily="18" charset="0"/>
                          <a:ea typeface="Cambria Math" panose="02040503050406030204" pitchFamily="18" charset="0"/>
                        </a:rPr>
                        <m:t>=</m:t>
                      </m:r>
                      <m:f>
                        <m:fPr>
                          <m:ctrlPr>
                            <a:rPr lang="en-GB" sz="1100" b="0" i="1">
                              <a:latin typeface="Cambria Math" panose="02040503050406030204" pitchFamily="18" charset="0"/>
                              <a:ea typeface="Cambria Math" panose="02040503050406030204" pitchFamily="18" charset="0"/>
                            </a:rPr>
                          </m:ctrlPr>
                        </m:fPr>
                        <m:num>
                          <m:r>
                            <a:rPr lang="en-GB" sz="1100" b="0" i="1" dirty="0">
                              <a:latin typeface="Cambria Math" panose="02040503050406030204" pitchFamily="18" charset="0"/>
                              <a:ea typeface="Cambria Math" panose="02040503050406030204" pitchFamily="18" charset="0"/>
                            </a:rPr>
                            <m:t>𝐶𝑢𝑠𝑡𝑜𝑚𝑒𝑟</m:t>
                          </m:r>
                          <m:r>
                            <a:rPr lang="en-GB" sz="1100" b="0" dirty="0">
                              <a:latin typeface="Cambria Math" panose="02040503050406030204" pitchFamily="18" charset="0"/>
                              <a:ea typeface="Cambria Math" panose="02040503050406030204" pitchFamily="18" charset="0"/>
                            </a:rPr>
                            <m:t>′</m:t>
                          </m:r>
                          <m:r>
                            <a:rPr lang="en-GB" sz="1100" b="0" i="1" dirty="0">
                              <a:latin typeface="Cambria Math" panose="02040503050406030204" pitchFamily="18" charset="0"/>
                              <a:ea typeface="Cambria Math" panose="02040503050406030204" pitchFamily="18" charset="0"/>
                            </a:rPr>
                            <m:t>𝑠</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𝑑𝑒𝑚𝑎𝑛𝑑</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𝑝𝑒𝑟</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𝑤𝑒𝑒𝑘</m:t>
                          </m:r>
                        </m:num>
                        <m:den>
                          <m:r>
                            <m:rPr>
                              <m:nor/>
                            </m:rPr>
                            <a:rPr lang="en-GB" sz="1100" b="0" dirty="0">
                              <a:latin typeface="JLR Emeric" panose="02000503040000020004" pitchFamily="2" charset="0"/>
                              <a:ea typeface="Cambria Math" panose="02040503050406030204" pitchFamily="18" charset="0"/>
                            </a:rPr>
                            <m:t>No</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of</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working</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days</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per</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week</m:t>
                          </m:r>
                          <m:r>
                            <m:rPr>
                              <m:nor/>
                            </m:rPr>
                            <a:rPr lang="en-GB" sz="1100" b="0" dirty="0">
                              <a:latin typeface="JLR Emeric" panose="02000503040000020004" pitchFamily="2" charset="0"/>
                              <a:ea typeface="Cambria Math" panose="02040503050406030204" pitchFamily="18" charset="0"/>
                            </a:rPr>
                            <m:t> </m:t>
                          </m:r>
                        </m:den>
                      </m:f>
                    </m:oMath>
                  </m:oMathPara>
                </a14:m>
                <a:endParaRPr lang="en-GB" sz="1100" b="0" dirty="0">
                  <a:latin typeface="JLR Emeric" panose="02000503040000020004" pitchFamily="2" charset="0"/>
                  <a:ea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89093" y="2865591"/>
                <a:ext cx="3867541" cy="364331"/>
              </a:xfrm>
              <a:prstGeom prst="rect">
                <a:avLst/>
              </a:prstGeom>
              <a:blipFill>
                <a:blip r:embed="rId6"/>
                <a:stretch>
                  <a:fillRect l="-1104" t="-3333" r="-946" b="-18333"/>
                </a:stretch>
              </a:blipFill>
            </p:spPr>
            <p:txBody>
              <a:bodyPr/>
              <a:lstStyle/>
              <a:p>
                <a:r>
                  <a:rPr lang="en-GB">
                    <a:noFill/>
                  </a:rPr>
                  <a:t> </a:t>
                </a:r>
              </a:p>
            </p:txBody>
          </p:sp>
        </mc:Fallback>
      </mc:AlternateContent>
      <p:cxnSp>
        <p:nvCxnSpPr>
          <p:cNvPr id="17" name="Straight Arrow Connector 16"/>
          <p:cNvCxnSpPr/>
          <p:nvPr/>
        </p:nvCxnSpPr>
        <p:spPr>
          <a:xfrm flipH="1">
            <a:off x="2900238" y="2709992"/>
            <a:ext cx="220040" cy="1277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9630" y="1740643"/>
                <a:ext cx="5444344" cy="169277"/>
              </a:xfrm>
              <a:prstGeom prst="rect">
                <a:avLst/>
              </a:prstGeom>
              <a:noFill/>
            </p:spPr>
            <p:txBody>
              <a:bodyPr wrap="square" lIns="0" tIns="0" rIns="0" bIns="0" rtlCol="0">
                <a:spAutoFit/>
              </a:bodyPr>
              <a:lstStyle/>
              <a:p>
                <a:pPr fontAlgn="base">
                  <a:spcBef>
                    <a:spcPct val="0"/>
                  </a:spcBef>
                  <a:spcAft>
                    <a:spcPct val="0"/>
                  </a:spcAft>
                </a:pPr>
                <a14:m>
                  <m:oMath xmlns:m="http://schemas.openxmlformats.org/officeDocument/2006/math">
                    <m:r>
                      <m:rPr>
                        <m:nor/>
                      </m:rPr>
                      <a:rPr lang="en-GB" sz="1100" i="1" dirty="0">
                        <a:solidFill>
                          <a:srgbClr val="131313"/>
                        </a:solidFill>
                        <a:latin typeface="JLR Emeric" panose="02000503040000020004" pitchFamily="2" charset="0"/>
                        <a:ea typeface="Cambria Math" panose="02040503050406030204" pitchFamily="18" charset="0"/>
                      </a:rPr>
                      <m:t>Time</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Available</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per</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Shift</m:t>
                    </m:r>
                    <m:r>
                      <a:rPr lang="en-GB" sz="1100" b="0" i="1" dirty="0">
                        <a:solidFill>
                          <a:srgbClr val="131313"/>
                        </a:solidFill>
                        <a:latin typeface="Cambria Math" panose="02040503050406030204" pitchFamily="18" charset="0"/>
                        <a:ea typeface="Cambria Math" panose="02040503050406030204" pitchFamily="18" charset="0"/>
                      </a:rPr>
                      <m:t> </m:t>
                    </m:r>
                    <m:r>
                      <a:rPr lang="en-GB" sz="1100" b="0" i="1">
                        <a:solidFill>
                          <a:srgbClr val="000000"/>
                        </a:solidFill>
                        <a:latin typeface="Cambria Math" panose="02040503050406030204" pitchFamily="18" charset="0"/>
                        <a:ea typeface="Cambria Math" panose="02040503050406030204" pitchFamily="18" charset="0"/>
                      </a:rPr>
                      <m:t>=</m:t>
                    </m:r>
                    <m:r>
                      <m:rPr>
                        <m:nor/>
                      </m:rPr>
                      <a:rPr lang="en-GB" sz="1100" i="1" dirty="0">
                        <a:solidFill>
                          <a:srgbClr val="131313"/>
                        </a:solidFill>
                        <a:latin typeface="JLR Emeric" panose="02000503040000020004" pitchFamily="2" charset="0"/>
                        <a:ea typeface="Cambria Math" panose="02040503050406030204" pitchFamily="18" charset="0"/>
                      </a:rPr>
                      <m:t>Total</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Time</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per</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Shift</m:t>
                    </m:r>
                    <m:r>
                      <a:rPr lang="en-GB" sz="1100" b="0" i="1" dirty="0">
                        <a:solidFill>
                          <a:srgbClr val="131313"/>
                        </a:solidFill>
                        <a:latin typeface="Cambria Math" panose="02040503050406030204" pitchFamily="18" charset="0"/>
                        <a:ea typeface="Cambria Math" panose="02040503050406030204" pitchFamily="18" charset="0"/>
                      </a:rPr>
                      <m:t> </m:t>
                    </m:r>
                    <m:r>
                      <a:rPr lang="en-GB" sz="1100" b="0" i="1">
                        <a:solidFill>
                          <a:srgbClr val="000000"/>
                        </a:solidFill>
                        <a:latin typeface="Cambria Math" panose="02040503050406030204" pitchFamily="18" charset="0"/>
                        <a:ea typeface="Cambria Math" panose="02040503050406030204" pitchFamily="18" charset="0"/>
                      </a:rPr>
                      <m:t>−</m:t>
                    </m:r>
                  </m:oMath>
                </a14:m>
                <a:r>
                  <a:rPr lang="en-GB" sz="1100" dirty="0">
                    <a:solidFill>
                      <a:srgbClr val="000000"/>
                    </a:solidFill>
                    <a:latin typeface="JLR Emeric" panose="02000503040000020004" pitchFamily="2" charset="0"/>
                    <a:ea typeface="Cambria Math" panose="02040503050406030204" pitchFamily="18" charset="0"/>
                  </a:rPr>
                  <a:t> </a:t>
                </a:r>
                <a:r>
                  <a:rPr lang="en-GB" sz="1100" i="1" dirty="0">
                    <a:solidFill>
                      <a:srgbClr val="000000"/>
                    </a:solidFill>
                    <a:latin typeface="JLR Emeric" panose="02000503040000020004" pitchFamily="2" charset="0"/>
                    <a:ea typeface="Cambria Math" panose="02040503050406030204" pitchFamily="18" charset="0"/>
                  </a:rPr>
                  <a:t>Breaks – Planned Downtime</a:t>
                </a:r>
                <a:endParaRPr lang="en-GB" sz="1100" dirty="0">
                  <a:solidFill>
                    <a:srgbClr val="000000"/>
                  </a:solidFill>
                  <a:latin typeface="JLR Emeric" panose="02000503040000020004" pitchFamily="2"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630" y="1740643"/>
                <a:ext cx="5444344" cy="169277"/>
              </a:xfrm>
              <a:prstGeom prst="rect">
                <a:avLst/>
              </a:prstGeom>
              <a:blipFill>
                <a:blip r:embed="rId7"/>
                <a:stretch>
                  <a:fillRect l="-1008" t="-29630" b="-5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0404" y="1978361"/>
                <a:ext cx="4399239" cy="184666"/>
              </a:xfrm>
              <a:prstGeom prst="rect">
                <a:avLst/>
              </a:prstGeom>
              <a:noFill/>
            </p:spPr>
            <p:txBody>
              <a:bodyPr wrap="square" lIns="0" tIns="0" rIns="0" bIns="0" rtlCol="0">
                <a:spAutoFit/>
              </a:bodyPr>
              <a:lstStyle/>
              <a:p>
                <a:pPr fontAlgn="base">
                  <a:spcBef>
                    <a:spcPct val="0"/>
                  </a:spcBef>
                  <a:spcAft>
                    <a:spcPct val="0"/>
                  </a:spcAft>
                </a:pPr>
                <a14:m>
                  <m:oMath xmlns:m="http://schemas.openxmlformats.org/officeDocument/2006/math">
                    <m:r>
                      <m:rPr>
                        <m:nor/>
                      </m:rPr>
                      <a:rPr lang="en-GB" sz="1200" i="1" dirty="0">
                        <a:solidFill>
                          <a:srgbClr val="131313"/>
                        </a:solidFill>
                        <a:latin typeface="JLR Emeric" panose="02000503040000020004" pitchFamily="2" charset="0"/>
                        <a:ea typeface="Cambria Math" panose="02040503050406030204" pitchFamily="18" charset="0"/>
                      </a:rPr>
                      <m:t>Time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Available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per</m:t>
                    </m:r>
                    <m:r>
                      <m:rPr>
                        <m:nor/>
                      </m:rPr>
                      <a:rPr lang="en-GB" sz="1200" i="1" dirty="0">
                        <a:solidFill>
                          <a:srgbClr val="131313"/>
                        </a:solidFill>
                        <a:latin typeface="JLR Emeric" panose="02000503040000020004" pitchFamily="2" charset="0"/>
                        <a:ea typeface="Cambria Math" panose="02040503050406030204" pitchFamily="18" charset="0"/>
                      </a:rPr>
                      <m:t> </m:t>
                    </m:r>
                    <m:r>
                      <a:rPr lang="en-GB" sz="1200" b="0" i="1" dirty="0">
                        <a:solidFill>
                          <a:srgbClr val="131313"/>
                        </a:solidFill>
                        <a:latin typeface="Cambria Math" panose="02040503050406030204" pitchFamily="18" charset="0"/>
                        <a:ea typeface="Cambria Math" panose="02040503050406030204" pitchFamily="18" charset="0"/>
                      </a:rPr>
                      <m:t>𝐷𝑎𝑦</m:t>
                    </m:r>
                    <m:r>
                      <a:rPr lang="en-GB" sz="1200" b="0" i="1" dirty="0">
                        <a:solidFill>
                          <a:srgbClr val="131313"/>
                        </a:solidFill>
                        <a:latin typeface="Cambria Math" panose="02040503050406030204" pitchFamily="18"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Time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Available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per</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Shift</m:t>
                    </m:r>
                    <m:r>
                      <a:rPr lang="en-GB" sz="1200" b="0" i="1" dirty="0">
                        <a:solidFill>
                          <a:srgbClr val="131313"/>
                        </a:solidFill>
                        <a:latin typeface="Cambria Math" panose="02040503050406030204" pitchFamily="18" charset="0"/>
                        <a:ea typeface="Cambria Math" panose="02040503050406030204" pitchFamily="18" charset="0"/>
                      </a:rPr>
                      <m:t>  </m:t>
                    </m:r>
                    <m:r>
                      <a:rPr lang="en-GB" sz="1200" b="0" i="1" dirty="0">
                        <a:solidFill>
                          <a:srgbClr val="131313"/>
                        </a:solidFill>
                        <a:latin typeface="Cambria Math" panose="02040503050406030204" pitchFamily="18" charset="0"/>
                        <a:ea typeface="Cambria Math" panose="02040503050406030204" pitchFamily="18" charset="0"/>
                      </a:rPr>
                      <m:t>𝑥</m:t>
                    </m:r>
                  </m:oMath>
                </a14:m>
                <a:r>
                  <a:rPr lang="en-GB" sz="1200" i="1" dirty="0">
                    <a:solidFill>
                      <a:srgbClr val="000000"/>
                    </a:solidFill>
                    <a:latin typeface="JLR Emeric" panose="02000503040000020004" pitchFamily="2" charset="0"/>
                    <a:ea typeface="Cambria Math" panose="02040503050406030204" pitchFamily="18" charset="0"/>
                  </a:rPr>
                  <a:t> No of Shifts</a:t>
                </a:r>
              </a:p>
            </p:txBody>
          </p:sp>
        </mc:Choice>
        <mc:Fallback xmlns="">
          <p:sp>
            <p:nvSpPr>
              <p:cNvPr id="19" name="TextBox 18"/>
              <p:cNvSpPr txBox="1">
                <a:spLocks noRot="1" noChangeAspect="1" noMove="1" noResize="1" noEditPoints="1" noAdjustHandles="1" noChangeArrowheads="1" noChangeShapeType="1" noTextEdit="1"/>
              </p:cNvSpPr>
              <p:nvPr/>
            </p:nvSpPr>
            <p:spPr>
              <a:xfrm>
                <a:off x="580404" y="1978361"/>
                <a:ext cx="4399239" cy="184666"/>
              </a:xfrm>
              <a:prstGeom prst="rect">
                <a:avLst/>
              </a:prstGeom>
              <a:blipFill>
                <a:blip r:embed="rId8"/>
                <a:stretch>
                  <a:fillRect l="-1247" t="-23333" r="-1385" b="-53333"/>
                </a:stretch>
              </a:blipFill>
            </p:spPr>
            <p:txBody>
              <a:bodyPr/>
              <a:lstStyle/>
              <a:p>
                <a:r>
                  <a:rPr lang="en-GB">
                    <a:noFill/>
                  </a:rPr>
                  <a:t> </a:t>
                </a:r>
              </a:p>
            </p:txBody>
          </p:sp>
        </mc:Fallback>
      </mc:AlternateContent>
    </p:spTree>
    <p:extLst>
      <p:ext uri="{BB962C8B-B14F-4D97-AF65-F5344CB8AC3E}">
        <p14:creationId xmlns:p14="http://schemas.microsoft.com/office/powerpoint/2010/main" val="2817284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41603" y="4966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6218947" y="898218"/>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560863867"/>
              </p:ext>
            </p:extLst>
          </p:nvPr>
        </p:nvGraphicFramePr>
        <p:xfrm>
          <a:off x="6234360" y="1939100"/>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72287" y="736190"/>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2187840" y="990544"/>
            <a:ext cx="3700637"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2187840" y="3605262"/>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mc:AlternateContent xmlns:mc="http://schemas.openxmlformats.org/markup-compatibility/2006" xmlns:a14="http://schemas.microsoft.com/office/drawing/2010/main">
        <mc:Choice Requires="a14">
          <p:sp>
            <p:nvSpPr>
              <p:cNvPr id="29" name="TextBox 28"/>
              <p:cNvSpPr txBox="1"/>
              <p:nvPr/>
            </p:nvSpPr>
            <p:spPr>
              <a:xfrm>
                <a:off x="1805868" y="2138618"/>
                <a:ext cx="4217316" cy="382156"/>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𝑻𝒂𝒌𝒕</m:t>
                      </m:r>
                      <m:r>
                        <a:rPr lang="en-GB" dirty="0" smtClean="0">
                          <a:latin typeface="Cambria Math" panose="02040503050406030204" pitchFamily="18" charset="0"/>
                        </a:rPr>
                        <m:t> </m:t>
                      </m:r>
                      <m:r>
                        <a:rPr lang="en-GB" dirty="0" smtClean="0">
                          <a:latin typeface="Cambria Math" panose="02040503050406030204" pitchFamily="18" charset="0"/>
                        </a:rPr>
                        <m:t>𝑻𝒊𝒎𝒆</m:t>
                      </m:r>
                      <m:r>
                        <a:rPr lang="en-GB">
                          <a:latin typeface="Cambria Math" panose="02040503050406030204" pitchFamily="18" charset="0"/>
                        </a:rPr>
                        <m:t>=</m:t>
                      </m:r>
                      <m:f>
                        <m:fPr>
                          <m:ctrlPr>
                            <a:rPr lang="en-GB" b="0" i="1">
                              <a:latin typeface="Cambria Math" panose="02040503050406030204" pitchFamily="18" charset="0"/>
                            </a:rPr>
                          </m:ctrlPr>
                        </m:fPr>
                        <m:num>
                          <m:r>
                            <a:rPr lang="en-GB" b="0">
                              <a:latin typeface="Cambria Math" panose="02040503050406030204" pitchFamily="18" charset="0"/>
                            </a:rPr>
                            <m:t>𝑇𝑖𝑚𝑒</m:t>
                          </m:r>
                          <m:r>
                            <a:rPr lang="en-GB" b="0">
                              <a:latin typeface="Cambria Math" panose="02040503050406030204" pitchFamily="18" charset="0"/>
                            </a:rPr>
                            <m:t> </m:t>
                          </m:r>
                          <m:r>
                            <a:rPr lang="en-GB" b="0">
                              <a:latin typeface="Cambria Math" panose="02040503050406030204" pitchFamily="18" charset="0"/>
                            </a:rPr>
                            <m:t>𝑎𝑣𝑎𝑖𝑙𝑎𝑏𝑙𝑒</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num>
                        <m:den>
                          <m:r>
                            <a:rPr lang="en-GB" b="0">
                              <a:latin typeface="Cambria Math" panose="02040503050406030204" pitchFamily="18" charset="0"/>
                            </a:rPr>
                            <m:t>𝐶𝑢𝑠𝑡𝑜𝑚𝑒</m:t>
                          </m:r>
                          <m:sSup>
                            <m:sSupPr>
                              <m:ctrlPr>
                                <a:rPr lang="en-GB" b="0" i="1">
                                  <a:latin typeface="Cambria Math" panose="02040503050406030204" pitchFamily="18" charset="0"/>
                                </a:rPr>
                              </m:ctrlPr>
                            </m:sSupPr>
                            <m:e>
                              <m:r>
                                <a:rPr lang="en-GB" b="0">
                                  <a:latin typeface="Cambria Math" panose="02040503050406030204" pitchFamily="18" charset="0"/>
                                </a:rPr>
                                <m:t>𝑟</m:t>
                              </m:r>
                            </m:e>
                            <m:sup>
                              <m:r>
                                <a:rPr lang="en-GB" b="0">
                                  <a:latin typeface="Cambria Math" panose="02040503050406030204" pitchFamily="18" charset="0"/>
                                </a:rPr>
                                <m:t>′</m:t>
                              </m:r>
                            </m:sup>
                          </m:sSup>
                          <m:r>
                            <a:rPr lang="en-GB" b="0">
                              <a:latin typeface="Cambria Math" panose="02040503050406030204" pitchFamily="18" charset="0"/>
                            </a:rPr>
                            <m:t>𝑠</m:t>
                          </m:r>
                          <m:r>
                            <a:rPr lang="en-GB" b="0">
                              <a:latin typeface="Cambria Math" panose="02040503050406030204" pitchFamily="18" charset="0"/>
                            </a:rPr>
                            <m:t> </m:t>
                          </m:r>
                          <m:r>
                            <a:rPr lang="en-GB" b="0">
                              <a:latin typeface="Cambria Math" panose="02040503050406030204" pitchFamily="18" charset="0"/>
                            </a:rPr>
                            <m:t>𝑑𝑒𝑚𝑎𝑛𝑑</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den>
                      </m:f>
                      <m:r>
                        <a:rPr lang="en-GB" b="1" i="1" smtClean="0">
                          <a:latin typeface="Cambria Math" panose="02040503050406030204" pitchFamily="18" charset="0"/>
                        </a:rPr>
                        <m:t> [</m:t>
                      </m:r>
                      <m:r>
                        <a:rPr lang="en-GB" b="1" i="1" smtClean="0">
                          <a:latin typeface="Cambria Math" panose="02040503050406030204" pitchFamily="18" charset="0"/>
                        </a:rPr>
                        <m:t>𝒔𝒆𝒄</m:t>
                      </m:r>
                      <m:r>
                        <a:rPr lang="en-GB" b="1" i="1" smtClean="0">
                          <a:latin typeface="Cambria Math" panose="02040503050406030204" pitchFamily="18" charset="0"/>
                        </a:rPr>
                        <m:t>]</m:t>
                      </m:r>
                    </m:oMath>
                  </m:oMathPara>
                </a14:m>
                <a:endParaRPr lang="en-GB" dirty="0">
                  <a:latin typeface="JLR Emeric" panose="02000503040000020004"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805868" y="2138618"/>
                <a:ext cx="4217316" cy="382156"/>
              </a:xfrm>
              <a:prstGeom prst="rect">
                <a:avLst/>
              </a:prstGeom>
              <a:blipFill>
                <a:blip r:embed="rId4"/>
                <a:stretch>
                  <a:fillRect t="-3175" b="-15873"/>
                </a:stretch>
              </a:blipFill>
            </p:spPr>
            <p:txBody>
              <a:bodyPr/>
              <a:lstStyle/>
              <a:p>
                <a:r>
                  <a:rPr lang="en-GB">
                    <a:noFill/>
                  </a:rPr>
                  <a:t> </a:t>
                </a:r>
              </a:p>
            </p:txBody>
          </p:sp>
        </mc:Fallback>
      </mc:AlternateContent>
      <p:cxnSp>
        <p:nvCxnSpPr>
          <p:cNvPr id="5" name="Straight Arrow Connector 4"/>
          <p:cNvCxnSpPr/>
          <p:nvPr/>
        </p:nvCxnSpPr>
        <p:spPr>
          <a:xfrm flipH="1" flipV="1">
            <a:off x="3914526" y="1976758"/>
            <a:ext cx="44572" cy="2054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143000" y="4270142"/>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5" name="TextBox 14"/>
          <p:cNvSpPr txBox="1"/>
          <p:nvPr/>
        </p:nvSpPr>
        <p:spPr>
          <a:xfrm>
            <a:off x="172287" y="3064775"/>
            <a:ext cx="5620325" cy="1815882"/>
          </a:xfrm>
          <a:prstGeom prst="rect">
            <a:avLst/>
          </a:prstGeom>
          <a:solidFill>
            <a:srgbClr val="C4C4C4"/>
          </a:solidFill>
          <a:ln>
            <a:solidFill>
              <a:srgbClr val="000000"/>
            </a:solidFill>
          </a:ln>
        </p:spPr>
        <p:txBody>
          <a:bodyPr wrap="square" rtlCol="0">
            <a:spAutoFit/>
          </a:bodyPr>
          <a:lstStyle/>
          <a:p>
            <a:r>
              <a:rPr lang="en-GB" sz="1400" b="1" dirty="0">
                <a:latin typeface="JLR Emeric" panose="02000503040000020004" pitchFamily="2" charset="0"/>
              </a:rPr>
              <a:t>As a worked example we will use the following data:</a:t>
            </a:r>
          </a:p>
          <a:p>
            <a:r>
              <a:rPr lang="en-GB" sz="1400" i="1" dirty="0">
                <a:latin typeface="JLR Emeric" panose="02000503040000020004" pitchFamily="2" charset="0"/>
              </a:rPr>
              <a:t>Total Time per Shift = 480 mins</a:t>
            </a:r>
          </a:p>
          <a:p>
            <a:r>
              <a:rPr lang="en-GB" sz="1400" i="1" dirty="0">
                <a:latin typeface="JLR Emeric" panose="02000503040000020004" pitchFamily="2" charset="0"/>
              </a:rPr>
              <a:t>Breaks per Shift = 20 mins</a:t>
            </a:r>
          </a:p>
          <a:p>
            <a:r>
              <a:rPr lang="en-GB" sz="1400" i="1" dirty="0">
                <a:latin typeface="JLR Emeric" panose="02000503040000020004" pitchFamily="2" charset="0"/>
              </a:rPr>
              <a:t>Planned Downtime per Shift = 10mins </a:t>
            </a:r>
          </a:p>
          <a:p>
            <a:r>
              <a:rPr lang="en-GB" sz="1400" i="1" dirty="0">
                <a:latin typeface="JLR Emeric" panose="02000503040000020004" pitchFamily="2" charset="0"/>
              </a:rPr>
              <a:t>No of working days per week = 5</a:t>
            </a:r>
          </a:p>
          <a:p>
            <a:r>
              <a:rPr lang="en-GB" sz="1400" i="1" dirty="0">
                <a:latin typeface="JLR Emeric" panose="02000503040000020004" pitchFamily="2" charset="0"/>
              </a:rPr>
              <a:t>No of shifts per day = 3</a:t>
            </a:r>
          </a:p>
          <a:p>
            <a:endParaRPr lang="en-GB" sz="1400" i="1" dirty="0">
              <a:latin typeface="JLR Emeric" panose="02000503040000020004" pitchFamily="2" charset="0"/>
            </a:endParaRPr>
          </a:p>
          <a:p>
            <a:r>
              <a:rPr lang="en-GB" sz="1400" i="1" dirty="0">
                <a:latin typeface="JLR Emeric" panose="02000503040000020004" pitchFamily="2" charset="0"/>
              </a:rPr>
              <a:t>Customer’s demand per day = (take data from the Customer’s box)</a:t>
            </a:r>
          </a:p>
        </p:txBody>
      </p:sp>
      <mc:AlternateContent xmlns:mc="http://schemas.openxmlformats.org/markup-compatibility/2006" xmlns:a14="http://schemas.microsoft.com/office/drawing/2010/main">
        <mc:Choice Requires="a14">
          <p:sp>
            <p:nvSpPr>
              <p:cNvPr id="16" name="TextBox 15"/>
              <p:cNvSpPr txBox="1"/>
              <p:nvPr/>
            </p:nvSpPr>
            <p:spPr>
              <a:xfrm>
                <a:off x="2103381" y="2704227"/>
                <a:ext cx="3867541" cy="364331"/>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m:rPr>
                          <m:nor/>
                        </m:rPr>
                        <a:rPr lang="en-GB" sz="1100" b="0" dirty="0">
                          <a:latin typeface="JLR Emeric" panose="02000503040000020004" pitchFamily="2" charset="0"/>
                          <a:ea typeface="Cambria Math" panose="02040503050406030204" pitchFamily="18" charset="0"/>
                        </a:rPr>
                        <m:t>Customer</m:t>
                      </m:r>
                      <m:r>
                        <m:rPr>
                          <m:nor/>
                        </m:rPr>
                        <a:rPr lang="en-GB" sz="1100" b="0" dirty="0">
                          <a:latin typeface="JLR Emeric" panose="02000503040000020004" pitchFamily="2" charset="0"/>
                          <a:ea typeface="Cambria Math" panose="02040503050406030204" pitchFamily="18" charset="0"/>
                        </a:rPr>
                        <m:t>’</m:t>
                      </m:r>
                      <m:r>
                        <m:rPr>
                          <m:nor/>
                        </m:rPr>
                        <a:rPr lang="en-GB" sz="1100" b="0" dirty="0">
                          <a:latin typeface="JLR Emeric" panose="02000503040000020004" pitchFamily="2" charset="0"/>
                          <a:ea typeface="Cambria Math" panose="02040503050406030204" pitchFamily="18" charset="0"/>
                        </a:rPr>
                        <m:t>s</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demand</m:t>
                      </m:r>
                      <m:r>
                        <m:rPr>
                          <m:nor/>
                        </m:rPr>
                        <a:rPr lang="en-GB" sz="1100" b="0" dirty="0">
                          <a:latin typeface="JLR Emeric" panose="02000503040000020004" pitchFamily="2"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𝑝𝑒𝑟</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𝐷𝑎𝑦</m:t>
                      </m:r>
                      <m:r>
                        <a:rPr lang="en-GB" sz="1100" b="0">
                          <a:latin typeface="Cambria Math" panose="02040503050406030204" pitchFamily="18" charset="0"/>
                          <a:ea typeface="Cambria Math" panose="02040503050406030204" pitchFamily="18" charset="0"/>
                        </a:rPr>
                        <m:t>=</m:t>
                      </m:r>
                      <m:f>
                        <m:fPr>
                          <m:ctrlPr>
                            <a:rPr lang="en-GB" sz="1100" b="0" i="1">
                              <a:latin typeface="Cambria Math" panose="02040503050406030204" pitchFamily="18" charset="0"/>
                              <a:ea typeface="Cambria Math" panose="02040503050406030204" pitchFamily="18" charset="0"/>
                            </a:rPr>
                          </m:ctrlPr>
                        </m:fPr>
                        <m:num>
                          <m:r>
                            <a:rPr lang="en-GB" sz="1100" b="0" i="1" dirty="0">
                              <a:latin typeface="Cambria Math" panose="02040503050406030204" pitchFamily="18" charset="0"/>
                              <a:ea typeface="Cambria Math" panose="02040503050406030204" pitchFamily="18" charset="0"/>
                            </a:rPr>
                            <m:t>𝐶𝑢𝑠𝑡𝑜𝑚𝑒𝑟</m:t>
                          </m:r>
                          <m:r>
                            <a:rPr lang="en-GB" sz="1100" b="0" dirty="0">
                              <a:latin typeface="Cambria Math" panose="02040503050406030204" pitchFamily="18" charset="0"/>
                              <a:ea typeface="Cambria Math" panose="02040503050406030204" pitchFamily="18" charset="0"/>
                            </a:rPr>
                            <m:t>′</m:t>
                          </m:r>
                          <m:r>
                            <a:rPr lang="en-GB" sz="1100" b="0" i="1" dirty="0">
                              <a:latin typeface="Cambria Math" panose="02040503050406030204" pitchFamily="18" charset="0"/>
                              <a:ea typeface="Cambria Math" panose="02040503050406030204" pitchFamily="18" charset="0"/>
                            </a:rPr>
                            <m:t>𝑠</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𝑑𝑒𝑚𝑎𝑛𝑑</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𝑝𝑒𝑟</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𝑤𝑒𝑒𝑘</m:t>
                          </m:r>
                        </m:num>
                        <m:den>
                          <m:r>
                            <m:rPr>
                              <m:nor/>
                            </m:rPr>
                            <a:rPr lang="en-GB" sz="1100" b="0" dirty="0">
                              <a:latin typeface="JLR Emeric" panose="02000503040000020004" pitchFamily="2" charset="0"/>
                              <a:ea typeface="Cambria Math" panose="02040503050406030204" pitchFamily="18" charset="0"/>
                            </a:rPr>
                            <m:t>No</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of</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working</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days</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per</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week</m:t>
                          </m:r>
                          <m:r>
                            <m:rPr>
                              <m:nor/>
                            </m:rPr>
                            <a:rPr lang="en-GB" sz="1100" b="0" dirty="0">
                              <a:latin typeface="JLR Emeric" panose="02000503040000020004" pitchFamily="2" charset="0"/>
                              <a:ea typeface="Cambria Math" panose="02040503050406030204" pitchFamily="18" charset="0"/>
                            </a:rPr>
                            <m:t> </m:t>
                          </m:r>
                        </m:den>
                      </m:f>
                    </m:oMath>
                  </m:oMathPara>
                </a14:m>
                <a:endParaRPr lang="en-GB" sz="1100" b="0" dirty="0">
                  <a:latin typeface="JLR Emeric" panose="02000503040000020004" pitchFamily="2" charset="0"/>
                  <a:ea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103381" y="2704227"/>
                <a:ext cx="3867541" cy="364331"/>
              </a:xfrm>
              <a:prstGeom prst="rect">
                <a:avLst/>
              </a:prstGeom>
              <a:blipFill>
                <a:blip r:embed="rId5"/>
                <a:stretch>
                  <a:fillRect l="-946" t="-3390" r="-1104" b="-20339"/>
                </a:stretch>
              </a:blipFill>
            </p:spPr>
            <p:txBody>
              <a:bodyPr/>
              <a:lstStyle/>
              <a:p>
                <a:r>
                  <a:rPr lang="en-GB">
                    <a:noFill/>
                  </a:rPr>
                  <a:t> </a:t>
                </a:r>
              </a:p>
            </p:txBody>
          </p:sp>
        </mc:Fallback>
      </mc:AlternateContent>
      <p:cxnSp>
        <p:nvCxnSpPr>
          <p:cNvPr id="17" name="Straight Arrow Connector 16"/>
          <p:cNvCxnSpPr/>
          <p:nvPr/>
        </p:nvCxnSpPr>
        <p:spPr>
          <a:xfrm flipH="1">
            <a:off x="3914526" y="2548628"/>
            <a:ext cx="220040" cy="1277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023918" y="1579279"/>
                <a:ext cx="5231107" cy="169277"/>
              </a:xfrm>
              <a:prstGeom prst="rect">
                <a:avLst/>
              </a:prstGeom>
              <a:noFill/>
            </p:spPr>
            <p:txBody>
              <a:bodyPr wrap="square" lIns="0" tIns="0" rIns="0" bIns="0" rtlCol="0">
                <a:spAutoFit/>
              </a:bodyPr>
              <a:lstStyle/>
              <a:p>
                <a:pPr fontAlgn="base">
                  <a:spcBef>
                    <a:spcPct val="0"/>
                  </a:spcBef>
                  <a:spcAft>
                    <a:spcPct val="0"/>
                  </a:spcAft>
                </a:pPr>
                <a14:m>
                  <m:oMath xmlns:m="http://schemas.openxmlformats.org/officeDocument/2006/math">
                    <m:r>
                      <m:rPr>
                        <m:nor/>
                      </m:rPr>
                      <a:rPr lang="en-GB" sz="1100" i="1" dirty="0">
                        <a:solidFill>
                          <a:srgbClr val="131313"/>
                        </a:solidFill>
                        <a:latin typeface="JLR Emeric" panose="02000503040000020004" pitchFamily="2" charset="0"/>
                        <a:ea typeface="Cambria Math" panose="02040503050406030204" pitchFamily="18" charset="0"/>
                      </a:rPr>
                      <m:t>Time</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Available</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per</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Shift</m:t>
                    </m:r>
                    <m:r>
                      <a:rPr lang="en-GB" sz="1100" b="0" i="1" dirty="0">
                        <a:solidFill>
                          <a:srgbClr val="131313"/>
                        </a:solidFill>
                        <a:latin typeface="Cambria Math" panose="02040503050406030204" pitchFamily="18" charset="0"/>
                        <a:ea typeface="Cambria Math" panose="02040503050406030204" pitchFamily="18" charset="0"/>
                      </a:rPr>
                      <m:t> </m:t>
                    </m:r>
                    <m:r>
                      <a:rPr lang="en-GB" sz="1100" b="0" i="1">
                        <a:solidFill>
                          <a:srgbClr val="000000"/>
                        </a:solidFill>
                        <a:latin typeface="Cambria Math" panose="02040503050406030204" pitchFamily="18" charset="0"/>
                        <a:ea typeface="Cambria Math" panose="02040503050406030204" pitchFamily="18" charset="0"/>
                      </a:rPr>
                      <m:t>=</m:t>
                    </m:r>
                    <m:r>
                      <m:rPr>
                        <m:nor/>
                      </m:rPr>
                      <a:rPr lang="en-GB" sz="1100" i="1" dirty="0">
                        <a:solidFill>
                          <a:srgbClr val="131313"/>
                        </a:solidFill>
                        <a:latin typeface="JLR Emeric" panose="02000503040000020004" pitchFamily="2" charset="0"/>
                        <a:ea typeface="Cambria Math" panose="02040503050406030204" pitchFamily="18" charset="0"/>
                      </a:rPr>
                      <m:t>Total</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Time</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per</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Shift</m:t>
                    </m:r>
                    <m:r>
                      <a:rPr lang="en-GB" sz="1100" b="0" i="1" dirty="0">
                        <a:solidFill>
                          <a:srgbClr val="131313"/>
                        </a:solidFill>
                        <a:latin typeface="Cambria Math" panose="02040503050406030204" pitchFamily="18" charset="0"/>
                        <a:ea typeface="Cambria Math" panose="02040503050406030204" pitchFamily="18" charset="0"/>
                      </a:rPr>
                      <m:t> </m:t>
                    </m:r>
                    <m:r>
                      <a:rPr lang="en-GB" sz="1100" b="0" i="1">
                        <a:solidFill>
                          <a:srgbClr val="000000"/>
                        </a:solidFill>
                        <a:latin typeface="Cambria Math" panose="02040503050406030204" pitchFamily="18" charset="0"/>
                        <a:ea typeface="Cambria Math" panose="02040503050406030204" pitchFamily="18" charset="0"/>
                      </a:rPr>
                      <m:t>−</m:t>
                    </m:r>
                  </m:oMath>
                </a14:m>
                <a:r>
                  <a:rPr lang="en-GB" sz="1100" dirty="0">
                    <a:solidFill>
                      <a:srgbClr val="000000"/>
                    </a:solidFill>
                    <a:latin typeface="JLR Emeric" panose="02000503040000020004" pitchFamily="2" charset="0"/>
                    <a:ea typeface="Cambria Math" panose="02040503050406030204" pitchFamily="18" charset="0"/>
                  </a:rPr>
                  <a:t> </a:t>
                </a:r>
                <a:r>
                  <a:rPr lang="en-GB" sz="1100" i="1" dirty="0">
                    <a:solidFill>
                      <a:srgbClr val="000000"/>
                    </a:solidFill>
                    <a:latin typeface="JLR Emeric" panose="02000503040000020004" pitchFamily="2" charset="0"/>
                    <a:ea typeface="Cambria Math" panose="02040503050406030204" pitchFamily="18" charset="0"/>
                  </a:rPr>
                  <a:t>Breaks – Planned Downtime</a:t>
                </a:r>
                <a:endParaRPr lang="en-GB" sz="1100" dirty="0">
                  <a:solidFill>
                    <a:srgbClr val="000000"/>
                  </a:solidFill>
                  <a:latin typeface="JLR Emeric" panose="02000503040000020004" pitchFamily="2"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23918" y="1579279"/>
                <a:ext cx="5231107" cy="169277"/>
              </a:xfrm>
              <a:prstGeom prst="rect">
                <a:avLst/>
              </a:prstGeom>
              <a:blipFill>
                <a:blip r:embed="rId6"/>
                <a:stretch>
                  <a:fillRect l="-1049" t="-25000" b="-5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594692" y="1816997"/>
                <a:ext cx="4399239" cy="184666"/>
              </a:xfrm>
              <a:prstGeom prst="rect">
                <a:avLst/>
              </a:prstGeom>
              <a:noFill/>
            </p:spPr>
            <p:txBody>
              <a:bodyPr wrap="square" lIns="0" tIns="0" rIns="0" bIns="0" rtlCol="0">
                <a:spAutoFit/>
              </a:bodyPr>
              <a:lstStyle/>
              <a:p>
                <a:pPr fontAlgn="base">
                  <a:spcBef>
                    <a:spcPct val="0"/>
                  </a:spcBef>
                  <a:spcAft>
                    <a:spcPct val="0"/>
                  </a:spcAft>
                </a:pPr>
                <a14:m>
                  <m:oMath xmlns:m="http://schemas.openxmlformats.org/officeDocument/2006/math">
                    <m:r>
                      <m:rPr>
                        <m:nor/>
                      </m:rPr>
                      <a:rPr lang="en-GB" sz="1200" i="1" dirty="0">
                        <a:solidFill>
                          <a:srgbClr val="131313"/>
                        </a:solidFill>
                        <a:latin typeface="JLR Emeric" panose="02000503040000020004" pitchFamily="2" charset="0"/>
                        <a:ea typeface="Cambria Math" panose="02040503050406030204" pitchFamily="18" charset="0"/>
                      </a:rPr>
                      <m:t>Time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Available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per</m:t>
                    </m:r>
                    <m:r>
                      <m:rPr>
                        <m:nor/>
                      </m:rPr>
                      <a:rPr lang="en-GB" sz="1200" i="1" dirty="0">
                        <a:solidFill>
                          <a:srgbClr val="131313"/>
                        </a:solidFill>
                        <a:latin typeface="JLR Emeric" panose="02000503040000020004" pitchFamily="2" charset="0"/>
                        <a:ea typeface="Cambria Math" panose="02040503050406030204" pitchFamily="18" charset="0"/>
                      </a:rPr>
                      <m:t> </m:t>
                    </m:r>
                    <m:r>
                      <a:rPr lang="en-GB" sz="1200" b="0" i="1" dirty="0">
                        <a:solidFill>
                          <a:srgbClr val="131313"/>
                        </a:solidFill>
                        <a:latin typeface="Cambria Math" panose="02040503050406030204" pitchFamily="18" charset="0"/>
                        <a:ea typeface="Cambria Math" panose="02040503050406030204" pitchFamily="18" charset="0"/>
                      </a:rPr>
                      <m:t>𝐷𝑎𝑦</m:t>
                    </m:r>
                    <m:r>
                      <a:rPr lang="en-GB" sz="1200" b="0" i="1" dirty="0">
                        <a:solidFill>
                          <a:srgbClr val="131313"/>
                        </a:solidFill>
                        <a:latin typeface="Cambria Math" panose="02040503050406030204" pitchFamily="18"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Time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Available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per</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Shift</m:t>
                    </m:r>
                    <m:r>
                      <a:rPr lang="en-GB" sz="1200" b="0" i="1" dirty="0">
                        <a:solidFill>
                          <a:srgbClr val="131313"/>
                        </a:solidFill>
                        <a:latin typeface="Cambria Math" panose="02040503050406030204" pitchFamily="18" charset="0"/>
                        <a:ea typeface="Cambria Math" panose="02040503050406030204" pitchFamily="18" charset="0"/>
                      </a:rPr>
                      <m:t>  </m:t>
                    </m:r>
                    <m:r>
                      <a:rPr lang="en-GB" sz="1200" b="0" i="1" dirty="0">
                        <a:solidFill>
                          <a:srgbClr val="131313"/>
                        </a:solidFill>
                        <a:latin typeface="Cambria Math" panose="02040503050406030204" pitchFamily="18" charset="0"/>
                        <a:ea typeface="Cambria Math" panose="02040503050406030204" pitchFamily="18" charset="0"/>
                      </a:rPr>
                      <m:t>𝑥</m:t>
                    </m:r>
                  </m:oMath>
                </a14:m>
                <a:r>
                  <a:rPr lang="en-GB" sz="1200" i="1" dirty="0">
                    <a:solidFill>
                      <a:srgbClr val="000000"/>
                    </a:solidFill>
                    <a:latin typeface="JLR Emeric" panose="02000503040000020004" pitchFamily="2" charset="0"/>
                    <a:ea typeface="Cambria Math" panose="02040503050406030204" pitchFamily="18" charset="0"/>
                  </a:rPr>
                  <a:t> No of Shifts</a:t>
                </a:r>
              </a:p>
            </p:txBody>
          </p:sp>
        </mc:Choice>
        <mc:Fallback xmlns="">
          <p:sp>
            <p:nvSpPr>
              <p:cNvPr id="19" name="TextBox 18"/>
              <p:cNvSpPr txBox="1">
                <a:spLocks noRot="1" noChangeAspect="1" noMove="1" noResize="1" noEditPoints="1" noAdjustHandles="1" noChangeArrowheads="1" noChangeShapeType="1" noTextEdit="1"/>
              </p:cNvSpPr>
              <p:nvPr/>
            </p:nvSpPr>
            <p:spPr>
              <a:xfrm>
                <a:off x="1594692" y="1816997"/>
                <a:ext cx="4399239" cy="184666"/>
              </a:xfrm>
              <a:prstGeom prst="rect">
                <a:avLst/>
              </a:prstGeom>
              <a:blipFill>
                <a:blip r:embed="rId7"/>
                <a:stretch>
                  <a:fillRect l="-1248" t="-23333" r="-1387" b="-56667"/>
                </a:stretch>
              </a:blipFill>
            </p:spPr>
            <p:txBody>
              <a:bodyPr/>
              <a:lstStyle/>
              <a:p>
                <a:r>
                  <a:rPr lang="en-GB">
                    <a:noFill/>
                  </a:rPr>
                  <a:t> </a:t>
                </a:r>
              </a:p>
            </p:txBody>
          </p:sp>
        </mc:Fallback>
      </mc:AlternateContent>
    </p:spTree>
    <p:extLst>
      <p:ext uri="{BB962C8B-B14F-4D97-AF65-F5344CB8AC3E}">
        <p14:creationId xmlns:p14="http://schemas.microsoft.com/office/powerpoint/2010/main" val="1020079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18551" y="760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431961072"/>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74215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173552" y="3766626"/>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mc:AlternateContent xmlns:mc="http://schemas.openxmlformats.org/markup-compatibility/2006" xmlns:a14="http://schemas.microsoft.com/office/drawing/2010/main">
        <mc:Choice Requires="a14">
          <p:sp>
            <p:nvSpPr>
              <p:cNvPr id="13" name="TextBox 12"/>
              <p:cNvSpPr txBox="1"/>
              <p:nvPr/>
            </p:nvSpPr>
            <p:spPr>
              <a:xfrm>
                <a:off x="132463" y="3007794"/>
                <a:ext cx="4943111" cy="184666"/>
              </a:xfrm>
              <a:prstGeom prst="rect">
                <a:avLst/>
              </a:prstGeom>
              <a:noFill/>
            </p:spPr>
            <p:txBody>
              <a:bodyPr wrap="square" lIns="0" tIns="0" rIns="0" bIns="0" rtlCol="0">
                <a:spAutoFit/>
              </a:bodyPr>
              <a:lstStyle/>
              <a:p>
                <a:pPr fontAlgn="base">
                  <a:spcBef>
                    <a:spcPct val="0"/>
                  </a:spcBef>
                  <a:spcAft>
                    <a:spcPct val="0"/>
                  </a:spcAft>
                </a:pPr>
                <a14:m>
                  <m:oMath xmlns:m="http://schemas.openxmlformats.org/officeDocument/2006/math">
                    <m:r>
                      <m:rPr>
                        <m:nor/>
                      </m:rPr>
                      <a:rPr lang="en-GB" sz="1200" i="1" dirty="0" smtClean="0">
                        <a:solidFill>
                          <a:srgbClr val="131313"/>
                        </a:solidFill>
                        <a:latin typeface="JLR Emeric" panose="02000503040000020004" pitchFamily="2" charset="0"/>
                        <a:ea typeface="Cambria Math" panose="02040503050406030204" pitchFamily="18" charset="0"/>
                      </a:rPr>
                      <m:t>Time</m:t>
                    </m:r>
                    <m:r>
                      <m:rPr>
                        <m:nor/>
                      </m:rPr>
                      <a:rPr lang="en-GB" sz="1200" i="1" dirty="0" smtClean="0">
                        <a:solidFill>
                          <a:srgbClr val="131313"/>
                        </a:solidFill>
                        <a:latin typeface="JLR Emeric" panose="02000503040000020004" pitchFamily="2" charset="0"/>
                        <a:ea typeface="Cambria Math" panose="02040503050406030204" pitchFamily="18" charset="0"/>
                      </a:rPr>
                      <m:t> </m:t>
                    </m:r>
                    <m:r>
                      <m:rPr>
                        <m:nor/>
                      </m:rPr>
                      <a:rPr lang="en-GB" sz="1200" i="1" dirty="0" smtClean="0">
                        <a:solidFill>
                          <a:srgbClr val="131313"/>
                        </a:solidFill>
                        <a:latin typeface="JLR Emeric" panose="02000503040000020004" pitchFamily="2" charset="0"/>
                        <a:ea typeface="Cambria Math" panose="02040503050406030204" pitchFamily="18" charset="0"/>
                      </a:rPr>
                      <m:t>Available</m:t>
                    </m:r>
                    <m:r>
                      <m:rPr>
                        <m:nor/>
                      </m:rPr>
                      <a:rPr lang="en-GB" sz="1200" i="1" dirty="0" smtClean="0">
                        <a:solidFill>
                          <a:srgbClr val="131313"/>
                        </a:solidFill>
                        <a:latin typeface="JLR Emeric" panose="02000503040000020004" pitchFamily="2" charset="0"/>
                        <a:ea typeface="Cambria Math" panose="02040503050406030204" pitchFamily="18" charset="0"/>
                      </a:rPr>
                      <m:t> </m:t>
                    </m:r>
                    <m:r>
                      <m:rPr>
                        <m:nor/>
                      </m:rPr>
                      <a:rPr lang="en-GB" sz="1200" i="1" dirty="0" smtClean="0">
                        <a:solidFill>
                          <a:srgbClr val="131313"/>
                        </a:solidFill>
                        <a:latin typeface="JLR Emeric" panose="02000503040000020004" pitchFamily="2" charset="0"/>
                        <a:ea typeface="Cambria Math" panose="02040503050406030204" pitchFamily="18" charset="0"/>
                      </a:rPr>
                      <m:t>per</m:t>
                    </m:r>
                    <m:r>
                      <m:rPr>
                        <m:nor/>
                      </m:rPr>
                      <a:rPr lang="en-GB" sz="1200" i="1" dirty="0" smtClean="0">
                        <a:solidFill>
                          <a:srgbClr val="131313"/>
                        </a:solidFill>
                        <a:latin typeface="JLR Emeric" panose="02000503040000020004" pitchFamily="2" charset="0"/>
                        <a:ea typeface="Cambria Math" panose="02040503050406030204" pitchFamily="18" charset="0"/>
                      </a:rPr>
                      <m:t> </m:t>
                    </m:r>
                    <m:r>
                      <m:rPr>
                        <m:nor/>
                      </m:rPr>
                      <a:rPr lang="en-GB" sz="1200" i="1" dirty="0" smtClean="0">
                        <a:solidFill>
                          <a:srgbClr val="131313"/>
                        </a:solidFill>
                        <a:latin typeface="JLR Emeric" panose="02000503040000020004" pitchFamily="2" charset="0"/>
                        <a:ea typeface="Cambria Math" panose="02040503050406030204" pitchFamily="18" charset="0"/>
                      </a:rPr>
                      <m:t>Shift</m:t>
                    </m:r>
                    <m:r>
                      <a:rPr lang="en-GB" sz="1200" b="0" i="1" dirty="0">
                        <a:solidFill>
                          <a:srgbClr val="131313"/>
                        </a:solidFill>
                        <a:latin typeface="Cambria Math" panose="02040503050406030204" pitchFamily="18" charset="0"/>
                        <a:ea typeface="Cambria Math" panose="02040503050406030204" pitchFamily="18" charset="0"/>
                      </a:rPr>
                      <m:t> </m:t>
                    </m:r>
                    <m:r>
                      <a:rPr lang="en-GB" sz="1200" b="0" i="1">
                        <a:solidFill>
                          <a:srgbClr val="000000"/>
                        </a:solidFill>
                        <a:latin typeface="Cambria Math" panose="02040503050406030204" pitchFamily="18" charset="0"/>
                        <a:ea typeface="Cambria Math" panose="02040503050406030204" pitchFamily="18" charset="0"/>
                      </a:rPr>
                      <m:t>=</m:t>
                    </m:r>
                    <m:r>
                      <a:rPr lang="en-GB" sz="1200" b="0" i="1" dirty="0">
                        <a:solidFill>
                          <a:srgbClr val="131313"/>
                        </a:solidFill>
                        <a:latin typeface="Cambria Math" panose="02040503050406030204" pitchFamily="18" charset="0"/>
                        <a:ea typeface="Cambria Math" panose="02040503050406030204" pitchFamily="18" charset="0"/>
                      </a:rPr>
                      <m:t>480 </m:t>
                    </m:r>
                    <m:r>
                      <a:rPr lang="en-GB" sz="1200" b="0" i="1" dirty="0">
                        <a:solidFill>
                          <a:srgbClr val="131313"/>
                        </a:solidFill>
                        <a:latin typeface="Cambria Math" panose="02040503050406030204" pitchFamily="18" charset="0"/>
                        <a:ea typeface="Cambria Math" panose="02040503050406030204" pitchFamily="18" charset="0"/>
                      </a:rPr>
                      <m:t>𝑚𝑖𝑛𝑠</m:t>
                    </m:r>
                    <m:r>
                      <a:rPr lang="en-GB" sz="1200" b="0" i="1">
                        <a:solidFill>
                          <a:srgbClr val="000000"/>
                        </a:solidFill>
                        <a:latin typeface="Cambria Math" panose="02040503050406030204" pitchFamily="18" charset="0"/>
                        <a:ea typeface="Cambria Math" panose="02040503050406030204" pitchFamily="18" charset="0"/>
                      </a:rPr>
                      <m:t>−</m:t>
                    </m:r>
                  </m:oMath>
                </a14:m>
                <a:r>
                  <a:rPr lang="en-GB" sz="1200" dirty="0">
                    <a:solidFill>
                      <a:srgbClr val="000000"/>
                    </a:solidFill>
                    <a:latin typeface="JLR Emeric" panose="02000503040000020004" pitchFamily="2" charset="0"/>
                    <a:ea typeface="Cambria Math" panose="02040503050406030204" pitchFamily="18" charset="0"/>
                  </a:rPr>
                  <a:t> </a:t>
                </a:r>
                <a:r>
                  <a:rPr lang="en-GB" sz="1200" dirty="0">
                    <a:solidFill>
                      <a:srgbClr val="131313"/>
                    </a:solidFill>
                    <a:latin typeface="JLR Emeric" panose="02000503040000020004" pitchFamily="2" charset="0"/>
                    <a:ea typeface="Cambria Math" panose="02040503050406030204" pitchFamily="18" charset="0"/>
                  </a:rPr>
                  <a:t>20</a:t>
                </a:r>
                <a:r>
                  <a:rPr lang="en-GB" sz="1200" dirty="0">
                    <a:solidFill>
                      <a:srgbClr val="000000"/>
                    </a:solidFill>
                    <a:latin typeface="JLR Emeric" panose="02000503040000020004" pitchFamily="2" charset="0"/>
                    <a:ea typeface="Cambria Math" panose="02040503050406030204" pitchFamily="18" charset="0"/>
                  </a:rPr>
                  <a:t> </a:t>
                </a:r>
                <a14:m>
                  <m:oMath xmlns:m="http://schemas.openxmlformats.org/officeDocument/2006/math">
                    <m:r>
                      <a:rPr lang="en-GB" sz="1200" b="0" i="1" dirty="0">
                        <a:solidFill>
                          <a:srgbClr val="131313"/>
                        </a:solidFill>
                        <a:latin typeface="Cambria Math" panose="02040503050406030204" pitchFamily="18" charset="0"/>
                        <a:ea typeface="Cambria Math" panose="02040503050406030204" pitchFamily="18" charset="0"/>
                      </a:rPr>
                      <m:t>𝑚𝑖</m:t>
                    </m:r>
                    <m:r>
                      <a:rPr lang="en-GB" sz="1200" b="0" i="1" dirty="0" smtClean="0">
                        <a:solidFill>
                          <a:srgbClr val="131313"/>
                        </a:solidFill>
                        <a:latin typeface="Cambria Math" panose="02040503050406030204" pitchFamily="18" charset="0"/>
                        <a:ea typeface="Cambria Math" panose="02040503050406030204" pitchFamily="18" charset="0"/>
                      </a:rPr>
                      <m:t>𝑛𝑠</m:t>
                    </m:r>
                    <m:r>
                      <a:rPr lang="en-GB" sz="1200" b="0" i="1" dirty="0" smtClean="0">
                        <a:solidFill>
                          <a:srgbClr val="131313"/>
                        </a:solidFill>
                        <a:latin typeface="Cambria Math" panose="02040503050406030204" pitchFamily="18" charset="0"/>
                        <a:ea typeface="Cambria Math" panose="02040503050406030204" pitchFamily="18" charset="0"/>
                      </a:rPr>
                      <m:t> −10 </m:t>
                    </m:r>
                    <m:r>
                      <a:rPr lang="en-GB" sz="1200" b="0" i="1" dirty="0" smtClean="0">
                        <a:solidFill>
                          <a:srgbClr val="131313"/>
                        </a:solidFill>
                        <a:latin typeface="Cambria Math" panose="02040503050406030204" pitchFamily="18" charset="0"/>
                        <a:ea typeface="Cambria Math" panose="02040503050406030204" pitchFamily="18" charset="0"/>
                      </a:rPr>
                      <m:t>𝑚𝑖𝑛𝑠</m:t>
                    </m:r>
                    <m:r>
                      <a:rPr lang="en-GB" sz="1200" b="0" i="1" dirty="0">
                        <a:solidFill>
                          <a:srgbClr val="131313"/>
                        </a:solidFill>
                        <a:latin typeface="Cambria Math" panose="02040503050406030204" pitchFamily="18" charset="0"/>
                        <a:ea typeface="Cambria Math" panose="02040503050406030204" pitchFamily="18" charset="0"/>
                      </a:rPr>
                      <m:t>=450 </m:t>
                    </m:r>
                    <m:r>
                      <a:rPr lang="en-GB" sz="1200" b="0" i="1" dirty="0">
                        <a:solidFill>
                          <a:srgbClr val="131313"/>
                        </a:solidFill>
                        <a:latin typeface="Cambria Math" panose="02040503050406030204" pitchFamily="18" charset="0"/>
                        <a:ea typeface="Cambria Math" panose="02040503050406030204" pitchFamily="18" charset="0"/>
                      </a:rPr>
                      <m:t>𝑚𝑖𝑛𝑠</m:t>
                    </m:r>
                  </m:oMath>
                </a14:m>
                <a:endParaRPr lang="en-GB" sz="1200" i="1" dirty="0">
                  <a:solidFill>
                    <a:srgbClr val="131313"/>
                  </a:solidFill>
                  <a:latin typeface="JLR Emeric" panose="02000503040000020004" pitchFamily="2" charset="0"/>
                  <a:ea typeface="Cambria Math"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2463" y="3007794"/>
                <a:ext cx="4943111" cy="184666"/>
              </a:xfrm>
              <a:prstGeom prst="rect">
                <a:avLst/>
              </a:prstGeom>
              <a:blipFill>
                <a:blip r:embed="rId4"/>
                <a:stretch>
                  <a:fillRect l="-1110" t="-22581" b="-516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32463" y="3362430"/>
                <a:ext cx="4992982" cy="184666"/>
              </a:xfrm>
              <a:prstGeom prst="rect">
                <a:avLst/>
              </a:prstGeom>
              <a:noFill/>
            </p:spPr>
            <p:txBody>
              <a:bodyPr wrap="square" lIns="0" tIns="0" rIns="0" bIns="0" rtlCol="0">
                <a:spAutoFit/>
              </a:bodyPr>
              <a:lstStyle/>
              <a:p>
                <a:pPr fontAlgn="base">
                  <a:spcBef>
                    <a:spcPct val="0"/>
                  </a:spcBef>
                  <a:spcAft>
                    <a:spcPct val="0"/>
                  </a:spcAft>
                </a:pPr>
                <a14:m>
                  <m:oMath xmlns:m="http://schemas.openxmlformats.org/officeDocument/2006/math">
                    <m:r>
                      <m:rPr>
                        <m:nor/>
                      </m:rPr>
                      <a:rPr lang="en-GB" sz="1200" i="1" dirty="0">
                        <a:solidFill>
                          <a:srgbClr val="131313"/>
                        </a:solidFill>
                        <a:latin typeface="JLR Emeric" panose="02000503040000020004" pitchFamily="2" charset="0"/>
                        <a:ea typeface="Cambria Math" panose="02040503050406030204" pitchFamily="18" charset="0"/>
                      </a:rPr>
                      <m:t>Time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Available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per</m:t>
                    </m:r>
                    <m:r>
                      <m:rPr>
                        <m:nor/>
                      </m:rPr>
                      <a:rPr lang="en-GB" sz="1200" i="1" dirty="0">
                        <a:solidFill>
                          <a:srgbClr val="131313"/>
                        </a:solidFill>
                        <a:latin typeface="JLR Emeric" panose="02000503040000020004" pitchFamily="2" charset="0"/>
                        <a:ea typeface="Cambria Math" panose="02040503050406030204" pitchFamily="18" charset="0"/>
                      </a:rPr>
                      <m:t> </m:t>
                    </m:r>
                    <m:r>
                      <a:rPr lang="en-GB" sz="1200" b="0" i="1" dirty="0">
                        <a:solidFill>
                          <a:srgbClr val="131313"/>
                        </a:solidFill>
                        <a:latin typeface="Cambria Math" panose="02040503050406030204" pitchFamily="18" charset="0"/>
                        <a:ea typeface="Cambria Math" panose="02040503050406030204" pitchFamily="18" charset="0"/>
                      </a:rPr>
                      <m:t>𝐷𝑎𝑦</m:t>
                    </m:r>
                    <m:r>
                      <a:rPr lang="en-GB" sz="1200" b="0" i="1" dirty="0">
                        <a:solidFill>
                          <a:srgbClr val="131313"/>
                        </a:solidFill>
                        <a:latin typeface="Cambria Math" panose="02040503050406030204" pitchFamily="18" charset="0"/>
                        <a:ea typeface="Cambria Math" panose="02040503050406030204" pitchFamily="18" charset="0"/>
                      </a:rPr>
                      <m:t> =450 </m:t>
                    </m:r>
                    <m:r>
                      <a:rPr lang="en-GB" sz="1200" b="0" i="1" dirty="0">
                        <a:solidFill>
                          <a:srgbClr val="131313"/>
                        </a:solidFill>
                        <a:latin typeface="Cambria Math" panose="02040503050406030204" pitchFamily="18" charset="0"/>
                        <a:ea typeface="Cambria Math" panose="02040503050406030204" pitchFamily="18" charset="0"/>
                      </a:rPr>
                      <m:t>𝑚𝑖𝑛𝑠</m:t>
                    </m:r>
                    <m:r>
                      <a:rPr lang="en-GB" sz="1200" b="0" i="1" dirty="0">
                        <a:solidFill>
                          <a:srgbClr val="131313"/>
                        </a:solidFill>
                        <a:latin typeface="Cambria Math" panose="02040503050406030204" pitchFamily="18" charset="0"/>
                        <a:ea typeface="Cambria Math" panose="02040503050406030204" pitchFamily="18" charset="0"/>
                      </a:rPr>
                      <m:t> </m:t>
                    </m:r>
                    <m:r>
                      <a:rPr lang="en-GB" sz="1200" b="0" i="1" dirty="0">
                        <a:solidFill>
                          <a:srgbClr val="131313"/>
                        </a:solidFill>
                        <a:latin typeface="Cambria Math" panose="02040503050406030204" pitchFamily="18" charset="0"/>
                        <a:ea typeface="Cambria Math" panose="02040503050406030204" pitchFamily="18" charset="0"/>
                      </a:rPr>
                      <m:t>𝑥</m:t>
                    </m:r>
                  </m:oMath>
                </a14:m>
                <a:r>
                  <a:rPr lang="en-GB" sz="1200" i="1" dirty="0">
                    <a:solidFill>
                      <a:srgbClr val="000000"/>
                    </a:solidFill>
                    <a:latin typeface="JLR Emeric" panose="02000503040000020004" pitchFamily="2" charset="0"/>
                    <a:ea typeface="Cambria Math" panose="02040503050406030204" pitchFamily="18" charset="0"/>
                  </a:rPr>
                  <a:t> 3 Shifts = 1350 mins = </a:t>
                </a:r>
                <a:r>
                  <a:rPr lang="en-GB" sz="1200" b="1" i="1" dirty="0">
                    <a:solidFill>
                      <a:srgbClr val="000000"/>
                    </a:solidFill>
                    <a:latin typeface="JLR Emeric" panose="02000503040000020004" pitchFamily="2" charset="0"/>
                    <a:ea typeface="Cambria Math" panose="02040503050406030204" pitchFamily="18" charset="0"/>
                  </a:rPr>
                  <a:t>81000 sec</a:t>
                </a:r>
              </a:p>
            </p:txBody>
          </p:sp>
        </mc:Choice>
        <mc:Fallback xmlns="">
          <p:sp>
            <p:nvSpPr>
              <p:cNvPr id="14" name="TextBox 13"/>
              <p:cNvSpPr txBox="1">
                <a:spLocks noRot="1" noChangeAspect="1" noMove="1" noResize="1" noEditPoints="1" noAdjustHandles="1" noChangeArrowheads="1" noChangeShapeType="1" noTextEdit="1"/>
              </p:cNvSpPr>
              <p:nvPr/>
            </p:nvSpPr>
            <p:spPr>
              <a:xfrm>
                <a:off x="132463" y="3362430"/>
                <a:ext cx="4992982" cy="184666"/>
              </a:xfrm>
              <a:prstGeom prst="rect">
                <a:avLst/>
              </a:prstGeom>
              <a:blipFill>
                <a:blip r:embed="rId5"/>
                <a:stretch>
                  <a:fillRect l="-1099" t="-23333" b="-53333"/>
                </a:stretch>
              </a:blipFill>
            </p:spPr>
            <p:txBody>
              <a:bodyPr/>
              <a:lstStyle/>
              <a:p>
                <a:r>
                  <a:rPr lang="en-GB">
                    <a:noFill/>
                  </a:rPr>
                  <a:t> </a:t>
                </a:r>
              </a:p>
            </p:txBody>
          </p:sp>
        </mc:Fallback>
      </mc:AlternateContent>
      <p:pic>
        <p:nvPicPr>
          <p:cNvPr id="15" name="Picture 14"/>
          <p:cNvPicPr>
            <a:picLocks noChangeAspect="1"/>
          </p:cNvPicPr>
          <p:nvPr/>
        </p:nvPicPr>
        <p:blipFill>
          <a:blip r:embed="rId6"/>
          <a:stretch>
            <a:fillRect/>
          </a:stretch>
        </p:blipFill>
        <p:spPr>
          <a:xfrm>
            <a:off x="132463" y="4149802"/>
            <a:ext cx="1150239" cy="664096"/>
          </a:xfrm>
          <a:prstGeom prst="rect">
            <a:avLst/>
          </a:prstGeom>
        </p:spPr>
      </p:pic>
      <p:sp>
        <p:nvSpPr>
          <p:cNvPr id="16" name="Oval 15"/>
          <p:cNvSpPr/>
          <p:nvPr/>
        </p:nvSpPr>
        <p:spPr>
          <a:xfrm>
            <a:off x="1128712" y="4177934"/>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23" name="Straight Arrow Connector 22"/>
          <p:cNvCxnSpPr/>
          <p:nvPr/>
        </p:nvCxnSpPr>
        <p:spPr>
          <a:xfrm flipH="1" flipV="1">
            <a:off x="2900238" y="2138122"/>
            <a:ext cx="44572" cy="2054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9630" y="1740643"/>
                <a:ext cx="5231107" cy="169277"/>
              </a:xfrm>
              <a:prstGeom prst="rect">
                <a:avLst/>
              </a:prstGeom>
              <a:noFill/>
            </p:spPr>
            <p:txBody>
              <a:bodyPr wrap="square" lIns="0" tIns="0" rIns="0" bIns="0" rtlCol="0">
                <a:spAutoFit/>
              </a:bodyPr>
              <a:lstStyle/>
              <a:p>
                <a:pPr fontAlgn="base">
                  <a:spcBef>
                    <a:spcPct val="0"/>
                  </a:spcBef>
                  <a:spcAft>
                    <a:spcPct val="0"/>
                  </a:spcAft>
                </a:pPr>
                <a14:m>
                  <m:oMath xmlns:m="http://schemas.openxmlformats.org/officeDocument/2006/math">
                    <m:r>
                      <m:rPr>
                        <m:nor/>
                      </m:rPr>
                      <a:rPr lang="en-GB" sz="1100" i="1" dirty="0">
                        <a:solidFill>
                          <a:srgbClr val="131313"/>
                        </a:solidFill>
                        <a:latin typeface="JLR Emeric" panose="02000503040000020004" pitchFamily="2" charset="0"/>
                        <a:ea typeface="Cambria Math" panose="02040503050406030204" pitchFamily="18" charset="0"/>
                      </a:rPr>
                      <m:t>Time</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Available</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per</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Shift</m:t>
                    </m:r>
                    <m:r>
                      <a:rPr lang="en-GB" sz="1100" b="0" i="1" dirty="0">
                        <a:solidFill>
                          <a:srgbClr val="131313"/>
                        </a:solidFill>
                        <a:latin typeface="Cambria Math" panose="02040503050406030204" pitchFamily="18" charset="0"/>
                        <a:ea typeface="Cambria Math" panose="02040503050406030204" pitchFamily="18" charset="0"/>
                      </a:rPr>
                      <m:t> </m:t>
                    </m:r>
                    <m:r>
                      <a:rPr lang="en-GB" sz="1100" b="0" i="1">
                        <a:solidFill>
                          <a:srgbClr val="000000"/>
                        </a:solidFill>
                        <a:latin typeface="Cambria Math" panose="02040503050406030204" pitchFamily="18" charset="0"/>
                        <a:ea typeface="Cambria Math" panose="02040503050406030204" pitchFamily="18" charset="0"/>
                      </a:rPr>
                      <m:t>=</m:t>
                    </m:r>
                    <m:r>
                      <m:rPr>
                        <m:nor/>
                      </m:rPr>
                      <a:rPr lang="en-GB" sz="1100" i="1" dirty="0">
                        <a:solidFill>
                          <a:srgbClr val="131313"/>
                        </a:solidFill>
                        <a:latin typeface="JLR Emeric" panose="02000503040000020004" pitchFamily="2" charset="0"/>
                        <a:ea typeface="Cambria Math" panose="02040503050406030204" pitchFamily="18" charset="0"/>
                      </a:rPr>
                      <m:t>Total</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Time</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per</m:t>
                    </m:r>
                    <m:r>
                      <m:rPr>
                        <m:nor/>
                      </m:rPr>
                      <a:rPr lang="en-GB" sz="1100" i="1" dirty="0">
                        <a:solidFill>
                          <a:srgbClr val="131313"/>
                        </a:solidFill>
                        <a:latin typeface="JLR Emeric" panose="02000503040000020004" pitchFamily="2" charset="0"/>
                        <a:ea typeface="Cambria Math" panose="02040503050406030204" pitchFamily="18" charset="0"/>
                      </a:rPr>
                      <m:t> </m:t>
                    </m:r>
                    <m:r>
                      <m:rPr>
                        <m:nor/>
                      </m:rPr>
                      <a:rPr lang="en-GB" sz="1100" i="1" dirty="0">
                        <a:solidFill>
                          <a:srgbClr val="131313"/>
                        </a:solidFill>
                        <a:latin typeface="JLR Emeric" panose="02000503040000020004" pitchFamily="2" charset="0"/>
                        <a:ea typeface="Cambria Math" panose="02040503050406030204" pitchFamily="18" charset="0"/>
                      </a:rPr>
                      <m:t>Shift</m:t>
                    </m:r>
                    <m:r>
                      <a:rPr lang="en-GB" sz="1100" b="0" i="1" dirty="0">
                        <a:solidFill>
                          <a:srgbClr val="131313"/>
                        </a:solidFill>
                        <a:latin typeface="Cambria Math" panose="02040503050406030204" pitchFamily="18" charset="0"/>
                        <a:ea typeface="Cambria Math" panose="02040503050406030204" pitchFamily="18" charset="0"/>
                      </a:rPr>
                      <m:t> </m:t>
                    </m:r>
                    <m:r>
                      <a:rPr lang="en-GB" sz="1100" b="0" i="1">
                        <a:solidFill>
                          <a:srgbClr val="000000"/>
                        </a:solidFill>
                        <a:latin typeface="Cambria Math" panose="02040503050406030204" pitchFamily="18" charset="0"/>
                        <a:ea typeface="Cambria Math" panose="02040503050406030204" pitchFamily="18" charset="0"/>
                      </a:rPr>
                      <m:t>−</m:t>
                    </m:r>
                  </m:oMath>
                </a14:m>
                <a:r>
                  <a:rPr lang="en-GB" sz="1100" dirty="0">
                    <a:solidFill>
                      <a:srgbClr val="000000"/>
                    </a:solidFill>
                    <a:latin typeface="JLR Emeric" panose="02000503040000020004" pitchFamily="2" charset="0"/>
                    <a:ea typeface="Cambria Math" panose="02040503050406030204" pitchFamily="18" charset="0"/>
                  </a:rPr>
                  <a:t> </a:t>
                </a:r>
                <a:r>
                  <a:rPr lang="en-GB" sz="1100" i="1" dirty="0">
                    <a:solidFill>
                      <a:srgbClr val="000000"/>
                    </a:solidFill>
                    <a:latin typeface="JLR Emeric" panose="02000503040000020004" pitchFamily="2" charset="0"/>
                    <a:ea typeface="Cambria Math" panose="02040503050406030204" pitchFamily="18" charset="0"/>
                  </a:rPr>
                  <a:t>Breaks – Planned Downtime</a:t>
                </a:r>
                <a:endParaRPr lang="en-GB" sz="1100" dirty="0">
                  <a:solidFill>
                    <a:srgbClr val="000000"/>
                  </a:solidFill>
                  <a:latin typeface="JLR Emeric" panose="02000503040000020004" pitchFamily="2"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630" y="1740643"/>
                <a:ext cx="5231107" cy="169277"/>
              </a:xfrm>
              <a:prstGeom prst="rect">
                <a:avLst/>
              </a:prstGeom>
              <a:blipFill>
                <a:blip r:embed="rId7"/>
                <a:stretch>
                  <a:fillRect l="-1049" t="-29630" b="-5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0404" y="1978361"/>
                <a:ext cx="4399239" cy="184666"/>
              </a:xfrm>
              <a:prstGeom prst="rect">
                <a:avLst/>
              </a:prstGeom>
              <a:noFill/>
            </p:spPr>
            <p:txBody>
              <a:bodyPr wrap="square" lIns="0" tIns="0" rIns="0" bIns="0" rtlCol="0">
                <a:spAutoFit/>
              </a:bodyPr>
              <a:lstStyle/>
              <a:p>
                <a:pPr fontAlgn="base">
                  <a:spcBef>
                    <a:spcPct val="0"/>
                  </a:spcBef>
                  <a:spcAft>
                    <a:spcPct val="0"/>
                  </a:spcAft>
                </a:pPr>
                <a14:m>
                  <m:oMath xmlns:m="http://schemas.openxmlformats.org/officeDocument/2006/math">
                    <m:r>
                      <m:rPr>
                        <m:nor/>
                      </m:rPr>
                      <a:rPr lang="en-GB" sz="1200" i="1" dirty="0">
                        <a:solidFill>
                          <a:srgbClr val="131313"/>
                        </a:solidFill>
                        <a:latin typeface="JLR Emeric" panose="02000503040000020004" pitchFamily="2" charset="0"/>
                        <a:ea typeface="Cambria Math" panose="02040503050406030204" pitchFamily="18" charset="0"/>
                      </a:rPr>
                      <m:t>Time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Available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per</m:t>
                    </m:r>
                    <m:r>
                      <m:rPr>
                        <m:nor/>
                      </m:rPr>
                      <a:rPr lang="en-GB" sz="1200" i="1" dirty="0">
                        <a:solidFill>
                          <a:srgbClr val="131313"/>
                        </a:solidFill>
                        <a:latin typeface="JLR Emeric" panose="02000503040000020004" pitchFamily="2" charset="0"/>
                        <a:ea typeface="Cambria Math" panose="02040503050406030204" pitchFamily="18" charset="0"/>
                      </a:rPr>
                      <m:t> </m:t>
                    </m:r>
                    <m:r>
                      <a:rPr lang="en-GB" sz="1200" b="0" i="1" dirty="0">
                        <a:solidFill>
                          <a:srgbClr val="131313"/>
                        </a:solidFill>
                        <a:latin typeface="Cambria Math" panose="02040503050406030204" pitchFamily="18" charset="0"/>
                        <a:ea typeface="Cambria Math" panose="02040503050406030204" pitchFamily="18" charset="0"/>
                      </a:rPr>
                      <m:t>𝐷𝑎𝑦</m:t>
                    </m:r>
                    <m:r>
                      <a:rPr lang="en-GB" sz="1200" b="0" i="1" dirty="0">
                        <a:solidFill>
                          <a:srgbClr val="131313"/>
                        </a:solidFill>
                        <a:latin typeface="Cambria Math" panose="02040503050406030204" pitchFamily="18"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Time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Available</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per</m:t>
                    </m:r>
                    <m:r>
                      <m:rPr>
                        <m:nor/>
                      </m:rPr>
                      <a:rPr lang="en-GB" sz="1200" i="1" dirty="0">
                        <a:solidFill>
                          <a:srgbClr val="131313"/>
                        </a:solidFill>
                        <a:latin typeface="JLR Emeric" panose="02000503040000020004" pitchFamily="2" charset="0"/>
                        <a:ea typeface="Cambria Math" panose="02040503050406030204" pitchFamily="18" charset="0"/>
                      </a:rPr>
                      <m:t> </m:t>
                    </m:r>
                    <m:r>
                      <m:rPr>
                        <m:nor/>
                      </m:rPr>
                      <a:rPr lang="en-GB" sz="1200" i="1" dirty="0">
                        <a:solidFill>
                          <a:srgbClr val="131313"/>
                        </a:solidFill>
                        <a:latin typeface="JLR Emeric" panose="02000503040000020004" pitchFamily="2" charset="0"/>
                        <a:ea typeface="Cambria Math" panose="02040503050406030204" pitchFamily="18" charset="0"/>
                      </a:rPr>
                      <m:t>Shift</m:t>
                    </m:r>
                    <m:r>
                      <a:rPr lang="en-GB" sz="1200" b="0" i="1" dirty="0">
                        <a:solidFill>
                          <a:srgbClr val="131313"/>
                        </a:solidFill>
                        <a:latin typeface="Cambria Math" panose="02040503050406030204" pitchFamily="18" charset="0"/>
                        <a:ea typeface="Cambria Math" panose="02040503050406030204" pitchFamily="18" charset="0"/>
                      </a:rPr>
                      <m:t>  </m:t>
                    </m:r>
                    <m:r>
                      <a:rPr lang="en-GB" sz="1200" b="0" i="1" dirty="0">
                        <a:solidFill>
                          <a:srgbClr val="131313"/>
                        </a:solidFill>
                        <a:latin typeface="Cambria Math" panose="02040503050406030204" pitchFamily="18" charset="0"/>
                        <a:ea typeface="Cambria Math" panose="02040503050406030204" pitchFamily="18" charset="0"/>
                      </a:rPr>
                      <m:t>𝑥</m:t>
                    </m:r>
                  </m:oMath>
                </a14:m>
                <a:r>
                  <a:rPr lang="en-GB" sz="1200" i="1" dirty="0">
                    <a:solidFill>
                      <a:srgbClr val="000000"/>
                    </a:solidFill>
                    <a:latin typeface="JLR Emeric" panose="02000503040000020004" pitchFamily="2" charset="0"/>
                    <a:ea typeface="Cambria Math" panose="02040503050406030204" pitchFamily="18" charset="0"/>
                  </a:rPr>
                  <a:t> No of Shifts</a:t>
                </a:r>
              </a:p>
            </p:txBody>
          </p:sp>
        </mc:Choice>
        <mc:Fallback xmlns="">
          <p:sp>
            <p:nvSpPr>
              <p:cNvPr id="19" name="TextBox 18"/>
              <p:cNvSpPr txBox="1">
                <a:spLocks noRot="1" noChangeAspect="1" noMove="1" noResize="1" noEditPoints="1" noAdjustHandles="1" noChangeArrowheads="1" noChangeShapeType="1" noTextEdit="1"/>
              </p:cNvSpPr>
              <p:nvPr/>
            </p:nvSpPr>
            <p:spPr>
              <a:xfrm>
                <a:off x="580404" y="1978361"/>
                <a:ext cx="4399239" cy="184666"/>
              </a:xfrm>
              <a:prstGeom prst="rect">
                <a:avLst/>
              </a:prstGeom>
              <a:blipFill>
                <a:blip r:embed="rId8"/>
                <a:stretch>
                  <a:fillRect l="-1247" t="-23333" r="-1385" b="-5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91580" y="2299982"/>
                <a:ext cx="4217316" cy="382156"/>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𝑻𝒂𝒌𝒕</m:t>
                      </m:r>
                      <m:r>
                        <a:rPr lang="en-GB" dirty="0" smtClean="0">
                          <a:latin typeface="Cambria Math" panose="02040503050406030204" pitchFamily="18" charset="0"/>
                        </a:rPr>
                        <m:t> </m:t>
                      </m:r>
                      <m:r>
                        <a:rPr lang="en-GB" dirty="0" smtClean="0">
                          <a:latin typeface="Cambria Math" panose="02040503050406030204" pitchFamily="18" charset="0"/>
                        </a:rPr>
                        <m:t>𝑻𝒊𝒎𝒆</m:t>
                      </m:r>
                      <m:r>
                        <a:rPr lang="en-GB">
                          <a:latin typeface="Cambria Math" panose="02040503050406030204" pitchFamily="18" charset="0"/>
                        </a:rPr>
                        <m:t>=</m:t>
                      </m:r>
                      <m:f>
                        <m:fPr>
                          <m:ctrlPr>
                            <a:rPr lang="en-GB" b="0" i="1">
                              <a:latin typeface="Cambria Math" panose="02040503050406030204" pitchFamily="18" charset="0"/>
                            </a:rPr>
                          </m:ctrlPr>
                        </m:fPr>
                        <m:num>
                          <m:r>
                            <a:rPr lang="en-GB" b="0">
                              <a:latin typeface="Cambria Math" panose="02040503050406030204" pitchFamily="18" charset="0"/>
                            </a:rPr>
                            <m:t>𝑇𝑖𝑚𝑒</m:t>
                          </m:r>
                          <m:r>
                            <a:rPr lang="en-GB" b="0">
                              <a:latin typeface="Cambria Math" panose="02040503050406030204" pitchFamily="18" charset="0"/>
                            </a:rPr>
                            <m:t> </m:t>
                          </m:r>
                          <m:r>
                            <a:rPr lang="en-GB" b="0">
                              <a:latin typeface="Cambria Math" panose="02040503050406030204" pitchFamily="18" charset="0"/>
                            </a:rPr>
                            <m:t>𝑎𝑣𝑎𝑖𝑙𝑎𝑏𝑙𝑒</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num>
                        <m:den>
                          <m:r>
                            <a:rPr lang="en-GB" b="0">
                              <a:latin typeface="Cambria Math" panose="02040503050406030204" pitchFamily="18" charset="0"/>
                            </a:rPr>
                            <m:t>𝐶𝑢𝑠𝑡𝑜𝑚𝑒</m:t>
                          </m:r>
                          <m:sSup>
                            <m:sSupPr>
                              <m:ctrlPr>
                                <a:rPr lang="en-GB" b="0" i="1">
                                  <a:latin typeface="Cambria Math" panose="02040503050406030204" pitchFamily="18" charset="0"/>
                                </a:rPr>
                              </m:ctrlPr>
                            </m:sSupPr>
                            <m:e>
                              <m:r>
                                <a:rPr lang="en-GB" b="0">
                                  <a:latin typeface="Cambria Math" panose="02040503050406030204" pitchFamily="18" charset="0"/>
                                </a:rPr>
                                <m:t>𝑟</m:t>
                              </m:r>
                            </m:e>
                            <m:sup>
                              <m:r>
                                <a:rPr lang="en-GB" b="0">
                                  <a:latin typeface="Cambria Math" panose="02040503050406030204" pitchFamily="18" charset="0"/>
                                </a:rPr>
                                <m:t>′</m:t>
                              </m:r>
                            </m:sup>
                          </m:sSup>
                          <m:r>
                            <a:rPr lang="en-GB" b="0">
                              <a:latin typeface="Cambria Math" panose="02040503050406030204" pitchFamily="18" charset="0"/>
                            </a:rPr>
                            <m:t>𝑠</m:t>
                          </m:r>
                          <m:r>
                            <a:rPr lang="en-GB" b="0">
                              <a:latin typeface="Cambria Math" panose="02040503050406030204" pitchFamily="18" charset="0"/>
                            </a:rPr>
                            <m:t> </m:t>
                          </m:r>
                          <m:r>
                            <a:rPr lang="en-GB" b="0">
                              <a:latin typeface="Cambria Math" panose="02040503050406030204" pitchFamily="18" charset="0"/>
                            </a:rPr>
                            <m:t>𝑑𝑒𝑚𝑎𝑛𝑑</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den>
                      </m:f>
                      <m:r>
                        <a:rPr lang="en-GB" b="1" i="1" smtClean="0">
                          <a:latin typeface="Cambria Math" panose="02040503050406030204" pitchFamily="18" charset="0"/>
                        </a:rPr>
                        <m:t> [</m:t>
                      </m:r>
                      <m:r>
                        <a:rPr lang="en-GB" b="1" i="1" smtClean="0">
                          <a:latin typeface="Cambria Math" panose="02040503050406030204" pitchFamily="18" charset="0"/>
                        </a:rPr>
                        <m:t>𝒔𝒆𝒄</m:t>
                      </m:r>
                      <m:r>
                        <a:rPr lang="en-GB" b="1" i="1" smtClean="0">
                          <a:latin typeface="Cambria Math" panose="02040503050406030204" pitchFamily="18" charset="0"/>
                        </a:rPr>
                        <m:t>]</m:t>
                      </m:r>
                    </m:oMath>
                  </m:oMathPara>
                </a14:m>
                <a:endParaRPr lang="en-GB" dirty="0">
                  <a:latin typeface="JLR Emeric" panose="02000503040000020004" pitchFamily="2"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91580" y="2299982"/>
                <a:ext cx="4217316" cy="382156"/>
              </a:xfrm>
              <a:prstGeom prst="rect">
                <a:avLst/>
              </a:prstGeom>
              <a:blipFill>
                <a:blip r:embed="rId9"/>
                <a:stretch>
                  <a:fillRect t="-3175" b="-17460"/>
                </a:stretch>
              </a:blipFill>
            </p:spPr>
            <p:txBody>
              <a:bodyPr/>
              <a:lstStyle/>
              <a:p>
                <a:r>
                  <a:rPr lang="en-GB">
                    <a:noFill/>
                  </a:rPr>
                  <a:t> </a:t>
                </a:r>
              </a:p>
            </p:txBody>
          </p:sp>
        </mc:Fallback>
      </mc:AlternateContent>
    </p:spTree>
    <p:extLst>
      <p:ext uri="{BB962C8B-B14F-4D97-AF65-F5344CB8AC3E}">
        <p14:creationId xmlns:p14="http://schemas.microsoft.com/office/powerpoint/2010/main" val="3878864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258146" y="10135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576897220"/>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735674"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173552" y="3766626"/>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mc:AlternateContent xmlns:mc="http://schemas.openxmlformats.org/markup-compatibility/2006" xmlns:a14="http://schemas.microsoft.com/office/drawing/2010/main">
        <mc:Choice Requires="a14">
          <p:sp>
            <p:nvSpPr>
              <p:cNvPr id="29" name="TextBox 28"/>
              <p:cNvSpPr txBox="1"/>
              <p:nvPr/>
            </p:nvSpPr>
            <p:spPr>
              <a:xfrm>
                <a:off x="791580" y="2299982"/>
                <a:ext cx="4217316" cy="382156"/>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dirty="0">
                          <a:latin typeface="Cambria Math" panose="02040503050406030204" pitchFamily="18" charset="0"/>
                        </a:rPr>
                        <m:t>𝑻𝒂𝒌𝒕</m:t>
                      </m:r>
                      <m:r>
                        <a:rPr lang="en-GB" dirty="0">
                          <a:latin typeface="Cambria Math" panose="02040503050406030204" pitchFamily="18" charset="0"/>
                        </a:rPr>
                        <m:t> </m:t>
                      </m:r>
                      <m:r>
                        <a:rPr lang="en-GB" dirty="0">
                          <a:latin typeface="Cambria Math" panose="02040503050406030204" pitchFamily="18" charset="0"/>
                        </a:rPr>
                        <m:t>𝑻𝒊𝒎𝒆</m:t>
                      </m:r>
                      <m:r>
                        <a:rPr lang="en-GB">
                          <a:latin typeface="Cambria Math" panose="02040503050406030204" pitchFamily="18" charset="0"/>
                        </a:rPr>
                        <m:t>=</m:t>
                      </m:r>
                      <m:f>
                        <m:fPr>
                          <m:ctrlPr>
                            <a:rPr lang="en-GB" b="0" i="1">
                              <a:latin typeface="Cambria Math" panose="02040503050406030204" pitchFamily="18" charset="0"/>
                            </a:rPr>
                          </m:ctrlPr>
                        </m:fPr>
                        <m:num>
                          <m:r>
                            <a:rPr lang="en-GB" b="0">
                              <a:latin typeface="Cambria Math" panose="02040503050406030204" pitchFamily="18" charset="0"/>
                            </a:rPr>
                            <m:t>81000 </m:t>
                          </m:r>
                          <m:r>
                            <a:rPr lang="en-GB" b="0">
                              <a:latin typeface="Cambria Math" panose="02040503050406030204" pitchFamily="18" charset="0"/>
                            </a:rPr>
                            <m:t>𝑠𝑒𝑐𝑜𝑛𝑑𝑠</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num>
                        <m:den>
                          <m:r>
                            <a:rPr lang="en-GB" b="0">
                              <a:latin typeface="Cambria Math" panose="02040503050406030204" pitchFamily="18" charset="0"/>
                            </a:rPr>
                            <m:t>𝐶𝑢𝑠𝑡𝑜𝑚𝑒</m:t>
                          </m:r>
                          <m:sSup>
                            <m:sSupPr>
                              <m:ctrlPr>
                                <a:rPr lang="en-GB" b="0" i="1">
                                  <a:latin typeface="Cambria Math" panose="02040503050406030204" pitchFamily="18" charset="0"/>
                                </a:rPr>
                              </m:ctrlPr>
                            </m:sSupPr>
                            <m:e>
                              <m:r>
                                <a:rPr lang="en-GB" b="0">
                                  <a:latin typeface="Cambria Math" panose="02040503050406030204" pitchFamily="18" charset="0"/>
                                </a:rPr>
                                <m:t>𝑟</m:t>
                              </m:r>
                            </m:e>
                            <m:sup>
                              <m:r>
                                <a:rPr lang="en-GB" b="0">
                                  <a:latin typeface="Cambria Math" panose="02040503050406030204" pitchFamily="18" charset="0"/>
                                </a:rPr>
                                <m:t>′</m:t>
                              </m:r>
                            </m:sup>
                          </m:sSup>
                          <m:r>
                            <a:rPr lang="en-GB" b="0">
                              <a:latin typeface="Cambria Math" panose="02040503050406030204" pitchFamily="18" charset="0"/>
                            </a:rPr>
                            <m:t>𝑠</m:t>
                          </m:r>
                          <m:r>
                            <a:rPr lang="en-GB" b="0">
                              <a:latin typeface="Cambria Math" panose="02040503050406030204" pitchFamily="18" charset="0"/>
                            </a:rPr>
                            <m:t> </m:t>
                          </m:r>
                          <m:r>
                            <a:rPr lang="en-GB" b="0">
                              <a:latin typeface="Cambria Math" panose="02040503050406030204" pitchFamily="18" charset="0"/>
                            </a:rPr>
                            <m:t>𝑑𝑒𝑚𝑎𝑛𝑑</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den>
                      </m:f>
                    </m:oMath>
                  </m:oMathPara>
                </a14:m>
                <a:endParaRPr lang="en-GB" dirty="0">
                  <a:latin typeface="JLR Emeric" panose="02000503040000020004"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91580" y="2299982"/>
                <a:ext cx="4217316" cy="382156"/>
              </a:xfrm>
              <a:prstGeom prst="rect">
                <a:avLst/>
              </a:prstGeom>
              <a:blipFill>
                <a:blip r:embed="rId4"/>
                <a:stretch>
                  <a:fillRect t="-3175" b="-174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089093" y="2865591"/>
                <a:ext cx="3867541" cy="364331"/>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m:rPr>
                          <m:nor/>
                        </m:rPr>
                        <a:rPr lang="en-GB" sz="1100" b="0" dirty="0">
                          <a:latin typeface="JLR Emeric" panose="02000503040000020004" pitchFamily="2" charset="0"/>
                          <a:ea typeface="Cambria Math" panose="02040503050406030204" pitchFamily="18" charset="0"/>
                        </a:rPr>
                        <m:t>Customer</m:t>
                      </m:r>
                      <m:r>
                        <m:rPr>
                          <m:nor/>
                        </m:rPr>
                        <a:rPr lang="en-GB" sz="1100" b="0" dirty="0">
                          <a:latin typeface="JLR Emeric" panose="02000503040000020004" pitchFamily="2" charset="0"/>
                          <a:ea typeface="Cambria Math" panose="02040503050406030204" pitchFamily="18" charset="0"/>
                        </a:rPr>
                        <m:t>’</m:t>
                      </m:r>
                      <m:r>
                        <m:rPr>
                          <m:nor/>
                        </m:rPr>
                        <a:rPr lang="en-GB" sz="1100" b="0" dirty="0">
                          <a:latin typeface="JLR Emeric" panose="02000503040000020004" pitchFamily="2" charset="0"/>
                          <a:ea typeface="Cambria Math" panose="02040503050406030204" pitchFamily="18" charset="0"/>
                        </a:rPr>
                        <m:t>s</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demand</m:t>
                      </m:r>
                      <m:r>
                        <m:rPr>
                          <m:nor/>
                        </m:rPr>
                        <a:rPr lang="en-GB" sz="1100" b="0" dirty="0">
                          <a:latin typeface="JLR Emeric" panose="02000503040000020004" pitchFamily="2"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𝑝𝑒𝑟</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𝐷𝑎𝑦</m:t>
                      </m:r>
                      <m:r>
                        <a:rPr lang="en-GB" sz="1100" b="0">
                          <a:latin typeface="Cambria Math" panose="02040503050406030204" pitchFamily="18" charset="0"/>
                          <a:ea typeface="Cambria Math" panose="02040503050406030204" pitchFamily="18" charset="0"/>
                        </a:rPr>
                        <m:t>=</m:t>
                      </m:r>
                      <m:f>
                        <m:fPr>
                          <m:ctrlPr>
                            <a:rPr lang="en-GB" sz="1100" b="0" i="1">
                              <a:latin typeface="Cambria Math" panose="02040503050406030204" pitchFamily="18" charset="0"/>
                              <a:ea typeface="Cambria Math" panose="02040503050406030204" pitchFamily="18" charset="0"/>
                            </a:rPr>
                          </m:ctrlPr>
                        </m:fPr>
                        <m:num>
                          <m:r>
                            <a:rPr lang="en-GB" sz="1100" b="0" i="1" dirty="0">
                              <a:latin typeface="Cambria Math" panose="02040503050406030204" pitchFamily="18" charset="0"/>
                              <a:ea typeface="Cambria Math" panose="02040503050406030204" pitchFamily="18" charset="0"/>
                            </a:rPr>
                            <m:t>𝐶𝑢𝑠𝑡𝑜𝑚𝑒𝑟</m:t>
                          </m:r>
                          <m:r>
                            <a:rPr lang="en-GB" sz="1100" b="0" dirty="0">
                              <a:latin typeface="Cambria Math" panose="02040503050406030204" pitchFamily="18" charset="0"/>
                              <a:ea typeface="Cambria Math" panose="02040503050406030204" pitchFamily="18" charset="0"/>
                            </a:rPr>
                            <m:t>′</m:t>
                          </m:r>
                          <m:r>
                            <a:rPr lang="en-GB" sz="1100" b="0" i="1" dirty="0">
                              <a:latin typeface="Cambria Math" panose="02040503050406030204" pitchFamily="18" charset="0"/>
                              <a:ea typeface="Cambria Math" panose="02040503050406030204" pitchFamily="18" charset="0"/>
                            </a:rPr>
                            <m:t>𝑠</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𝑑𝑒𝑚𝑎𝑛𝑑</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𝑝𝑒𝑟</m:t>
                          </m:r>
                          <m:r>
                            <a:rPr lang="en-GB" sz="1100" b="0" dirty="0">
                              <a:latin typeface="Cambria Math" panose="02040503050406030204" pitchFamily="18" charset="0"/>
                              <a:ea typeface="Cambria Math" panose="02040503050406030204" pitchFamily="18" charset="0"/>
                            </a:rPr>
                            <m:t> </m:t>
                          </m:r>
                          <m:r>
                            <a:rPr lang="en-GB" sz="1100" b="0" i="1" dirty="0">
                              <a:latin typeface="Cambria Math" panose="02040503050406030204" pitchFamily="18" charset="0"/>
                              <a:ea typeface="Cambria Math" panose="02040503050406030204" pitchFamily="18" charset="0"/>
                            </a:rPr>
                            <m:t>𝑤𝑒𝑒𝑘</m:t>
                          </m:r>
                        </m:num>
                        <m:den>
                          <m:r>
                            <m:rPr>
                              <m:nor/>
                            </m:rPr>
                            <a:rPr lang="en-GB" sz="1100" b="0" dirty="0">
                              <a:latin typeface="JLR Emeric" panose="02000503040000020004" pitchFamily="2" charset="0"/>
                              <a:ea typeface="Cambria Math" panose="02040503050406030204" pitchFamily="18" charset="0"/>
                            </a:rPr>
                            <m:t>No</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of</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working</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days</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per</m:t>
                          </m:r>
                          <m:r>
                            <m:rPr>
                              <m:nor/>
                            </m:rPr>
                            <a:rPr lang="en-GB" sz="1100" b="0" dirty="0">
                              <a:latin typeface="JLR Emeric" panose="02000503040000020004" pitchFamily="2" charset="0"/>
                              <a:ea typeface="Cambria Math" panose="02040503050406030204" pitchFamily="18" charset="0"/>
                            </a:rPr>
                            <m:t> </m:t>
                          </m:r>
                          <m:r>
                            <m:rPr>
                              <m:nor/>
                            </m:rPr>
                            <a:rPr lang="en-GB" sz="1100" b="0" dirty="0">
                              <a:latin typeface="JLR Emeric" panose="02000503040000020004" pitchFamily="2" charset="0"/>
                              <a:ea typeface="Cambria Math" panose="02040503050406030204" pitchFamily="18" charset="0"/>
                            </a:rPr>
                            <m:t>week</m:t>
                          </m:r>
                          <m:r>
                            <m:rPr>
                              <m:nor/>
                            </m:rPr>
                            <a:rPr lang="en-GB" sz="1100" b="0" dirty="0">
                              <a:latin typeface="JLR Emeric" panose="02000503040000020004" pitchFamily="2" charset="0"/>
                              <a:ea typeface="Cambria Math" panose="02040503050406030204" pitchFamily="18" charset="0"/>
                            </a:rPr>
                            <m:t> </m:t>
                          </m:r>
                        </m:den>
                      </m:f>
                    </m:oMath>
                  </m:oMathPara>
                </a14:m>
                <a:endParaRPr lang="en-GB" sz="1100" b="0" dirty="0">
                  <a:latin typeface="JLR Emeric" panose="02000503040000020004" pitchFamily="2" charset="0"/>
                  <a:ea typeface="Cambria Math" panose="020405030504060302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089093" y="2865591"/>
                <a:ext cx="3867541" cy="364331"/>
              </a:xfrm>
              <a:prstGeom prst="rect">
                <a:avLst/>
              </a:prstGeom>
              <a:blipFill>
                <a:blip r:embed="rId5"/>
                <a:stretch>
                  <a:fillRect l="-1104" t="-3333" r="-946" b="-18333"/>
                </a:stretch>
              </a:blipFill>
            </p:spPr>
            <p:txBody>
              <a:bodyPr/>
              <a:lstStyle/>
              <a:p>
                <a:r>
                  <a:rPr lang="en-GB">
                    <a:noFill/>
                  </a:rPr>
                  <a:t> </a:t>
                </a:r>
              </a:p>
            </p:txBody>
          </p:sp>
        </mc:Fallback>
      </mc:AlternateContent>
      <p:cxnSp>
        <p:nvCxnSpPr>
          <p:cNvPr id="15" name="Straight Arrow Connector 14"/>
          <p:cNvCxnSpPr/>
          <p:nvPr/>
        </p:nvCxnSpPr>
        <p:spPr>
          <a:xfrm flipH="1">
            <a:off x="2900238" y="2709992"/>
            <a:ext cx="220040" cy="1277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116304" y="3408501"/>
                <a:ext cx="3867541" cy="263534"/>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 xmlns:m="http://schemas.openxmlformats.org/officeDocument/2006/math">
                    <m:r>
                      <m:rPr>
                        <m:nor/>
                      </m:rPr>
                      <a:rPr lang="en-GB" b="0" dirty="0" smtClean="0">
                        <a:latin typeface="JLR Emeric" panose="02000503040000020004" pitchFamily="2" charset="0"/>
                        <a:ea typeface="Cambria Math" panose="02040503050406030204" pitchFamily="18" charset="0"/>
                      </a:rPr>
                      <m:t>Customer</m:t>
                    </m:r>
                    <m:r>
                      <m:rPr>
                        <m:nor/>
                      </m:rPr>
                      <a:rPr lang="en-GB" b="0" dirty="0" smtClean="0">
                        <a:latin typeface="JLR Emeric" panose="02000503040000020004" pitchFamily="2" charset="0"/>
                        <a:ea typeface="Cambria Math" panose="02040503050406030204" pitchFamily="18" charset="0"/>
                      </a:rPr>
                      <m:t>’</m:t>
                    </m:r>
                    <m:r>
                      <m:rPr>
                        <m:nor/>
                      </m:rPr>
                      <a:rPr lang="en-GB" b="0" dirty="0" smtClean="0">
                        <a:latin typeface="JLR Emeric" panose="02000503040000020004" pitchFamily="2" charset="0"/>
                        <a:ea typeface="Cambria Math" panose="02040503050406030204" pitchFamily="18" charset="0"/>
                      </a:rPr>
                      <m:t>s</m:t>
                    </m:r>
                    <m:r>
                      <m:rPr>
                        <m:nor/>
                      </m:rPr>
                      <a:rPr lang="en-GB" b="0" dirty="0" smtClean="0">
                        <a:latin typeface="JLR Emeric" panose="02000503040000020004" pitchFamily="2" charset="0"/>
                        <a:ea typeface="Cambria Math" panose="02040503050406030204" pitchFamily="18" charset="0"/>
                      </a:rPr>
                      <m:t> </m:t>
                    </m:r>
                    <m:r>
                      <m:rPr>
                        <m:nor/>
                      </m:rPr>
                      <a:rPr lang="en-GB" b="0" dirty="0" smtClean="0">
                        <a:latin typeface="JLR Emeric" panose="02000503040000020004" pitchFamily="2" charset="0"/>
                        <a:ea typeface="Cambria Math" panose="02040503050406030204" pitchFamily="18" charset="0"/>
                      </a:rPr>
                      <m:t>demand</m:t>
                    </m:r>
                    <m:r>
                      <m:rPr>
                        <m:nor/>
                      </m:rPr>
                      <a:rPr lang="en-GB" b="0" dirty="0" smtClean="0">
                        <a:latin typeface="JLR Emeric" panose="02000503040000020004" pitchFamily="2" charset="0"/>
                        <a:ea typeface="Cambria Math" panose="02040503050406030204" pitchFamily="18" charset="0"/>
                      </a:rPr>
                      <m:t> </m:t>
                    </m:r>
                    <m:r>
                      <a:rPr lang="en-GB" b="0" i="1" dirty="0">
                        <a:latin typeface="Cambria Math" panose="02040503050406030204" pitchFamily="18" charset="0"/>
                        <a:ea typeface="Cambria Math" panose="02040503050406030204" pitchFamily="18" charset="0"/>
                      </a:rPr>
                      <m:t>𝑝𝑒𝑟</m:t>
                    </m:r>
                    <m:r>
                      <a:rPr lang="en-GB" b="0" dirty="0">
                        <a:latin typeface="Cambria Math" panose="02040503050406030204" pitchFamily="18" charset="0"/>
                        <a:ea typeface="Cambria Math" panose="02040503050406030204" pitchFamily="18" charset="0"/>
                      </a:rPr>
                      <m:t>  </m:t>
                    </m:r>
                    <m:r>
                      <a:rPr lang="en-GB" b="0" i="1" dirty="0">
                        <a:latin typeface="Cambria Math" panose="02040503050406030204" pitchFamily="18" charset="0"/>
                        <a:ea typeface="Cambria Math" panose="02040503050406030204" pitchFamily="18" charset="0"/>
                      </a:rPr>
                      <m:t>𝐷𝑎𝑦</m:t>
                    </m:r>
                    <m:r>
                      <a:rPr lang="en-GB" b="0">
                        <a:latin typeface="Cambria Math" panose="02040503050406030204" pitchFamily="18" charset="0"/>
                        <a:ea typeface="Cambria Math" panose="02040503050406030204" pitchFamily="18" charset="0"/>
                      </a:rPr>
                      <m:t>=</m:t>
                    </m:r>
                    <m:f>
                      <m:fPr>
                        <m:ctrlPr>
                          <a:rPr lang="en-GB" b="0" i="1">
                            <a:latin typeface="Cambria Math" panose="02040503050406030204" pitchFamily="18" charset="0"/>
                            <a:ea typeface="Cambria Math" panose="02040503050406030204" pitchFamily="18" charset="0"/>
                          </a:rPr>
                        </m:ctrlPr>
                      </m:fPr>
                      <m:num>
                        <m:r>
                          <a:rPr lang="en-GB" b="0" i="1" dirty="0">
                            <a:latin typeface="Cambria Math" panose="02040503050406030204" pitchFamily="18" charset="0"/>
                            <a:ea typeface="Cambria Math" panose="02040503050406030204" pitchFamily="18" charset="0"/>
                          </a:rPr>
                          <m:t>1</m:t>
                        </m:r>
                        <m:r>
                          <a:rPr lang="en-GB" b="0" i="1" dirty="0" smtClean="0">
                            <a:latin typeface="Cambria Math" panose="02040503050406030204" pitchFamily="18" charset="0"/>
                            <a:ea typeface="Cambria Math" panose="02040503050406030204" pitchFamily="18" charset="0"/>
                          </a:rPr>
                          <m:t>688</m:t>
                        </m:r>
                      </m:num>
                      <m:den>
                        <m:r>
                          <m:rPr>
                            <m:nor/>
                          </m:rPr>
                          <a:rPr lang="en-GB" b="0" dirty="0">
                            <a:latin typeface="JLR Emeric" panose="02000503040000020004" pitchFamily="2" charset="0"/>
                            <a:ea typeface="Cambria Math" panose="02040503050406030204" pitchFamily="18" charset="0"/>
                          </a:rPr>
                          <m:t>5</m:t>
                        </m:r>
                      </m:den>
                    </m:f>
                  </m:oMath>
                </a14:m>
                <a:r>
                  <a:rPr lang="en-GB" b="0" dirty="0">
                    <a:latin typeface="JLR Emeric" panose="02000503040000020004" pitchFamily="2" charset="0"/>
                    <a:ea typeface="Cambria Math" panose="02040503050406030204" pitchFamily="18" charset="0"/>
                  </a:rPr>
                  <a:t> = </a:t>
                </a:r>
                <a:r>
                  <a:rPr lang="en-GB" dirty="0">
                    <a:latin typeface="JLR Emeric" panose="02000503040000020004" pitchFamily="2" charset="0"/>
                    <a:ea typeface="Cambria Math" panose="02040503050406030204" pitchFamily="18" charset="0"/>
                  </a:rPr>
                  <a:t>338</a:t>
                </a:r>
                <a:r>
                  <a:rPr lang="en-GB" b="0" dirty="0">
                    <a:latin typeface="JLR Emeric" panose="02000503040000020004" pitchFamily="2" charset="0"/>
                    <a:ea typeface="Cambria Math" panose="02040503050406030204" pitchFamily="18" charset="0"/>
                  </a:rPr>
                  <a:t> parts per day</a:t>
                </a:r>
              </a:p>
            </p:txBody>
          </p:sp>
        </mc:Choice>
        <mc:Fallback xmlns="">
          <p:sp>
            <p:nvSpPr>
              <p:cNvPr id="20" name="TextBox 19"/>
              <p:cNvSpPr txBox="1">
                <a:spLocks noRot="1" noChangeAspect="1" noMove="1" noResize="1" noEditPoints="1" noAdjustHandles="1" noChangeArrowheads="1" noChangeShapeType="1" noTextEdit="1"/>
              </p:cNvSpPr>
              <p:nvPr/>
            </p:nvSpPr>
            <p:spPr>
              <a:xfrm>
                <a:off x="1116304" y="3408501"/>
                <a:ext cx="3867541" cy="263534"/>
              </a:xfrm>
              <a:prstGeom prst="rect">
                <a:avLst/>
              </a:prstGeom>
              <a:blipFill>
                <a:blip r:embed="rId6"/>
                <a:stretch>
                  <a:fillRect l="-1417" r="-315" b="-25581"/>
                </a:stretch>
              </a:blipFill>
            </p:spPr>
            <p:txBody>
              <a:bodyPr/>
              <a:lstStyle/>
              <a:p>
                <a:r>
                  <a:rPr lang="en-GB">
                    <a:noFill/>
                  </a:rPr>
                  <a:t> </a:t>
                </a:r>
              </a:p>
            </p:txBody>
          </p:sp>
        </mc:Fallback>
      </mc:AlternateContent>
      <p:pic>
        <p:nvPicPr>
          <p:cNvPr id="13" name="Picture 12"/>
          <p:cNvPicPr>
            <a:picLocks noChangeAspect="1"/>
          </p:cNvPicPr>
          <p:nvPr/>
        </p:nvPicPr>
        <p:blipFill>
          <a:blip r:embed="rId7"/>
          <a:stretch>
            <a:fillRect/>
          </a:stretch>
        </p:blipFill>
        <p:spPr>
          <a:xfrm>
            <a:off x="132463" y="4165170"/>
            <a:ext cx="1150239" cy="664096"/>
          </a:xfrm>
          <a:prstGeom prst="rect">
            <a:avLst/>
          </a:prstGeom>
        </p:spPr>
      </p:pic>
      <p:sp>
        <p:nvSpPr>
          <p:cNvPr id="14" name="Oval 13"/>
          <p:cNvSpPr/>
          <p:nvPr/>
        </p:nvSpPr>
        <p:spPr>
          <a:xfrm>
            <a:off x="1128712" y="4193302"/>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1397905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258146" y="4966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310042104"/>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729188"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173552" y="3766626"/>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mc:AlternateContent xmlns:mc="http://schemas.openxmlformats.org/markup-compatibility/2006" xmlns:a14="http://schemas.microsoft.com/office/drawing/2010/main">
        <mc:Choice Requires="a14">
          <p:sp>
            <p:nvSpPr>
              <p:cNvPr id="29" name="TextBox 28"/>
              <p:cNvSpPr txBox="1"/>
              <p:nvPr/>
            </p:nvSpPr>
            <p:spPr>
              <a:xfrm>
                <a:off x="791580" y="2299982"/>
                <a:ext cx="4217316" cy="382156"/>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𝑻𝒂𝒌𝒕</m:t>
                      </m:r>
                      <m:r>
                        <a:rPr lang="en-GB" dirty="0" smtClean="0">
                          <a:latin typeface="Cambria Math" panose="02040503050406030204" pitchFamily="18" charset="0"/>
                        </a:rPr>
                        <m:t> </m:t>
                      </m:r>
                      <m:r>
                        <a:rPr lang="en-GB" dirty="0" smtClean="0">
                          <a:latin typeface="Cambria Math" panose="02040503050406030204" pitchFamily="18" charset="0"/>
                        </a:rPr>
                        <m:t>𝑻𝒊𝒎𝒆</m:t>
                      </m:r>
                      <m:r>
                        <a:rPr lang="en-GB">
                          <a:latin typeface="Cambria Math" panose="02040503050406030204" pitchFamily="18" charset="0"/>
                        </a:rPr>
                        <m:t>=</m:t>
                      </m:r>
                      <m:f>
                        <m:fPr>
                          <m:ctrlPr>
                            <a:rPr lang="en-GB" b="0" i="1">
                              <a:latin typeface="Cambria Math" panose="02040503050406030204" pitchFamily="18" charset="0"/>
                            </a:rPr>
                          </m:ctrlPr>
                        </m:fPr>
                        <m:num>
                          <m:r>
                            <a:rPr lang="en-GB" b="0">
                              <a:latin typeface="Cambria Math" panose="02040503050406030204" pitchFamily="18" charset="0"/>
                            </a:rPr>
                            <m:t>81000 </m:t>
                          </m:r>
                          <m:r>
                            <a:rPr lang="en-GB" b="0">
                              <a:latin typeface="Cambria Math" panose="02040503050406030204" pitchFamily="18" charset="0"/>
                            </a:rPr>
                            <m:t>𝑠𝑒𝑐𝑜𝑛𝑑𝑠</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num>
                        <m:den>
                          <m:r>
                            <a:rPr lang="en-GB" b="0">
                              <a:latin typeface="Cambria Math" panose="02040503050406030204" pitchFamily="18" charset="0"/>
                            </a:rPr>
                            <m:t>3</m:t>
                          </m:r>
                          <m:r>
                            <a:rPr lang="en-GB" b="0" i="1" smtClean="0">
                              <a:latin typeface="Cambria Math" panose="02040503050406030204" pitchFamily="18" charset="0"/>
                            </a:rPr>
                            <m:t>38</m:t>
                          </m:r>
                          <m:r>
                            <a:rPr lang="en-GB" b="0">
                              <a:latin typeface="Cambria Math" panose="02040503050406030204" pitchFamily="18" charset="0"/>
                            </a:rPr>
                            <m:t> </m:t>
                          </m:r>
                          <m:r>
                            <a:rPr lang="en-GB" b="0">
                              <a:latin typeface="Cambria Math" panose="02040503050406030204" pitchFamily="18" charset="0"/>
                            </a:rPr>
                            <m:t>𝑝𝑎𝑟𝑡𝑠</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den>
                      </m:f>
                    </m:oMath>
                  </m:oMathPara>
                </a14:m>
                <a:endParaRPr lang="en-GB" dirty="0">
                  <a:latin typeface="JLR Emeric" panose="02000503040000020004"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91580" y="2299982"/>
                <a:ext cx="4217316" cy="382156"/>
              </a:xfrm>
              <a:prstGeom prst="rect">
                <a:avLst/>
              </a:prstGeom>
              <a:blipFill>
                <a:blip r:embed="rId4"/>
                <a:stretch>
                  <a:fillRect t="-3175" b="-17460"/>
                </a:stretch>
              </a:blipFill>
            </p:spPr>
            <p:txBody>
              <a:bodyPr/>
              <a:lstStyle/>
              <a:p>
                <a:r>
                  <a:rPr lang="en-GB">
                    <a:noFill/>
                  </a:rPr>
                  <a:t> </a:t>
                </a:r>
              </a:p>
            </p:txBody>
          </p:sp>
        </mc:Fallback>
      </mc:AlternateContent>
      <p:pic>
        <p:nvPicPr>
          <p:cNvPr id="12" name="Picture 11"/>
          <p:cNvPicPr>
            <a:picLocks noChangeAspect="1"/>
          </p:cNvPicPr>
          <p:nvPr/>
        </p:nvPicPr>
        <p:blipFill>
          <a:blip r:embed="rId5"/>
          <a:stretch>
            <a:fillRect/>
          </a:stretch>
        </p:blipFill>
        <p:spPr>
          <a:xfrm>
            <a:off x="132463" y="4134434"/>
            <a:ext cx="1150239" cy="664096"/>
          </a:xfrm>
          <a:prstGeom prst="rect">
            <a:avLst/>
          </a:prstGeom>
        </p:spPr>
      </p:pic>
      <p:sp>
        <p:nvSpPr>
          <p:cNvPr id="14" name="Oval 13"/>
          <p:cNvSpPr/>
          <p:nvPr/>
        </p:nvSpPr>
        <p:spPr>
          <a:xfrm>
            <a:off x="1128712" y="4162566"/>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229882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ACBB-729A-4291-BC29-4360F7922C7B}"/>
              </a:ext>
            </a:extLst>
          </p:cNvPr>
          <p:cNvSpPr>
            <a:spLocks noGrp="1"/>
          </p:cNvSpPr>
          <p:nvPr>
            <p:ph type="title"/>
          </p:nvPr>
        </p:nvSpPr>
        <p:spPr/>
        <p:txBody>
          <a:bodyPr/>
          <a:lstStyle/>
          <a:p>
            <a:r>
              <a:rPr lang="en-GB" dirty="0"/>
              <a:t>QAF VS VSM</a:t>
            </a:r>
          </a:p>
        </p:txBody>
      </p:sp>
      <p:sp>
        <p:nvSpPr>
          <p:cNvPr id="4" name="Slide Number Placeholder 3">
            <a:extLst>
              <a:ext uri="{FF2B5EF4-FFF2-40B4-BE49-F238E27FC236}">
                <a16:creationId xmlns:a16="http://schemas.microsoft.com/office/drawing/2014/main" id="{A08A5616-5DC1-435D-922D-9327DFA63C9D}"/>
              </a:ext>
            </a:extLst>
          </p:cNvPr>
          <p:cNvSpPr>
            <a:spLocks noGrp="1"/>
          </p:cNvSpPr>
          <p:nvPr>
            <p:ph type="sldNum" sz="quarter" idx="12"/>
          </p:nvPr>
        </p:nvSpPr>
        <p:spPr/>
        <p:txBody>
          <a:bodyPr/>
          <a:lstStyle/>
          <a:p>
            <a:fld id="{C554A706-D19D-4C79-97F9-BC489483F7EF}" type="slidenum">
              <a:rPr lang="en-GB" smtClean="0">
                <a:solidFill>
                  <a:srgbClr val="131313"/>
                </a:solidFill>
              </a:rPr>
              <a:pPr/>
              <a:t>4</a:t>
            </a:fld>
            <a:endParaRPr lang="en-GB" dirty="0">
              <a:solidFill>
                <a:srgbClr val="131313"/>
              </a:solidFill>
            </a:endParaRPr>
          </a:p>
        </p:txBody>
      </p:sp>
      <p:sp>
        <p:nvSpPr>
          <p:cNvPr id="5" name="Subtitle 4">
            <a:extLst>
              <a:ext uri="{FF2B5EF4-FFF2-40B4-BE49-F238E27FC236}">
                <a16:creationId xmlns:a16="http://schemas.microsoft.com/office/drawing/2014/main" id="{15F11313-7115-4959-B405-08D387EC536C}"/>
              </a:ext>
            </a:extLst>
          </p:cNvPr>
          <p:cNvSpPr>
            <a:spLocks noGrp="1"/>
          </p:cNvSpPr>
          <p:nvPr>
            <p:ph type="subTitle" idx="13"/>
          </p:nvPr>
        </p:nvSpPr>
        <p:spPr/>
        <p:txBody>
          <a:bodyPr/>
          <a:lstStyle/>
          <a:p>
            <a:r>
              <a:rPr lang="en-GB" dirty="0"/>
              <a:t>Key Information</a:t>
            </a:r>
          </a:p>
        </p:txBody>
      </p:sp>
      <p:sp>
        <p:nvSpPr>
          <p:cNvPr id="7" name="TextBox 6">
            <a:extLst>
              <a:ext uri="{FF2B5EF4-FFF2-40B4-BE49-F238E27FC236}">
                <a16:creationId xmlns:a16="http://schemas.microsoft.com/office/drawing/2014/main" id="{7553387B-45B6-406F-8266-448A45F39C06}"/>
              </a:ext>
            </a:extLst>
          </p:cNvPr>
          <p:cNvSpPr txBox="1"/>
          <p:nvPr/>
        </p:nvSpPr>
        <p:spPr>
          <a:xfrm>
            <a:off x="101316" y="1024467"/>
            <a:ext cx="2201432" cy="3492524"/>
          </a:xfrm>
          <a:prstGeom prst="rect">
            <a:avLst/>
          </a:prstGeom>
          <a:noFill/>
        </p:spPr>
        <p:txBody>
          <a:bodyPr wrap="square" lIns="0" tIns="0" rIns="0" bIns="0" rtlCol="0">
            <a:noAutofit/>
          </a:bodyPr>
          <a:lstStyle/>
          <a:p>
            <a:r>
              <a:rPr lang="en-GB" sz="1400" dirty="0"/>
              <a:t>VSM INFORMATION</a:t>
            </a:r>
          </a:p>
          <a:p>
            <a:pPr marL="285750" indent="-285750">
              <a:buFontTx/>
              <a:buChar char="-"/>
            </a:pPr>
            <a:endParaRPr lang="en-GB" sz="1400" dirty="0"/>
          </a:p>
          <a:p>
            <a:pPr marL="285750" indent="-285750">
              <a:buFontTx/>
              <a:buChar char="-"/>
            </a:pPr>
            <a:r>
              <a:rPr lang="en-GB" sz="1400" dirty="0"/>
              <a:t>Process flow</a:t>
            </a:r>
          </a:p>
          <a:p>
            <a:pPr marL="285750" indent="-285750">
              <a:buFontTx/>
              <a:buChar char="-"/>
            </a:pPr>
            <a:r>
              <a:rPr lang="en-GB" sz="1400" dirty="0"/>
              <a:t>Cycle Time</a:t>
            </a:r>
          </a:p>
          <a:p>
            <a:pPr marL="285750" indent="-285750">
              <a:buFontTx/>
              <a:buChar char="-"/>
            </a:pPr>
            <a:r>
              <a:rPr lang="en-GB" sz="1400" dirty="0"/>
              <a:t>No of Operators</a:t>
            </a:r>
          </a:p>
          <a:p>
            <a:pPr marL="285750" indent="-285750">
              <a:buFontTx/>
              <a:buChar char="-"/>
            </a:pPr>
            <a:r>
              <a:rPr lang="en-GB" sz="1400" dirty="0"/>
              <a:t>Parts per cycle</a:t>
            </a:r>
          </a:p>
          <a:p>
            <a:pPr marL="285750" indent="-285750">
              <a:buFontTx/>
              <a:buChar char="-"/>
            </a:pPr>
            <a:r>
              <a:rPr lang="en-GB" sz="1400" dirty="0"/>
              <a:t>Scrap Rate</a:t>
            </a:r>
          </a:p>
          <a:p>
            <a:pPr marL="285750" indent="-285750">
              <a:buFontTx/>
              <a:buChar char="-"/>
            </a:pPr>
            <a:r>
              <a:rPr lang="en-GB" sz="1400" dirty="0"/>
              <a:t>OEE (3 Elements)</a:t>
            </a:r>
          </a:p>
          <a:p>
            <a:pPr marL="285750" indent="-285750">
              <a:buFontTx/>
              <a:buChar char="-"/>
            </a:pPr>
            <a:r>
              <a:rPr lang="en-GB" sz="1400" dirty="0"/>
              <a:t>Shift Pattern</a:t>
            </a:r>
          </a:p>
          <a:p>
            <a:pPr marL="285750" indent="-285750">
              <a:buFontTx/>
              <a:buChar char="-"/>
            </a:pPr>
            <a:r>
              <a:rPr lang="en-GB" sz="1400" dirty="0"/>
              <a:t>Batch Size  **</a:t>
            </a:r>
          </a:p>
          <a:p>
            <a:pPr marL="285750" indent="-285750">
              <a:buFontTx/>
              <a:buChar char="-"/>
            </a:pPr>
            <a:r>
              <a:rPr lang="en-GB" sz="1400" dirty="0"/>
              <a:t>Change Over **</a:t>
            </a:r>
          </a:p>
          <a:p>
            <a:endParaRPr lang="en-GB" sz="1400" dirty="0"/>
          </a:p>
          <a:p>
            <a:r>
              <a:rPr lang="en-GB" sz="1400" dirty="0"/>
              <a:t>Jobs per hour can be calculated using CT and the Parts per cycle.</a:t>
            </a:r>
          </a:p>
          <a:p>
            <a:endParaRPr lang="en-GB" sz="1400" dirty="0"/>
          </a:p>
          <a:p>
            <a:r>
              <a:rPr lang="en-GB" sz="1400" dirty="0"/>
              <a:t>JIT vs non JIT</a:t>
            </a:r>
          </a:p>
          <a:p>
            <a:endParaRPr lang="en-GB" sz="1400" dirty="0"/>
          </a:p>
        </p:txBody>
      </p:sp>
      <p:sp>
        <p:nvSpPr>
          <p:cNvPr id="8" name="TextBox 7">
            <a:extLst>
              <a:ext uri="{FF2B5EF4-FFF2-40B4-BE49-F238E27FC236}">
                <a16:creationId xmlns:a16="http://schemas.microsoft.com/office/drawing/2014/main" id="{4FCFCC3F-7A03-46B9-8571-1493FCD9DB3C}"/>
              </a:ext>
            </a:extLst>
          </p:cNvPr>
          <p:cNvSpPr txBox="1"/>
          <p:nvPr/>
        </p:nvSpPr>
        <p:spPr>
          <a:xfrm>
            <a:off x="2873904" y="1024467"/>
            <a:ext cx="2485496" cy="269354"/>
          </a:xfrm>
          <a:prstGeom prst="rect">
            <a:avLst/>
          </a:prstGeom>
          <a:noFill/>
        </p:spPr>
        <p:txBody>
          <a:bodyPr wrap="square" lIns="0" tIns="0" rIns="0" bIns="0" rtlCol="0">
            <a:noAutofit/>
          </a:bodyPr>
          <a:lstStyle/>
          <a:p>
            <a:r>
              <a:rPr lang="en-GB" sz="1400" dirty="0">
                <a:highlight>
                  <a:srgbClr val="FFFF00"/>
                </a:highlight>
              </a:rPr>
              <a:t>QAF</a:t>
            </a:r>
          </a:p>
          <a:p>
            <a:endParaRPr lang="en-GB" sz="1400" dirty="0">
              <a:highlight>
                <a:srgbClr val="FFFF00"/>
              </a:highlight>
            </a:endParaRPr>
          </a:p>
          <a:p>
            <a:endParaRPr lang="en-GB" sz="1400" dirty="0">
              <a:highlight>
                <a:srgbClr val="FFFF00"/>
              </a:highlight>
            </a:endParaRPr>
          </a:p>
        </p:txBody>
      </p:sp>
      <p:pic>
        <p:nvPicPr>
          <p:cNvPr id="1026" name="Picture 2">
            <a:extLst>
              <a:ext uri="{FF2B5EF4-FFF2-40B4-BE49-F238E27FC236}">
                <a16:creationId xmlns:a16="http://schemas.microsoft.com/office/drawing/2014/main" id="{FD7B772A-FDAA-4E68-BC7F-5CDC1CDAD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293" y="1293821"/>
            <a:ext cx="6623506" cy="3239308"/>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EA5F88E1-9B20-4F09-9130-A7A3ABF15D7D}"/>
              </a:ext>
            </a:extLst>
          </p:cNvPr>
          <p:cNvSpPr/>
          <p:nvPr/>
        </p:nvSpPr>
        <p:spPr>
          <a:xfrm>
            <a:off x="3362050" y="1535449"/>
            <a:ext cx="754602" cy="258215"/>
          </a:xfrm>
          <a:prstGeom prst="wedgeRoundRectCallout">
            <a:avLst>
              <a:gd name="adj1" fmla="val -18480"/>
              <a:gd name="adj2" fmla="val 157860"/>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Cycle time</a:t>
            </a:r>
          </a:p>
        </p:txBody>
      </p:sp>
      <p:sp>
        <p:nvSpPr>
          <p:cNvPr id="11" name="Speech Bubble: Rectangle with Corners Rounded 10">
            <a:extLst>
              <a:ext uri="{FF2B5EF4-FFF2-40B4-BE49-F238E27FC236}">
                <a16:creationId xmlns:a16="http://schemas.microsoft.com/office/drawing/2014/main" id="{4AA7C402-9B84-41CD-B456-5A491CECE9B8}"/>
              </a:ext>
            </a:extLst>
          </p:cNvPr>
          <p:cNvSpPr/>
          <p:nvPr/>
        </p:nvSpPr>
        <p:spPr>
          <a:xfrm>
            <a:off x="4572000" y="1815193"/>
            <a:ext cx="864275" cy="237061"/>
          </a:xfrm>
          <a:prstGeom prst="wedgeRoundRectCallout">
            <a:avLst>
              <a:gd name="adj1" fmla="val -24643"/>
              <a:gd name="adj2" fmla="val 99972"/>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 Operators</a:t>
            </a:r>
          </a:p>
        </p:txBody>
      </p:sp>
      <p:sp>
        <p:nvSpPr>
          <p:cNvPr id="12" name="Speech Bubble: Rectangle with Corners Rounded 11">
            <a:extLst>
              <a:ext uri="{FF2B5EF4-FFF2-40B4-BE49-F238E27FC236}">
                <a16:creationId xmlns:a16="http://schemas.microsoft.com/office/drawing/2014/main" id="{BED1892C-EA99-48FB-88E0-F93CB46F8421}"/>
              </a:ext>
            </a:extLst>
          </p:cNvPr>
          <p:cNvSpPr/>
          <p:nvPr/>
        </p:nvSpPr>
        <p:spPr>
          <a:xfrm>
            <a:off x="3764413" y="4616055"/>
            <a:ext cx="914119" cy="387477"/>
          </a:xfrm>
          <a:prstGeom prst="wedgeRoundRectCallout">
            <a:avLst>
              <a:gd name="adj1" fmla="val -16538"/>
              <a:gd name="adj2" fmla="val -77887"/>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OEE (efficiency)</a:t>
            </a:r>
          </a:p>
        </p:txBody>
      </p:sp>
      <p:sp>
        <p:nvSpPr>
          <p:cNvPr id="13" name="Speech Bubble: Rectangle with Corners Rounded 12">
            <a:extLst>
              <a:ext uri="{FF2B5EF4-FFF2-40B4-BE49-F238E27FC236}">
                <a16:creationId xmlns:a16="http://schemas.microsoft.com/office/drawing/2014/main" id="{E870AEAA-68D5-4CCE-BB61-BA7C4E475195}"/>
              </a:ext>
            </a:extLst>
          </p:cNvPr>
          <p:cNvSpPr/>
          <p:nvPr/>
        </p:nvSpPr>
        <p:spPr>
          <a:xfrm>
            <a:off x="7521147" y="1793664"/>
            <a:ext cx="864275" cy="258215"/>
          </a:xfrm>
          <a:prstGeom prst="wedgeRoundRectCallout">
            <a:avLst>
              <a:gd name="adj1" fmla="val -24643"/>
              <a:gd name="adj2" fmla="val 99972"/>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Scrap rate</a:t>
            </a:r>
          </a:p>
        </p:txBody>
      </p:sp>
      <p:sp>
        <p:nvSpPr>
          <p:cNvPr id="14" name="Speech Bubble: Rectangle with Corners Rounded 13">
            <a:extLst>
              <a:ext uri="{FF2B5EF4-FFF2-40B4-BE49-F238E27FC236}">
                <a16:creationId xmlns:a16="http://schemas.microsoft.com/office/drawing/2014/main" id="{8C952FC6-2A5F-43A3-AEF4-AD301FDF9058}"/>
              </a:ext>
            </a:extLst>
          </p:cNvPr>
          <p:cNvSpPr/>
          <p:nvPr/>
        </p:nvSpPr>
        <p:spPr>
          <a:xfrm>
            <a:off x="3678308" y="1800074"/>
            <a:ext cx="864275" cy="237061"/>
          </a:xfrm>
          <a:prstGeom prst="wedgeRoundRectCallout">
            <a:avLst>
              <a:gd name="adj1" fmla="val -24643"/>
              <a:gd name="adj2" fmla="val 99972"/>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Parts x cycle</a:t>
            </a:r>
          </a:p>
        </p:txBody>
      </p:sp>
      <p:sp>
        <p:nvSpPr>
          <p:cNvPr id="15" name="Speech Bubble: Rectangle with Corners Rounded 14">
            <a:extLst>
              <a:ext uri="{FF2B5EF4-FFF2-40B4-BE49-F238E27FC236}">
                <a16:creationId xmlns:a16="http://schemas.microsoft.com/office/drawing/2014/main" id="{183EA78C-20CE-44F6-9E28-AFFADCFE76D7}"/>
              </a:ext>
            </a:extLst>
          </p:cNvPr>
          <p:cNvSpPr/>
          <p:nvPr/>
        </p:nvSpPr>
        <p:spPr>
          <a:xfrm>
            <a:off x="2301703" y="1563175"/>
            <a:ext cx="864275" cy="372157"/>
          </a:xfrm>
          <a:prstGeom prst="wedgeRoundRectCallout">
            <a:avLst>
              <a:gd name="adj1" fmla="val -14371"/>
              <a:gd name="adj2" fmla="val 135125"/>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#/Name of Operations</a:t>
            </a:r>
          </a:p>
        </p:txBody>
      </p:sp>
    </p:spTree>
    <p:extLst>
      <p:ext uri="{BB962C8B-B14F-4D97-AF65-F5344CB8AC3E}">
        <p14:creationId xmlns:p14="http://schemas.microsoft.com/office/powerpoint/2010/main" val="1144210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258146" y="4966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240832456"/>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673412"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173552" y="3766626"/>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mc:AlternateContent xmlns:mc="http://schemas.openxmlformats.org/markup-compatibility/2006" xmlns:a14="http://schemas.microsoft.com/office/drawing/2010/main">
        <mc:Choice Requires="a14">
          <p:sp>
            <p:nvSpPr>
              <p:cNvPr id="28" name="TextBox 27"/>
              <p:cNvSpPr txBox="1"/>
              <p:nvPr/>
            </p:nvSpPr>
            <p:spPr>
              <a:xfrm>
                <a:off x="961387" y="2912766"/>
                <a:ext cx="4217316" cy="207749"/>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1350" dirty="0" smtClean="0">
                          <a:latin typeface="Cambria Math" panose="02040503050406030204" pitchFamily="18" charset="0"/>
                        </a:rPr>
                        <m:t>𝑻𝒂𝒌𝒕</m:t>
                      </m:r>
                      <m:r>
                        <a:rPr lang="en-GB" sz="1350" dirty="0" smtClean="0">
                          <a:latin typeface="Cambria Math" panose="02040503050406030204" pitchFamily="18" charset="0"/>
                        </a:rPr>
                        <m:t> </m:t>
                      </m:r>
                      <m:r>
                        <a:rPr lang="en-GB" sz="1350" dirty="0" smtClean="0">
                          <a:latin typeface="Cambria Math" panose="02040503050406030204" pitchFamily="18" charset="0"/>
                        </a:rPr>
                        <m:t>𝑻𝒊𝒎𝒆</m:t>
                      </m:r>
                      <m:r>
                        <a:rPr lang="en-GB" sz="1350">
                          <a:latin typeface="Cambria Math" panose="02040503050406030204" pitchFamily="18" charset="0"/>
                        </a:rPr>
                        <m:t>=</m:t>
                      </m:r>
                      <m:r>
                        <a:rPr lang="en-GB" sz="1350">
                          <a:latin typeface="Cambria Math" panose="02040503050406030204" pitchFamily="18" charset="0"/>
                        </a:rPr>
                        <m:t>𝟐</m:t>
                      </m:r>
                      <m:r>
                        <a:rPr lang="en-GB" sz="1350" b="1" i="1" smtClean="0">
                          <a:latin typeface="Cambria Math" panose="02040503050406030204" pitchFamily="18" charset="0"/>
                        </a:rPr>
                        <m:t>𝟒𝟎</m:t>
                      </m:r>
                      <m:r>
                        <a:rPr lang="en-GB" sz="1350">
                          <a:latin typeface="Cambria Math" panose="02040503050406030204" pitchFamily="18" charset="0"/>
                        </a:rPr>
                        <m:t> </m:t>
                      </m:r>
                      <m:r>
                        <a:rPr lang="en-GB" sz="1350">
                          <a:latin typeface="Cambria Math" panose="02040503050406030204" pitchFamily="18" charset="0"/>
                        </a:rPr>
                        <m:t>𝒔𝒆𝒄𝒐𝒏𝒅𝒔</m:t>
                      </m:r>
                    </m:oMath>
                  </m:oMathPara>
                </a14:m>
                <a:endParaRPr lang="en-GB" sz="1350" dirty="0">
                  <a:latin typeface="JLR Emeric" panose="02000503040000020004" pitchFamily="2"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961387" y="2912766"/>
                <a:ext cx="4217316" cy="207749"/>
              </a:xfrm>
              <a:prstGeom prst="rect">
                <a:avLst/>
              </a:prstGeom>
              <a:blipFill>
                <a:blip r:embed="rId4"/>
                <a:stretch>
                  <a:fillRect t="-2941"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91580" y="2299982"/>
                <a:ext cx="4217316" cy="382156"/>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𝑻𝒂𝒌𝒕</m:t>
                      </m:r>
                      <m:r>
                        <a:rPr lang="en-GB" dirty="0" smtClean="0">
                          <a:latin typeface="Cambria Math" panose="02040503050406030204" pitchFamily="18" charset="0"/>
                        </a:rPr>
                        <m:t> </m:t>
                      </m:r>
                      <m:r>
                        <a:rPr lang="en-GB" dirty="0" smtClean="0">
                          <a:latin typeface="Cambria Math" panose="02040503050406030204" pitchFamily="18" charset="0"/>
                        </a:rPr>
                        <m:t>𝑻𝒊𝒎𝒆</m:t>
                      </m:r>
                      <m:r>
                        <a:rPr lang="en-GB">
                          <a:latin typeface="Cambria Math" panose="02040503050406030204" pitchFamily="18" charset="0"/>
                        </a:rPr>
                        <m:t>=</m:t>
                      </m:r>
                      <m:f>
                        <m:fPr>
                          <m:ctrlPr>
                            <a:rPr lang="en-GB" b="0" i="1">
                              <a:latin typeface="Cambria Math" panose="02040503050406030204" pitchFamily="18" charset="0"/>
                            </a:rPr>
                          </m:ctrlPr>
                        </m:fPr>
                        <m:num>
                          <m:r>
                            <a:rPr lang="en-GB" b="0">
                              <a:latin typeface="Cambria Math" panose="02040503050406030204" pitchFamily="18" charset="0"/>
                            </a:rPr>
                            <m:t>81000 </m:t>
                          </m:r>
                          <m:r>
                            <a:rPr lang="en-GB" b="0">
                              <a:latin typeface="Cambria Math" panose="02040503050406030204" pitchFamily="18" charset="0"/>
                            </a:rPr>
                            <m:t>𝑠𝑒𝑐𝑜𝑛𝑑𝑠</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num>
                        <m:den>
                          <m:r>
                            <a:rPr lang="en-GB" b="0">
                              <a:latin typeface="Cambria Math" panose="02040503050406030204" pitchFamily="18" charset="0"/>
                            </a:rPr>
                            <m:t>3</m:t>
                          </m:r>
                          <m:r>
                            <a:rPr lang="en-GB" b="0" i="1" smtClean="0">
                              <a:latin typeface="Cambria Math" panose="02040503050406030204" pitchFamily="18" charset="0"/>
                            </a:rPr>
                            <m:t>38</m:t>
                          </m:r>
                          <m:r>
                            <a:rPr lang="en-GB" b="0">
                              <a:latin typeface="Cambria Math" panose="02040503050406030204" pitchFamily="18" charset="0"/>
                            </a:rPr>
                            <m:t> </m:t>
                          </m:r>
                          <m:r>
                            <a:rPr lang="en-GB" b="0">
                              <a:latin typeface="Cambria Math" panose="02040503050406030204" pitchFamily="18" charset="0"/>
                            </a:rPr>
                            <m:t>𝑝𝑎𝑟𝑡𝑠</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den>
                      </m:f>
                    </m:oMath>
                  </m:oMathPara>
                </a14:m>
                <a:endParaRPr lang="en-GB" dirty="0">
                  <a:latin typeface="JLR Emeric" panose="02000503040000020004"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91580" y="2299982"/>
                <a:ext cx="4217316" cy="382156"/>
              </a:xfrm>
              <a:prstGeom prst="rect">
                <a:avLst/>
              </a:prstGeom>
              <a:blipFill>
                <a:blip r:embed="rId5"/>
                <a:stretch>
                  <a:fillRect t="-3175" b="-17460"/>
                </a:stretch>
              </a:blipFill>
            </p:spPr>
            <p:txBody>
              <a:bodyPr/>
              <a:lstStyle/>
              <a:p>
                <a:r>
                  <a:rPr lang="en-GB">
                    <a:noFill/>
                  </a:rPr>
                  <a:t> </a:t>
                </a:r>
              </a:p>
            </p:txBody>
          </p:sp>
        </mc:Fallback>
      </mc:AlternateContent>
      <p:pic>
        <p:nvPicPr>
          <p:cNvPr id="12" name="Picture 11"/>
          <p:cNvPicPr>
            <a:picLocks noChangeAspect="1"/>
          </p:cNvPicPr>
          <p:nvPr/>
        </p:nvPicPr>
        <p:blipFill>
          <a:blip r:embed="rId6"/>
          <a:stretch>
            <a:fillRect/>
          </a:stretch>
        </p:blipFill>
        <p:spPr>
          <a:xfrm>
            <a:off x="132463" y="4157486"/>
            <a:ext cx="1150239" cy="664096"/>
          </a:xfrm>
          <a:prstGeom prst="rect">
            <a:avLst/>
          </a:prstGeom>
        </p:spPr>
      </p:pic>
      <p:sp>
        <p:nvSpPr>
          <p:cNvPr id="14" name="Oval 13"/>
          <p:cNvSpPr/>
          <p:nvPr/>
        </p:nvSpPr>
        <p:spPr>
          <a:xfrm>
            <a:off x="1128712" y="4185618"/>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1229405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56971" y="63939"/>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852592126"/>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599486"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296496" y="3766626"/>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p:sp>
        <p:nvSpPr>
          <p:cNvPr id="13" name="Rectangle 12"/>
          <p:cNvSpPr/>
          <p:nvPr/>
        </p:nvSpPr>
        <p:spPr>
          <a:xfrm>
            <a:off x="2986637" y="4277730"/>
            <a:ext cx="396583" cy="692497"/>
          </a:xfrm>
          <a:prstGeom prst="rect">
            <a:avLst/>
          </a:prstGeom>
          <a:noFill/>
        </p:spPr>
        <p:txBody>
          <a:bodyPr wrap="none" lIns="68580" tIns="34290" rIns="68580" bIns="34290">
            <a:spAutoFit/>
          </a:bodyPr>
          <a:lstStyle/>
          <a:p>
            <a:pPr algn="ctr" fontAlgn="base">
              <a:spcBef>
                <a:spcPct val="0"/>
              </a:spcBef>
              <a:spcAft>
                <a:spcPct val="0"/>
              </a:spcAft>
            </a:pPr>
            <a:r>
              <a:rPr lang="en-US" sz="4050" dirty="0">
                <a:ln w="0"/>
                <a:solidFill>
                  <a:srgbClr val="000000"/>
                </a:solidFill>
                <a:effectLst>
                  <a:outerShdw blurRad="38100" dist="19050" dir="2700000" algn="tl" rotWithShape="0">
                    <a:srgbClr val="000000">
                      <a:alpha val="40000"/>
                    </a:srgbClr>
                  </a:outerShdw>
                </a:effectLst>
                <a:latin typeface="JLR Emeric" panose="02000503040000020004" pitchFamily="2" charset="0"/>
              </a:rPr>
              <a:t>?</a:t>
            </a:r>
          </a:p>
        </p:txBody>
      </p:sp>
      <p:pic>
        <p:nvPicPr>
          <p:cNvPr id="14" name="Picture 13"/>
          <p:cNvPicPr>
            <a:picLocks noChangeAspect="1"/>
          </p:cNvPicPr>
          <p:nvPr/>
        </p:nvPicPr>
        <p:blipFill>
          <a:blip r:embed="rId4"/>
          <a:stretch>
            <a:fillRect/>
          </a:stretch>
        </p:blipFill>
        <p:spPr>
          <a:xfrm>
            <a:off x="155515" y="4157486"/>
            <a:ext cx="1150239" cy="664096"/>
          </a:xfrm>
          <a:prstGeom prst="rect">
            <a:avLst/>
          </a:prstGeom>
        </p:spPr>
      </p:pic>
      <p:sp>
        <p:nvSpPr>
          <p:cNvPr id="15" name="Oval 14"/>
          <p:cNvSpPr/>
          <p:nvPr/>
        </p:nvSpPr>
        <p:spPr>
          <a:xfrm>
            <a:off x="1151764" y="4185618"/>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8" name="TextBox 17"/>
          <p:cNvSpPr txBox="1"/>
          <p:nvPr/>
        </p:nvSpPr>
        <p:spPr>
          <a:xfrm>
            <a:off x="609561" y="3022525"/>
            <a:ext cx="4523995" cy="307777"/>
          </a:xfrm>
          <a:prstGeom prst="rect">
            <a:avLst/>
          </a:prstGeom>
          <a:solidFill>
            <a:srgbClr val="C4C4C4"/>
          </a:solidFill>
          <a:ln>
            <a:solidFill>
              <a:srgbClr val="000000"/>
            </a:solidFill>
          </a:ln>
        </p:spPr>
        <p:txBody>
          <a:bodyPr wrap="none" rtlCol="0">
            <a:spAutoFit/>
          </a:bodyPr>
          <a:lstStyle/>
          <a:p>
            <a:r>
              <a:rPr lang="en-GB" sz="1400" i="1" dirty="0">
                <a:latin typeface="JLR Emeric" panose="02000503040000020004" pitchFamily="2" charset="0"/>
              </a:rPr>
              <a:t>What is the formula to calculate Takt Time using JPH?</a:t>
            </a:r>
          </a:p>
        </p:txBody>
      </p:sp>
      <p:sp>
        <p:nvSpPr>
          <p:cNvPr id="19" name="Text Box 21"/>
          <p:cNvSpPr txBox="1">
            <a:spLocks noChangeArrowheads="1"/>
          </p:cNvSpPr>
          <p:nvPr/>
        </p:nvSpPr>
        <p:spPr bwMode="auto">
          <a:xfrm>
            <a:off x="90233" y="3428014"/>
            <a:ext cx="1207704" cy="64633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pPr>
            <a:r>
              <a:rPr lang="en-GB" sz="1200" i="1" dirty="0">
                <a:solidFill>
                  <a:srgbClr val="131313"/>
                </a:solidFill>
                <a:latin typeface="JLR Emeric" panose="02000503040000020004" pitchFamily="2" charset="0"/>
              </a:rPr>
              <a:t>For build to sequence commodities</a:t>
            </a:r>
          </a:p>
        </p:txBody>
      </p:sp>
    </p:spTree>
    <p:extLst>
      <p:ext uri="{BB962C8B-B14F-4D97-AF65-F5344CB8AC3E}">
        <p14:creationId xmlns:p14="http://schemas.microsoft.com/office/powerpoint/2010/main" val="1332233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88573" y="760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247692082"/>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673412"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211972" y="3474634"/>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mc:AlternateContent xmlns:mc="http://schemas.openxmlformats.org/markup-compatibility/2006" xmlns:a14="http://schemas.microsoft.com/office/drawing/2010/main">
        <mc:Choice Requires="a14">
          <p:sp>
            <p:nvSpPr>
              <p:cNvPr id="27" name="TextBox 26"/>
              <p:cNvSpPr txBox="1"/>
              <p:nvPr/>
            </p:nvSpPr>
            <p:spPr>
              <a:xfrm>
                <a:off x="1352043" y="4005549"/>
                <a:ext cx="3730401" cy="429413"/>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left"/>
                    </m:oMathParaPr>
                    <m:oMath xmlns:m="http://schemas.openxmlformats.org/officeDocument/2006/math">
                      <m:r>
                        <a:rPr lang="en-GB" sz="1350" dirty="0">
                          <a:latin typeface="Cambria Math" panose="02040503050406030204" pitchFamily="18" charset="0"/>
                        </a:rPr>
                        <m:t>𝑻𝒂𝒌𝒕</m:t>
                      </m:r>
                      <m:r>
                        <a:rPr lang="en-GB" sz="1350" dirty="0">
                          <a:latin typeface="Cambria Math" panose="02040503050406030204" pitchFamily="18" charset="0"/>
                        </a:rPr>
                        <m:t> </m:t>
                      </m:r>
                      <m:r>
                        <a:rPr lang="en-GB" sz="1350" dirty="0">
                          <a:latin typeface="Cambria Math" panose="02040503050406030204" pitchFamily="18" charset="0"/>
                        </a:rPr>
                        <m:t>𝑻𝒊𝒎𝒆</m:t>
                      </m:r>
                      <m:r>
                        <a:rPr lang="en-GB" sz="1350">
                          <a:latin typeface="Cambria Math" panose="02040503050406030204" pitchFamily="18" charset="0"/>
                        </a:rPr>
                        <m:t>=</m:t>
                      </m:r>
                      <m:f>
                        <m:fPr>
                          <m:ctrlPr>
                            <a:rPr lang="en-GB" sz="1350" b="0" i="1">
                              <a:latin typeface="Cambria Math" panose="02040503050406030204" pitchFamily="18" charset="0"/>
                            </a:rPr>
                          </m:ctrlPr>
                        </m:fPr>
                        <m:num>
                          <m:r>
                            <a:rPr lang="en-GB" sz="1350" b="0">
                              <a:latin typeface="Cambria Math" panose="02040503050406030204" pitchFamily="18" charset="0"/>
                            </a:rPr>
                            <m:t>3600 </m:t>
                          </m:r>
                          <m:r>
                            <a:rPr lang="en-GB" sz="1350" b="0">
                              <a:latin typeface="Cambria Math" panose="02040503050406030204" pitchFamily="18" charset="0"/>
                            </a:rPr>
                            <m:t>𝑠𝑒𝑐𝑜𝑛𝑑𝑠</m:t>
                          </m:r>
                        </m:num>
                        <m:den>
                          <m:r>
                            <m:rPr>
                              <m:nor/>
                            </m:rPr>
                            <a:rPr lang="en-GB" sz="1350" b="0">
                              <a:latin typeface="JLR Emeric" panose="02000503040000020004" pitchFamily="2" charset="0"/>
                            </a:rPr>
                            <m:t>15</m:t>
                          </m:r>
                          <m:r>
                            <m:rPr>
                              <m:nor/>
                            </m:rPr>
                            <a:rPr lang="en-GB" sz="1350" b="0" dirty="0">
                              <a:latin typeface="JLR Emeric" panose="02000503040000020004" pitchFamily="2" charset="0"/>
                            </a:rPr>
                            <m:t> </m:t>
                          </m:r>
                          <m:r>
                            <m:rPr>
                              <m:nor/>
                            </m:rPr>
                            <a:rPr lang="en-GB" sz="1350" b="0" dirty="0">
                              <a:latin typeface="JLR Emeric" panose="02000503040000020004" pitchFamily="2" charset="0"/>
                            </a:rPr>
                            <m:t>Jo</m:t>
                          </m:r>
                          <m:r>
                            <a:rPr lang="en-GB" sz="1350" b="0" dirty="0">
                              <a:latin typeface="Cambria Math" panose="02040503050406030204" pitchFamily="18" charset="0"/>
                            </a:rPr>
                            <m:t>𝑏𝑠</m:t>
                          </m:r>
                          <m:r>
                            <a:rPr lang="en-GB" sz="1350" b="0" dirty="0">
                              <a:latin typeface="Cambria Math" panose="02040503050406030204" pitchFamily="18" charset="0"/>
                            </a:rPr>
                            <m:t> </m:t>
                          </m:r>
                          <m:r>
                            <a:rPr lang="en-GB" sz="1350" b="0" dirty="0">
                              <a:latin typeface="Cambria Math" panose="02040503050406030204" pitchFamily="18" charset="0"/>
                            </a:rPr>
                            <m:t>𝑝𝑒𝑟</m:t>
                          </m:r>
                          <m:r>
                            <a:rPr lang="en-GB" sz="1350" b="0" dirty="0">
                              <a:latin typeface="Cambria Math" panose="02040503050406030204" pitchFamily="18" charset="0"/>
                            </a:rPr>
                            <m:t> </m:t>
                          </m:r>
                          <m:r>
                            <a:rPr lang="en-GB" sz="1350" b="0" dirty="0">
                              <a:latin typeface="Cambria Math" panose="02040503050406030204" pitchFamily="18" charset="0"/>
                            </a:rPr>
                            <m:t>𝐻𝑜𝑢𝑟</m:t>
                          </m:r>
                        </m:den>
                      </m:f>
                    </m:oMath>
                  </m:oMathPara>
                </a14:m>
                <a:endParaRPr lang="en-GB" sz="1350" dirty="0">
                  <a:latin typeface="JLR Emeric" panose="02000503040000020004" pitchFamily="2"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352043" y="4005549"/>
                <a:ext cx="3730401" cy="429413"/>
              </a:xfrm>
              <a:prstGeom prst="rect">
                <a:avLst/>
              </a:prstGeom>
              <a:blipFill>
                <a:blip r:embed="rId4"/>
                <a:stretch>
                  <a:fillRect l="-1797" t="-1408" b="-12676"/>
                </a:stretch>
              </a:blipFill>
            </p:spPr>
            <p:txBody>
              <a:bodyPr/>
              <a:lstStyle/>
              <a:p>
                <a:r>
                  <a:rPr lang="en-GB">
                    <a:noFill/>
                  </a:rPr>
                  <a:t> </a:t>
                </a:r>
              </a:p>
            </p:txBody>
          </p:sp>
        </mc:Fallback>
      </mc:AlternateContent>
      <p:pic>
        <p:nvPicPr>
          <p:cNvPr id="13" name="Picture 12"/>
          <p:cNvPicPr>
            <a:picLocks noChangeAspect="1"/>
          </p:cNvPicPr>
          <p:nvPr/>
        </p:nvPicPr>
        <p:blipFill>
          <a:blip r:embed="rId5"/>
          <a:stretch>
            <a:fillRect/>
          </a:stretch>
        </p:blipFill>
        <p:spPr>
          <a:xfrm>
            <a:off x="132463" y="4111382"/>
            <a:ext cx="1150239" cy="664096"/>
          </a:xfrm>
          <a:prstGeom prst="rect">
            <a:avLst/>
          </a:prstGeom>
        </p:spPr>
      </p:pic>
      <p:sp>
        <p:nvSpPr>
          <p:cNvPr id="14" name="Oval 13"/>
          <p:cNvSpPr/>
          <p:nvPr/>
        </p:nvSpPr>
        <p:spPr>
          <a:xfrm>
            <a:off x="1167132" y="4139514"/>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2580898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236550" y="760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73057940"/>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865376"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173552" y="3520738"/>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mc:AlternateContent xmlns:mc="http://schemas.openxmlformats.org/markup-compatibility/2006" xmlns:a14="http://schemas.microsoft.com/office/drawing/2010/main">
        <mc:Choice Requires="a14">
          <p:sp>
            <p:nvSpPr>
              <p:cNvPr id="27" name="TextBox 26"/>
              <p:cNvSpPr txBox="1"/>
              <p:nvPr/>
            </p:nvSpPr>
            <p:spPr>
              <a:xfrm>
                <a:off x="1046364" y="4051653"/>
                <a:ext cx="4217316" cy="429413"/>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1350" dirty="0">
                          <a:latin typeface="Cambria Math" panose="02040503050406030204" pitchFamily="18" charset="0"/>
                        </a:rPr>
                        <m:t>𝑻𝒂𝒌𝒕</m:t>
                      </m:r>
                      <m:r>
                        <a:rPr lang="en-GB" sz="1350" dirty="0">
                          <a:latin typeface="Cambria Math" panose="02040503050406030204" pitchFamily="18" charset="0"/>
                        </a:rPr>
                        <m:t> </m:t>
                      </m:r>
                      <m:r>
                        <a:rPr lang="en-GB" sz="1350" dirty="0">
                          <a:latin typeface="Cambria Math" panose="02040503050406030204" pitchFamily="18" charset="0"/>
                        </a:rPr>
                        <m:t>𝑻𝒊𝒎𝒆</m:t>
                      </m:r>
                      <m:r>
                        <a:rPr lang="en-GB" sz="1350">
                          <a:latin typeface="Cambria Math" panose="02040503050406030204" pitchFamily="18" charset="0"/>
                        </a:rPr>
                        <m:t>=</m:t>
                      </m:r>
                      <m:f>
                        <m:fPr>
                          <m:ctrlPr>
                            <a:rPr lang="en-GB" sz="1350" b="0" i="1">
                              <a:latin typeface="Cambria Math" panose="02040503050406030204" pitchFamily="18" charset="0"/>
                            </a:rPr>
                          </m:ctrlPr>
                        </m:fPr>
                        <m:num>
                          <m:r>
                            <a:rPr lang="en-GB" sz="1350" b="0">
                              <a:latin typeface="Cambria Math" panose="02040503050406030204" pitchFamily="18" charset="0"/>
                            </a:rPr>
                            <m:t>3600 </m:t>
                          </m:r>
                          <m:r>
                            <a:rPr lang="en-GB" sz="1350" b="0">
                              <a:latin typeface="Cambria Math" panose="02040503050406030204" pitchFamily="18" charset="0"/>
                            </a:rPr>
                            <m:t>𝑠𝑒𝑐𝑜𝑛𝑑𝑠</m:t>
                          </m:r>
                        </m:num>
                        <m:den>
                          <m:r>
                            <m:rPr>
                              <m:nor/>
                            </m:rPr>
                            <a:rPr lang="en-GB" sz="1350" b="0">
                              <a:latin typeface="JLR Emeric" panose="02000503040000020004" pitchFamily="2" charset="0"/>
                            </a:rPr>
                            <m:t>15</m:t>
                          </m:r>
                          <m:r>
                            <m:rPr>
                              <m:nor/>
                            </m:rPr>
                            <a:rPr lang="en-GB" sz="1350" b="0" dirty="0">
                              <a:latin typeface="JLR Emeric" panose="02000503040000020004" pitchFamily="2" charset="0"/>
                            </a:rPr>
                            <m:t> </m:t>
                          </m:r>
                          <m:r>
                            <m:rPr>
                              <m:nor/>
                            </m:rPr>
                            <a:rPr lang="en-GB" sz="1350" b="0" dirty="0">
                              <a:latin typeface="JLR Emeric" panose="02000503040000020004" pitchFamily="2" charset="0"/>
                            </a:rPr>
                            <m:t>Jo</m:t>
                          </m:r>
                          <m:r>
                            <a:rPr lang="en-GB" sz="1350" b="0" dirty="0">
                              <a:latin typeface="Cambria Math" panose="02040503050406030204" pitchFamily="18" charset="0"/>
                            </a:rPr>
                            <m:t>𝑏𝑠</m:t>
                          </m:r>
                          <m:r>
                            <a:rPr lang="en-GB" sz="1350" b="0" dirty="0">
                              <a:latin typeface="Cambria Math" panose="02040503050406030204" pitchFamily="18" charset="0"/>
                            </a:rPr>
                            <m:t> </m:t>
                          </m:r>
                          <m:r>
                            <a:rPr lang="en-GB" sz="1350" b="0" dirty="0">
                              <a:latin typeface="Cambria Math" panose="02040503050406030204" pitchFamily="18" charset="0"/>
                            </a:rPr>
                            <m:t>𝑝𝑒𝑟</m:t>
                          </m:r>
                          <m:r>
                            <a:rPr lang="en-GB" sz="1350" b="0" dirty="0">
                              <a:latin typeface="Cambria Math" panose="02040503050406030204" pitchFamily="18" charset="0"/>
                            </a:rPr>
                            <m:t> </m:t>
                          </m:r>
                          <m:r>
                            <a:rPr lang="en-GB" sz="1350" b="0" dirty="0">
                              <a:latin typeface="Cambria Math" panose="02040503050406030204" pitchFamily="18" charset="0"/>
                            </a:rPr>
                            <m:t>𝐻𝑜𝑢𝑟</m:t>
                          </m:r>
                        </m:den>
                      </m:f>
                      <m:r>
                        <a:rPr lang="en-GB" sz="1350">
                          <a:latin typeface="Cambria Math" panose="02040503050406030204" pitchFamily="18" charset="0"/>
                        </a:rPr>
                        <m:t>=</m:t>
                      </m:r>
                      <m:r>
                        <a:rPr lang="en-GB" sz="1350">
                          <a:latin typeface="Cambria Math" panose="02040503050406030204" pitchFamily="18" charset="0"/>
                        </a:rPr>
                        <m:t>𝟐𝟒𝟎</m:t>
                      </m:r>
                      <m:r>
                        <a:rPr lang="en-GB" sz="1350">
                          <a:latin typeface="Cambria Math" panose="02040503050406030204" pitchFamily="18" charset="0"/>
                        </a:rPr>
                        <m:t> </m:t>
                      </m:r>
                      <m:r>
                        <a:rPr lang="en-GB" sz="1350">
                          <a:latin typeface="Cambria Math" panose="02040503050406030204" pitchFamily="18" charset="0"/>
                        </a:rPr>
                        <m:t>𝒔𝒆𝒄𝒐𝒏𝒅𝒔</m:t>
                      </m:r>
                    </m:oMath>
                  </m:oMathPara>
                </a14:m>
                <a:endParaRPr lang="en-GB" sz="1350" dirty="0">
                  <a:latin typeface="JLR Emeric" panose="02000503040000020004" pitchFamily="2"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046364" y="4051653"/>
                <a:ext cx="4217316" cy="429413"/>
              </a:xfrm>
              <a:prstGeom prst="rect">
                <a:avLst/>
              </a:prstGeom>
              <a:blipFill>
                <a:blip r:embed="rId4"/>
                <a:stretch>
                  <a:fillRect t="-2857" b="-14286"/>
                </a:stretch>
              </a:blipFill>
            </p:spPr>
            <p:txBody>
              <a:bodyPr/>
              <a:lstStyle/>
              <a:p>
                <a:r>
                  <a:rPr lang="en-GB">
                    <a:noFill/>
                  </a:rPr>
                  <a:t> </a:t>
                </a:r>
              </a:p>
            </p:txBody>
          </p:sp>
        </mc:Fallback>
      </mc:AlternateContent>
      <p:pic>
        <p:nvPicPr>
          <p:cNvPr id="13" name="Picture 12"/>
          <p:cNvPicPr>
            <a:picLocks noChangeAspect="1"/>
          </p:cNvPicPr>
          <p:nvPr/>
        </p:nvPicPr>
        <p:blipFill>
          <a:blip r:embed="rId5"/>
          <a:stretch>
            <a:fillRect/>
          </a:stretch>
        </p:blipFill>
        <p:spPr>
          <a:xfrm>
            <a:off x="132463" y="4157486"/>
            <a:ext cx="1150239" cy="664096"/>
          </a:xfrm>
          <a:prstGeom prst="rect">
            <a:avLst/>
          </a:prstGeom>
        </p:spPr>
      </p:pic>
      <p:sp>
        <p:nvSpPr>
          <p:cNvPr id="14" name="Oval 13"/>
          <p:cNvSpPr/>
          <p:nvPr/>
        </p:nvSpPr>
        <p:spPr>
          <a:xfrm>
            <a:off x="1128712" y="4185618"/>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2378441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32463" y="45228"/>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3"/>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894717052"/>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Calibri" panose="020F0502020204030204" pitchFamily="34" charset="0"/>
                        </a:rPr>
                        <a:t>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Supplier’s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21"/>
          <p:cNvSpPr txBox="1">
            <a:spLocks noChangeArrowheads="1"/>
          </p:cNvSpPr>
          <p:nvPr/>
        </p:nvSpPr>
        <p:spPr bwMode="auto">
          <a:xfrm>
            <a:off x="1522895" y="882061"/>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How to calculate “Customer’s Takt Time”?</a:t>
            </a:r>
          </a:p>
        </p:txBody>
      </p:sp>
      <p:sp>
        <p:nvSpPr>
          <p:cNvPr id="8" name="Text Box 21"/>
          <p:cNvSpPr txBox="1">
            <a:spLocks noChangeArrowheads="1"/>
          </p:cNvSpPr>
          <p:nvPr/>
        </p:nvSpPr>
        <p:spPr bwMode="auto">
          <a:xfrm>
            <a:off x="1173552" y="1151908"/>
            <a:ext cx="3673412"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1: </a:t>
            </a:r>
            <a:r>
              <a:rPr lang="en-GB" sz="1200" i="1" dirty="0">
                <a:solidFill>
                  <a:srgbClr val="131313"/>
                </a:solidFill>
                <a:latin typeface="JLR Emeric" panose="02000503040000020004" pitchFamily="2" charset="0"/>
              </a:rPr>
              <a:t>Use Volume  (SCPA) and Time available</a:t>
            </a:r>
          </a:p>
        </p:txBody>
      </p:sp>
      <p:sp>
        <p:nvSpPr>
          <p:cNvPr id="11" name="Text Box 21"/>
          <p:cNvSpPr txBox="1">
            <a:spLocks noChangeArrowheads="1"/>
          </p:cNvSpPr>
          <p:nvPr/>
        </p:nvSpPr>
        <p:spPr bwMode="auto">
          <a:xfrm>
            <a:off x="1173552" y="3520738"/>
            <a:ext cx="3324069" cy="4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i="1" dirty="0">
                <a:solidFill>
                  <a:srgbClr val="131313"/>
                </a:solidFill>
                <a:latin typeface="JLR Emeric" panose="02000503040000020004" pitchFamily="2" charset="0"/>
              </a:rPr>
              <a:t>Option 2: </a:t>
            </a:r>
            <a:r>
              <a:rPr lang="en-GB" sz="1200" i="1" dirty="0">
                <a:solidFill>
                  <a:srgbClr val="131313"/>
                </a:solidFill>
                <a:latin typeface="JLR Emeric" panose="02000503040000020004" pitchFamily="2" charset="0"/>
              </a:rPr>
              <a:t>Use JPH</a:t>
            </a:r>
          </a:p>
        </p:txBody>
      </p:sp>
      <mc:AlternateContent xmlns:mc="http://schemas.openxmlformats.org/markup-compatibility/2006" xmlns:a14="http://schemas.microsoft.com/office/drawing/2010/main">
        <mc:Choice Requires="a14">
          <p:sp>
            <p:nvSpPr>
              <p:cNvPr id="27" name="TextBox 26"/>
              <p:cNvSpPr txBox="1"/>
              <p:nvPr/>
            </p:nvSpPr>
            <p:spPr>
              <a:xfrm>
                <a:off x="1046364" y="3936393"/>
                <a:ext cx="4217316" cy="429413"/>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1350" dirty="0">
                          <a:latin typeface="Cambria Math" panose="02040503050406030204" pitchFamily="18" charset="0"/>
                        </a:rPr>
                        <m:t>𝑻𝒂𝒌𝒕</m:t>
                      </m:r>
                      <m:r>
                        <a:rPr lang="en-GB" sz="1350" dirty="0">
                          <a:latin typeface="Cambria Math" panose="02040503050406030204" pitchFamily="18" charset="0"/>
                        </a:rPr>
                        <m:t> </m:t>
                      </m:r>
                      <m:r>
                        <a:rPr lang="en-GB" sz="1350" dirty="0">
                          <a:latin typeface="Cambria Math" panose="02040503050406030204" pitchFamily="18" charset="0"/>
                        </a:rPr>
                        <m:t>𝑻𝒊𝒎𝒆</m:t>
                      </m:r>
                      <m:r>
                        <a:rPr lang="en-GB" sz="1350">
                          <a:latin typeface="Cambria Math" panose="02040503050406030204" pitchFamily="18" charset="0"/>
                        </a:rPr>
                        <m:t>=</m:t>
                      </m:r>
                      <m:f>
                        <m:fPr>
                          <m:ctrlPr>
                            <a:rPr lang="en-GB" sz="1350" b="0" i="1">
                              <a:latin typeface="Cambria Math" panose="02040503050406030204" pitchFamily="18" charset="0"/>
                            </a:rPr>
                          </m:ctrlPr>
                        </m:fPr>
                        <m:num>
                          <m:r>
                            <a:rPr lang="en-GB" sz="1350" b="0">
                              <a:latin typeface="Cambria Math" panose="02040503050406030204" pitchFamily="18" charset="0"/>
                            </a:rPr>
                            <m:t>3600 </m:t>
                          </m:r>
                          <m:r>
                            <a:rPr lang="en-GB" sz="1350" b="0">
                              <a:latin typeface="Cambria Math" panose="02040503050406030204" pitchFamily="18" charset="0"/>
                            </a:rPr>
                            <m:t>𝑠𝑒𝑐𝑜𝑛𝑑𝑠</m:t>
                          </m:r>
                        </m:num>
                        <m:den>
                          <m:r>
                            <m:rPr>
                              <m:nor/>
                            </m:rPr>
                            <a:rPr lang="en-GB" sz="1350" b="0">
                              <a:latin typeface="JLR Emeric" panose="02000503040000020004" pitchFamily="2" charset="0"/>
                            </a:rPr>
                            <m:t>15</m:t>
                          </m:r>
                          <m:r>
                            <m:rPr>
                              <m:nor/>
                            </m:rPr>
                            <a:rPr lang="en-GB" sz="1350" b="0" dirty="0">
                              <a:latin typeface="JLR Emeric" panose="02000503040000020004" pitchFamily="2" charset="0"/>
                            </a:rPr>
                            <m:t> </m:t>
                          </m:r>
                          <m:r>
                            <m:rPr>
                              <m:nor/>
                            </m:rPr>
                            <a:rPr lang="en-GB" sz="1350" b="0" dirty="0">
                              <a:latin typeface="JLR Emeric" panose="02000503040000020004" pitchFamily="2" charset="0"/>
                            </a:rPr>
                            <m:t>Jo</m:t>
                          </m:r>
                          <m:r>
                            <a:rPr lang="en-GB" sz="1350" b="0" dirty="0">
                              <a:latin typeface="Cambria Math" panose="02040503050406030204" pitchFamily="18" charset="0"/>
                            </a:rPr>
                            <m:t>𝑏𝑠</m:t>
                          </m:r>
                          <m:r>
                            <a:rPr lang="en-GB" sz="1350" b="0" dirty="0">
                              <a:latin typeface="Cambria Math" panose="02040503050406030204" pitchFamily="18" charset="0"/>
                            </a:rPr>
                            <m:t> </m:t>
                          </m:r>
                          <m:r>
                            <a:rPr lang="en-GB" sz="1350" b="0" dirty="0">
                              <a:latin typeface="Cambria Math" panose="02040503050406030204" pitchFamily="18" charset="0"/>
                            </a:rPr>
                            <m:t>𝑝𝑒𝑟</m:t>
                          </m:r>
                          <m:r>
                            <a:rPr lang="en-GB" sz="1350" b="0" dirty="0">
                              <a:latin typeface="Cambria Math" panose="02040503050406030204" pitchFamily="18" charset="0"/>
                            </a:rPr>
                            <m:t> </m:t>
                          </m:r>
                          <m:r>
                            <a:rPr lang="en-GB" sz="1350" b="0" dirty="0">
                              <a:latin typeface="Cambria Math" panose="02040503050406030204" pitchFamily="18" charset="0"/>
                            </a:rPr>
                            <m:t>𝐻𝑜𝑢𝑟</m:t>
                          </m:r>
                        </m:den>
                      </m:f>
                      <m:r>
                        <a:rPr lang="en-GB" sz="1350">
                          <a:latin typeface="Cambria Math" panose="02040503050406030204" pitchFamily="18" charset="0"/>
                        </a:rPr>
                        <m:t>=</m:t>
                      </m:r>
                      <m:r>
                        <a:rPr lang="en-GB" sz="1350">
                          <a:latin typeface="Cambria Math" panose="02040503050406030204" pitchFamily="18" charset="0"/>
                        </a:rPr>
                        <m:t>𝟐𝟒𝟎</m:t>
                      </m:r>
                      <m:r>
                        <a:rPr lang="en-GB" sz="1350">
                          <a:latin typeface="Cambria Math" panose="02040503050406030204" pitchFamily="18" charset="0"/>
                        </a:rPr>
                        <m:t> </m:t>
                      </m:r>
                      <m:r>
                        <a:rPr lang="en-GB" sz="1350">
                          <a:latin typeface="Cambria Math" panose="02040503050406030204" pitchFamily="18" charset="0"/>
                        </a:rPr>
                        <m:t>𝒔𝒆𝒄𝒐𝒏𝒅𝒔</m:t>
                      </m:r>
                    </m:oMath>
                  </m:oMathPara>
                </a14:m>
                <a:endParaRPr lang="en-GB" sz="1350" dirty="0">
                  <a:latin typeface="JLR Emeric" panose="02000503040000020004" pitchFamily="2"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046364" y="3936393"/>
                <a:ext cx="4217316" cy="429413"/>
              </a:xfrm>
              <a:prstGeom prst="rect">
                <a:avLst/>
              </a:prstGeom>
              <a:blipFill>
                <a:blip r:embed="rId4"/>
                <a:stretch>
                  <a:fillRect t="-2857" b="-14286"/>
                </a:stretch>
              </a:blipFill>
            </p:spPr>
            <p:txBody>
              <a:bodyPr/>
              <a:lstStyle/>
              <a:p>
                <a:r>
                  <a:rPr lang="en-GB">
                    <a:noFill/>
                  </a:rPr>
                  <a:t> </a:t>
                </a:r>
              </a:p>
            </p:txBody>
          </p:sp>
        </mc:Fallback>
      </mc:AlternateContent>
      <p:pic>
        <p:nvPicPr>
          <p:cNvPr id="13" name="Picture 12"/>
          <p:cNvPicPr>
            <a:picLocks noChangeAspect="1"/>
          </p:cNvPicPr>
          <p:nvPr/>
        </p:nvPicPr>
        <p:blipFill>
          <a:blip r:embed="rId5"/>
          <a:stretch>
            <a:fillRect/>
          </a:stretch>
        </p:blipFill>
        <p:spPr>
          <a:xfrm>
            <a:off x="132463" y="4157486"/>
            <a:ext cx="1150239" cy="664096"/>
          </a:xfrm>
          <a:prstGeom prst="rect">
            <a:avLst/>
          </a:prstGeom>
        </p:spPr>
      </p:pic>
      <p:sp>
        <p:nvSpPr>
          <p:cNvPr id="14" name="Oval 13"/>
          <p:cNvSpPr/>
          <p:nvPr/>
        </p:nvSpPr>
        <p:spPr>
          <a:xfrm>
            <a:off x="1128712" y="4185618"/>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mc:AlternateContent xmlns:mc="http://schemas.openxmlformats.org/markup-compatibility/2006" xmlns:a14="http://schemas.microsoft.com/office/drawing/2010/main">
        <mc:Choice Requires="a14">
          <p:sp>
            <p:nvSpPr>
              <p:cNvPr id="15" name="TextBox 14"/>
              <p:cNvSpPr txBox="1"/>
              <p:nvPr/>
            </p:nvSpPr>
            <p:spPr>
              <a:xfrm>
                <a:off x="961387" y="2912766"/>
                <a:ext cx="4217316" cy="207749"/>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sz="1350" dirty="0" smtClean="0">
                          <a:latin typeface="Cambria Math" panose="02040503050406030204" pitchFamily="18" charset="0"/>
                        </a:rPr>
                        <m:t>𝑻𝒂𝒌𝒕</m:t>
                      </m:r>
                      <m:r>
                        <a:rPr lang="en-GB" sz="1350" dirty="0" smtClean="0">
                          <a:latin typeface="Cambria Math" panose="02040503050406030204" pitchFamily="18" charset="0"/>
                        </a:rPr>
                        <m:t> </m:t>
                      </m:r>
                      <m:r>
                        <a:rPr lang="en-GB" sz="1350" dirty="0" smtClean="0">
                          <a:latin typeface="Cambria Math" panose="02040503050406030204" pitchFamily="18" charset="0"/>
                        </a:rPr>
                        <m:t>𝑻𝒊𝒎𝒆</m:t>
                      </m:r>
                      <m:r>
                        <a:rPr lang="en-GB" sz="1350">
                          <a:latin typeface="Cambria Math" panose="02040503050406030204" pitchFamily="18" charset="0"/>
                        </a:rPr>
                        <m:t>=</m:t>
                      </m:r>
                      <m:r>
                        <a:rPr lang="en-GB" sz="1350">
                          <a:latin typeface="Cambria Math" panose="02040503050406030204" pitchFamily="18" charset="0"/>
                        </a:rPr>
                        <m:t>𝟐</m:t>
                      </m:r>
                      <m:r>
                        <a:rPr lang="en-GB" sz="1350" b="1" i="1" smtClean="0">
                          <a:latin typeface="Cambria Math" panose="02040503050406030204" pitchFamily="18" charset="0"/>
                        </a:rPr>
                        <m:t>𝟒𝟎</m:t>
                      </m:r>
                      <m:r>
                        <a:rPr lang="en-GB" sz="1350">
                          <a:latin typeface="Cambria Math" panose="02040503050406030204" pitchFamily="18" charset="0"/>
                        </a:rPr>
                        <m:t> </m:t>
                      </m:r>
                      <m:r>
                        <a:rPr lang="en-GB" sz="1350">
                          <a:latin typeface="Cambria Math" panose="02040503050406030204" pitchFamily="18" charset="0"/>
                        </a:rPr>
                        <m:t>𝒔𝒆𝒄𝒐𝒏𝒅𝒔</m:t>
                      </m:r>
                    </m:oMath>
                  </m:oMathPara>
                </a14:m>
                <a:endParaRPr lang="en-GB" sz="1350" dirty="0">
                  <a:latin typeface="JLR Emeric" panose="02000503040000020004" pitchFamily="2"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61387" y="2912766"/>
                <a:ext cx="4217316" cy="207749"/>
              </a:xfrm>
              <a:prstGeom prst="rect">
                <a:avLst/>
              </a:prstGeom>
              <a:blipFill>
                <a:blip r:embed="rId6"/>
                <a:stretch>
                  <a:fillRect t="-2941"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91580" y="2299982"/>
                <a:ext cx="4217316" cy="382156"/>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𝑻𝒂𝒌𝒕</m:t>
                      </m:r>
                      <m:r>
                        <a:rPr lang="en-GB" dirty="0" smtClean="0">
                          <a:latin typeface="Cambria Math" panose="02040503050406030204" pitchFamily="18" charset="0"/>
                        </a:rPr>
                        <m:t> </m:t>
                      </m:r>
                      <m:r>
                        <a:rPr lang="en-GB" dirty="0" smtClean="0">
                          <a:latin typeface="Cambria Math" panose="02040503050406030204" pitchFamily="18" charset="0"/>
                        </a:rPr>
                        <m:t>𝑻𝒊𝒎𝒆</m:t>
                      </m:r>
                      <m:r>
                        <a:rPr lang="en-GB">
                          <a:latin typeface="Cambria Math" panose="02040503050406030204" pitchFamily="18" charset="0"/>
                        </a:rPr>
                        <m:t>=</m:t>
                      </m:r>
                      <m:f>
                        <m:fPr>
                          <m:ctrlPr>
                            <a:rPr lang="en-GB" b="0" i="1">
                              <a:latin typeface="Cambria Math" panose="02040503050406030204" pitchFamily="18" charset="0"/>
                            </a:rPr>
                          </m:ctrlPr>
                        </m:fPr>
                        <m:num>
                          <m:r>
                            <a:rPr lang="en-GB" b="0">
                              <a:latin typeface="Cambria Math" panose="02040503050406030204" pitchFamily="18" charset="0"/>
                            </a:rPr>
                            <m:t>81000 </m:t>
                          </m:r>
                          <m:r>
                            <a:rPr lang="en-GB" b="0">
                              <a:latin typeface="Cambria Math" panose="02040503050406030204" pitchFamily="18" charset="0"/>
                            </a:rPr>
                            <m:t>𝑠𝑒𝑐𝑜𝑛𝑑𝑠</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num>
                        <m:den>
                          <m:r>
                            <a:rPr lang="en-GB" b="0">
                              <a:latin typeface="Cambria Math" panose="02040503050406030204" pitchFamily="18" charset="0"/>
                            </a:rPr>
                            <m:t>3</m:t>
                          </m:r>
                          <m:r>
                            <a:rPr lang="en-GB" b="0" i="1" smtClean="0">
                              <a:latin typeface="Cambria Math" panose="02040503050406030204" pitchFamily="18" charset="0"/>
                            </a:rPr>
                            <m:t>38</m:t>
                          </m:r>
                          <m:r>
                            <a:rPr lang="en-GB" b="0">
                              <a:latin typeface="Cambria Math" panose="02040503050406030204" pitchFamily="18" charset="0"/>
                            </a:rPr>
                            <m:t> </m:t>
                          </m:r>
                          <m:r>
                            <a:rPr lang="en-GB" b="0">
                              <a:latin typeface="Cambria Math" panose="02040503050406030204" pitchFamily="18" charset="0"/>
                            </a:rPr>
                            <m:t>𝑝𝑎𝑟𝑡𝑠</m:t>
                          </m:r>
                          <m:r>
                            <a:rPr lang="en-GB" b="0">
                              <a:latin typeface="Cambria Math" panose="02040503050406030204" pitchFamily="18" charset="0"/>
                            </a:rPr>
                            <m:t> </m:t>
                          </m:r>
                          <m:r>
                            <a:rPr lang="en-GB" b="0">
                              <a:latin typeface="Cambria Math" panose="02040503050406030204" pitchFamily="18" charset="0"/>
                            </a:rPr>
                            <m:t>𝑝𝑒𝑟</m:t>
                          </m:r>
                          <m:r>
                            <a:rPr lang="en-GB" b="0">
                              <a:latin typeface="Cambria Math" panose="02040503050406030204" pitchFamily="18" charset="0"/>
                            </a:rPr>
                            <m:t> </m:t>
                          </m:r>
                          <m:r>
                            <a:rPr lang="en-GB" b="0">
                              <a:latin typeface="Cambria Math" panose="02040503050406030204" pitchFamily="18" charset="0"/>
                            </a:rPr>
                            <m:t>𝐷𝑎𝑦</m:t>
                          </m:r>
                        </m:den>
                      </m:f>
                    </m:oMath>
                  </m:oMathPara>
                </a14:m>
                <a:endParaRPr lang="en-GB" dirty="0">
                  <a:latin typeface="JLR Emeric" panose="02000503040000020004" pitchFamily="2"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91580" y="2299982"/>
                <a:ext cx="4217316" cy="382156"/>
              </a:xfrm>
              <a:prstGeom prst="rect">
                <a:avLst/>
              </a:prstGeom>
              <a:blipFill>
                <a:blip r:embed="rId7"/>
                <a:stretch>
                  <a:fillRect t="-3175" b="-17460"/>
                </a:stretch>
              </a:blipFill>
            </p:spPr>
            <p:txBody>
              <a:bodyPr/>
              <a:lstStyle/>
              <a:p>
                <a:r>
                  <a:rPr lang="en-GB">
                    <a:noFill/>
                  </a:rPr>
                  <a:t> </a:t>
                </a:r>
              </a:p>
            </p:txBody>
          </p:sp>
        </mc:Fallback>
      </mc:AlternateContent>
    </p:spTree>
    <p:extLst>
      <p:ext uri="{BB962C8B-B14F-4D97-AF65-F5344CB8AC3E}">
        <p14:creationId xmlns:p14="http://schemas.microsoft.com/office/powerpoint/2010/main" val="1165362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203941" y="587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2"/>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688807525"/>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Target Cycle Time</a:t>
                      </a:r>
                      <a:endParaRPr lang="en-GB"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8" name="Picture 7"/>
          <p:cNvPicPr>
            <a:picLocks noChangeAspect="1"/>
          </p:cNvPicPr>
          <p:nvPr/>
        </p:nvPicPr>
        <p:blipFill>
          <a:blip r:embed="rId3"/>
          <a:stretch>
            <a:fillRect/>
          </a:stretch>
        </p:blipFill>
        <p:spPr>
          <a:xfrm>
            <a:off x="132463" y="4088330"/>
            <a:ext cx="1150239" cy="664096"/>
          </a:xfrm>
          <a:prstGeom prst="rect">
            <a:avLst/>
          </a:prstGeom>
        </p:spPr>
      </p:pic>
      <p:sp>
        <p:nvSpPr>
          <p:cNvPr id="9" name="Oval 8"/>
          <p:cNvSpPr/>
          <p:nvPr/>
        </p:nvSpPr>
        <p:spPr>
          <a:xfrm>
            <a:off x="1128712" y="4116462"/>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1" name="Text Box 21"/>
          <p:cNvSpPr txBox="1">
            <a:spLocks noChangeArrowheads="1"/>
          </p:cNvSpPr>
          <p:nvPr/>
        </p:nvSpPr>
        <p:spPr bwMode="auto">
          <a:xfrm>
            <a:off x="469232" y="1591791"/>
            <a:ext cx="3437943" cy="130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What is the value of “Supplier’s Takt Time”?</a:t>
            </a:r>
          </a:p>
          <a:p>
            <a:pPr marL="214313" indent="-214313">
              <a:spcBef>
                <a:spcPts val="450"/>
              </a:spcBef>
              <a:buFont typeface="Arial" panose="020B0604020202020204" pitchFamily="34" charset="0"/>
              <a:buChar char="•"/>
            </a:pPr>
            <a:r>
              <a:rPr lang="en-GB" sz="1200" dirty="0">
                <a:solidFill>
                  <a:srgbClr val="131313"/>
                </a:solidFill>
                <a:latin typeface="JLR Emeric" panose="02000503040000020004" pitchFamily="2" charset="0"/>
              </a:rPr>
              <a:t>Same ? </a:t>
            </a:r>
          </a:p>
          <a:p>
            <a:pPr marL="214313" indent="-214313">
              <a:spcBef>
                <a:spcPts val="450"/>
              </a:spcBef>
              <a:buFont typeface="Arial" panose="020B0604020202020204" pitchFamily="34" charset="0"/>
              <a:buChar char="•"/>
            </a:pPr>
            <a:r>
              <a:rPr lang="en-GB" sz="1200" dirty="0">
                <a:solidFill>
                  <a:srgbClr val="131313"/>
                </a:solidFill>
                <a:latin typeface="JLR Emeric" panose="02000503040000020004" pitchFamily="2" charset="0"/>
              </a:rPr>
              <a:t>Different ?</a:t>
            </a:r>
          </a:p>
          <a:p>
            <a:pPr marL="214313" indent="-214313">
              <a:spcBef>
                <a:spcPts val="450"/>
              </a:spcBef>
              <a:buFont typeface="Arial" panose="020B0604020202020204" pitchFamily="34" charset="0"/>
              <a:buChar char="•"/>
            </a:pPr>
            <a:r>
              <a:rPr lang="en-GB" sz="1200" dirty="0">
                <a:solidFill>
                  <a:srgbClr val="131313"/>
                </a:solidFill>
                <a:latin typeface="JLR Emeric" panose="02000503040000020004" pitchFamily="2" charset="0"/>
              </a:rPr>
              <a:t>Why?</a:t>
            </a:r>
          </a:p>
        </p:txBody>
      </p:sp>
      <p:cxnSp>
        <p:nvCxnSpPr>
          <p:cNvPr id="12" name="Straight Arrow Connector 11"/>
          <p:cNvCxnSpPr/>
          <p:nvPr/>
        </p:nvCxnSpPr>
        <p:spPr>
          <a:xfrm>
            <a:off x="3777916" y="1961147"/>
            <a:ext cx="2803358" cy="25627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765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txBox="1">
            <a:spLocks noChangeArrowheads="1"/>
          </p:cNvSpPr>
          <p:nvPr/>
        </p:nvSpPr>
        <p:spPr bwMode="auto">
          <a:xfrm>
            <a:off x="188573" y="60608"/>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 Box</a:t>
            </a:r>
          </a:p>
        </p:txBody>
      </p:sp>
      <p:pic>
        <p:nvPicPr>
          <p:cNvPr id="3" name="Picture 2"/>
          <p:cNvPicPr>
            <a:picLocks noChangeAspect="1"/>
          </p:cNvPicPr>
          <p:nvPr/>
        </p:nvPicPr>
        <p:blipFill>
          <a:blip r:embed="rId2"/>
          <a:stretch>
            <a:fillRect/>
          </a:stretch>
        </p:blipFill>
        <p:spPr>
          <a:xfrm>
            <a:off x="5204659" y="1059582"/>
            <a:ext cx="2499689" cy="106441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755872143"/>
              </p:ext>
            </p:extLst>
          </p:nvPr>
        </p:nvGraphicFramePr>
        <p:xfrm>
          <a:off x="5220072" y="2100464"/>
          <a:ext cx="2453452" cy="2514600"/>
        </p:xfrm>
        <a:graphic>
          <a:graphicData uri="http://schemas.openxmlformats.org/drawingml/2006/table">
            <a:tbl>
              <a:tblPr/>
              <a:tblGrid>
                <a:gridCol w="1268277">
                  <a:extLst>
                    <a:ext uri="{9D8B030D-6E8A-4147-A177-3AD203B41FA5}">
                      <a16:colId xmlns:a16="http://schemas.microsoft.com/office/drawing/2014/main" val="20000"/>
                    </a:ext>
                  </a:extLst>
                </a:gridCol>
                <a:gridCol w="576416">
                  <a:extLst>
                    <a:ext uri="{9D8B030D-6E8A-4147-A177-3AD203B41FA5}">
                      <a16:colId xmlns:a16="http://schemas.microsoft.com/office/drawing/2014/main" val="20001"/>
                    </a:ext>
                  </a:extLst>
                </a:gridCol>
                <a:gridCol w="608759">
                  <a:extLst>
                    <a:ext uri="{9D8B030D-6E8A-4147-A177-3AD203B41FA5}">
                      <a16:colId xmlns:a16="http://schemas.microsoft.com/office/drawing/2014/main" val="20002"/>
                    </a:ext>
                  </a:extLst>
                </a:gridCol>
              </a:tblGrid>
              <a:tr h="160020">
                <a:tc>
                  <a:txBody>
                    <a:bodyPr/>
                    <a:lstStyle/>
                    <a:p>
                      <a:pPr algn="l" fontAlgn="b"/>
                      <a:r>
                        <a:rPr lang="en-GB" sz="1100" b="0" i="0" u="none" strike="noStrike" dirty="0">
                          <a:solidFill>
                            <a:srgbClr val="000000"/>
                          </a:solidFill>
                          <a:effectLst/>
                          <a:latin typeface="Calibri" panose="020F0502020204030204" pitchFamily="34" charset="0"/>
                        </a:rPr>
                        <a:t> Location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Solihull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b"/>
                      <a:r>
                        <a:rPr lang="en-GB" sz="1100" b="0" i="0" u="none" strike="noStrike" dirty="0">
                          <a:solidFill>
                            <a:srgbClr val="000000"/>
                          </a:solidFill>
                          <a:effectLst/>
                          <a:latin typeface="Calibri" panose="020F0502020204030204" pitchFamily="34" charset="0"/>
                        </a:rPr>
                        <a:t> No. of shifts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
                <a:tc>
                  <a:txBody>
                    <a:bodyPr/>
                    <a:lstStyle/>
                    <a:p>
                      <a:pPr algn="l" fontAlgn="b"/>
                      <a:r>
                        <a:rPr lang="en-GB" sz="1100" b="0" i="0" u="none" strike="noStrike" dirty="0">
                          <a:solidFill>
                            <a:srgbClr val="000000"/>
                          </a:solidFill>
                          <a:effectLst/>
                          <a:latin typeface="Calibri" panose="020F0502020204030204" pitchFamily="34" charset="0"/>
                        </a:rPr>
                        <a:t> Part number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20">
                <a:tc>
                  <a:txBody>
                    <a:bodyPr/>
                    <a:lstStyle/>
                    <a:p>
                      <a:pPr algn="l" fontAlgn="b"/>
                      <a:r>
                        <a:rPr lang="en-GB" sz="1100" b="0" i="0" u="none" strike="noStrike" dirty="0">
                          <a:solidFill>
                            <a:srgbClr val="000000"/>
                          </a:solidFill>
                          <a:effectLst/>
                          <a:latin typeface="Calibri" panose="020F0502020204030204" pitchFamily="34" charset="0"/>
                        </a:rPr>
                        <a:t> Volume: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peak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69308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weekly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020">
                <a:tc>
                  <a:txBody>
                    <a:bodyPr/>
                    <a:lstStyle/>
                    <a:p>
                      <a:pPr algn="r" fontAlgn="b"/>
                      <a:r>
                        <a:rPr lang="en-GB" sz="1100" b="0" i="0" u="none" strike="noStrike" dirty="0">
                          <a:solidFill>
                            <a:srgbClr val="000000"/>
                          </a:solidFill>
                          <a:effectLst/>
                          <a:latin typeface="Calibri" panose="020F0502020204030204" pitchFamily="34" charset="0"/>
                        </a:rPr>
                        <a:t>Flex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0020">
                <a:tc>
                  <a:txBody>
                    <a:bodyPr/>
                    <a:lstStyle/>
                    <a:p>
                      <a:pPr algn="r" fontAlgn="b"/>
                      <a:r>
                        <a:rPr lang="en-GB" sz="1100" b="0" i="0" u="none" strike="noStrike" dirty="0">
                          <a:solidFill>
                            <a:srgbClr val="000000"/>
                          </a:solidFill>
                          <a:effectLst/>
                          <a:latin typeface="Calibri" panose="020F0502020204030204" pitchFamily="34" charset="0"/>
                        </a:rPr>
                        <a:t>Aftermarket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020">
                <a:tc>
                  <a:txBody>
                    <a:bodyPr/>
                    <a:lstStyle/>
                    <a:p>
                      <a:pPr algn="r" fontAlgn="b"/>
                      <a:r>
                        <a:rPr lang="en-GB" sz="1100" b="0" i="0" u="none" strike="noStrike" dirty="0">
                          <a:solidFill>
                            <a:srgbClr val="000000"/>
                          </a:solidFill>
                          <a:effectLst/>
                          <a:latin typeface="Calibri" panose="020F0502020204030204" pitchFamily="34" charset="0"/>
                        </a:rPr>
                        <a:t>Annual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77625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020">
                <a:tc>
                  <a:txBody>
                    <a:bodyPr/>
                    <a:lstStyle/>
                    <a:p>
                      <a:pPr algn="r" fontAlgn="b"/>
                      <a:r>
                        <a:rPr lang="en-GB" sz="1100" b="0" i="0" u="none" strike="noStrike" dirty="0">
                          <a:solidFill>
                            <a:srgbClr val="000000"/>
                          </a:solidFill>
                          <a:effectLst/>
                          <a:latin typeface="Calibri" panose="020F0502020204030204" pitchFamily="34" charset="0"/>
                        </a:rPr>
                        <a:t>Weekly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0020">
                <a:tc>
                  <a:txBody>
                    <a:bodyPr/>
                    <a:lstStyle/>
                    <a:p>
                      <a:pPr algn="l" fontAlgn="b"/>
                      <a:r>
                        <a:rPr lang="en-GB" sz="1100" b="0" i="0" u="none" strike="noStrike" dirty="0">
                          <a:solidFill>
                            <a:srgbClr val="000000"/>
                          </a:solidFill>
                          <a:effectLst/>
                          <a:latin typeface="Calibri" panose="020F0502020204030204" pitchFamily="34" charset="0"/>
                        </a:rPr>
                        <a:t> Supplier’s JPH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parts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0020">
                <a:tc>
                  <a:txBody>
                    <a:bodyPr/>
                    <a:lstStyle/>
                    <a:p>
                      <a:pPr algn="l" fontAlgn="b"/>
                      <a:r>
                        <a:rPr lang="en-GB" sz="1100" b="0" i="0" u="none" strike="noStrike" dirty="0">
                          <a:solidFill>
                            <a:srgbClr val="000000"/>
                          </a:solidFill>
                          <a:effectLst/>
                          <a:latin typeface="Calibri" panose="020F0502020204030204" pitchFamily="34" charset="0"/>
                        </a:rPr>
                        <a:t> Customer's Takt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020">
                <a:tc>
                  <a:txBody>
                    <a:bodyPr/>
                    <a:lstStyle/>
                    <a:p>
                      <a:pPr marL="0" marR="0" lvl="0" indent="0" algn="l" defTabSz="685732"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lang="en-GB" sz="800" b="0" i="0" u="none" strike="noStrike" dirty="0">
                          <a:solidFill>
                            <a:srgbClr val="000000"/>
                          </a:solidFill>
                          <a:effectLst/>
                          <a:latin typeface="Calibri" panose="020F0502020204030204" pitchFamily="34" charset="0"/>
                        </a:rPr>
                        <a:t>Supplier’s Target Cycle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100" b="0" i="0" u="none" strike="noStrike" dirty="0">
                          <a:solidFill>
                            <a:srgbClr val="000000"/>
                          </a:solidFill>
                          <a:effectLst/>
                          <a:latin typeface="Calibri" panose="020F0502020204030204" pitchFamily="34" charset="0"/>
                        </a:rPr>
                        <a:t>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8" name="Picture 7"/>
          <p:cNvPicPr>
            <a:picLocks noChangeAspect="1"/>
          </p:cNvPicPr>
          <p:nvPr/>
        </p:nvPicPr>
        <p:blipFill>
          <a:blip r:embed="rId3"/>
          <a:stretch>
            <a:fillRect/>
          </a:stretch>
        </p:blipFill>
        <p:spPr>
          <a:xfrm>
            <a:off x="132463" y="4096014"/>
            <a:ext cx="1150239" cy="664096"/>
          </a:xfrm>
          <a:prstGeom prst="rect">
            <a:avLst/>
          </a:prstGeom>
        </p:spPr>
      </p:pic>
      <p:sp>
        <p:nvSpPr>
          <p:cNvPr id="11" name="Oval 10"/>
          <p:cNvSpPr/>
          <p:nvPr/>
        </p:nvSpPr>
        <p:spPr>
          <a:xfrm>
            <a:off x="1128712" y="4124146"/>
            <a:ext cx="169402" cy="19247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9" name="Rectangle 8"/>
          <p:cNvSpPr/>
          <p:nvPr/>
        </p:nvSpPr>
        <p:spPr>
          <a:xfrm>
            <a:off x="1633988" y="4735422"/>
            <a:ext cx="4546373" cy="307777"/>
          </a:xfrm>
          <a:prstGeom prst="rect">
            <a:avLst/>
          </a:prstGeom>
        </p:spPr>
        <p:txBody>
          <a:bodyPr wrap="none">
            <a:spAutoFit/>
          </a:bodyPr>
          <a:lstStyle/>
          <a:p>
            <a:r>
              <a:rPr lang="en-GB" sz="1400" dirty="0">
                <a:solidFill>
                  <a:srgbClr val="131313"/>
                </a:solidFill>
                <a:latin typeface="JLR Emeric" panose="02000503040000020004" pitchFamily="2" charset="0"/>
              </a:rPr>
              <a:t>OEE = Overall Equipment Effectiveness (Performance)</a:t>
            </a:r>
            <a:endParaRPr lang="en-GB" sz="1400" dirty="0">
              <a:latin typeface="JLR Emeric" panose="02000503040000020004" pitchFamily="2" charset="0"/>
            </a:endParaRPr>
          </a:p>
        </p:txBody>
      </p:sp>
      <p:sp>
        <p:nvSpPr>
          <p:cNvPr id="13" name="Text Box 21"/>
          <p:cNvSpPr txBox="1">
            <a:spLocks noChangeArrowheads="1"/>
          </p:cNvSpPr>
          <p:nvPr/>
        </p:nvSpPr>
        <p:spPr bwMode="auto">
          <a:xfrm>
            <a:off x="469232" y="1591791"/>
            <a:ext cx="3437943" cy="80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50000"/>
              </a:lnSpc>
              <a:spcBef>
                <a:spcPct val="50000"/>
              </a:spcBef>
            </a:pPr>
            <a:r>
              <a:rPr lang="en-GB" sz="1200" b="1" dirty="0">
                <a:solidFill>
                  <a:srgbClr val="131313"/>
                </a:solidFill>
                <a:latin typeface="JLR Emeric" panose="02000503040000020004" pitchFamily="2" charset="0"/>
              </a:rPr>
              <a:t>What is the value of “Supplier’s Takt Time”?</a:t>
            </a:r>
          </a:p>
          <a:p>
            <a:pPr marL="214313" indent="-214313">
              <a:spcBef>
                <a:spcPts val="450"/>
              </a:spcBef>
              <a:buFont typeface="Arial" panose="020B0604020202020204" pitchFamily="34" charset="0"/>
              <a:buChar char="•"/>
            </a:pPr>
            <a:r>
              <a:rPr lang="en-GB" sz="1200" dirty="0">
                <a:solidFill>
                  <a:srgbClr val="131313"/>
                </a:solidFill>
                <a:latin typeface="JLR Emeric" panose="02000503040000020004" pitchFamily="2" charset="0"/>
              </a:rPr>
              <a:t>OEE implications (here 85% assumed)</a:t>
            </a:r>
          </a:p>
        </p:txBody>
      </p:sp>
    </p:spTree>
    <p:extLst>
      <p:ext uri="{BB962C8B-B14F-4D97-AF65-F5344CB8AC3E}">
        <p14:creationId xmlns:p14="http://schemas.microsoft.com/office/powerpoint/2010/main" val="1787276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624228" y="1167594"/>
            <a:ext cx="1188132" cy="1458162"/>
          </a:xfrm>
          <a:prstGeom prst="ellipse">
            <a:avLst/>
          </a:prstGeom>
          <a:noFill/>
          <a:ln>
            <a:solidFill>
              <a:srgbClr val="C7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7" name="Rectangle 1030"/>
          <p:cNvSpPr txBox="1">
            <a:spLocks noChangeArrowheads="1"/>
          </p:cNvSpPr>
          <p:nvPr/>
        </p:nvSpPr>
        <p:spPr bwMode="auto">
          <a:xfrm>
            <a:off x="180889" y="76018"/>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a:t>
            </a:r>
          </a:p>
          <a:p>
            <a:endParaRPr lang="en-GB" sz="1500" b="0" dirty="0">
              <a:latin typeface="JLR Emeric" panose="02000503040000020004" pitchFamily="2" charset="0"/>
            </a:endParaRPr>
          </a:p>
          <a:p>
            <a:r>
              <a:rPr lang="en-GB" sz="1500" b="0" dirty="0">
                <a:latin typeface="JLR Emeric" panose="02000503040000020004" pitchFamily="2" charset="0"/>
              </a:rPr>
              <a:t>Customer</a:t>
            </a:r>
          </a:p>
        </p:txBody>
      </p:sp>
      <p:sp>
        <p:nvSpPr>
          <p:cNvPr id="9" name="TextBox 8"/>
          <p:cNvSpPr txBox="1"/>
          <p:nvPr/>
        </p:nvSpPr>
        <p:spPr>
          <a:xfrm>
            <a:off x="6703452" y="2733612"/>
            <a:ext cx="1108908" cy="553998"/>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C4C4C4"/>
                </a:solidFill>
                <a:latin typeface="JLR Emeric" panose="02000503040000020004" pitchFamily="2" charset="0"/>
              </a:rPr>
              <a:t>Customer (JLR)</a:t>
            </a:r>
          </a:p>
        </p:txBody>
      </p:sp>
    </p:spTree>
    <p:extLst>
      <p:ext uri="{BB962C8B-B14F-4D97-AF65-F5344CB8AC3E}">
        <p14:creationId xmlns:p14="http://schemas.microsoft.com/office/powerpoint/2010/main" val="1764539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412512">
            <a:off x="4381014" y="1053600"/>
            <a:ext cx="3556262" cy="124613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4" name="Rectangle 1030"/>
          <p:cNvSpPr txBox="1">
            <a:spLocks noChangeArrowheads="1"/>
          </p:cNvSpPr>
          <p:nvPr/>
        </p:nvSpPr>
        <p:spPr bwMode="auto">
          <a:xfrm>
            <a:off x="180889" y="82852"/>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Customer - Plant Communications</a:t>
            </a:r>
          </a:p>
        </p:txBody>
      </p:sp>
      <p:sp>
        <p:nvSpPr>
          <p:cNvPr id="5" name="TextBox 4"/>
          <p:cNvSpPr txBox="1"/>
          <p:nvPr/>
        </p:nvSpPr>
        <p:spPr>
          <a:xfrm>
            <a:off x="5058054" y="2355726"/>
            <a:ext cx="2430270" cy="553998"/>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00B0F0"/>
                </a:solidFill>
                <a:latin typeface="JLR Emeric" panose="02000503040000020004" pitchFamily="2" charset="0"/>
              </a:rPr>
              <a:t>Customer – Plant Communications</a:t>
            </a:r>
          </a:p>
        </p:txBody>
      </p:sp>
    </p:spTree>
    <p:extLst>
      <p:ext uri="{BB962C8B-B14F-4D97-AF65-F5344CB8AC3E}">
        <p14:creationId xmlns:p14="http://schemas.microsoft.com/office/powerpoint/2010/main" val="1964412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0"/>
          <p:cNvSpPr txBox="1">
            <a:spLocks noChangeArrowheads="1"/>
          </p:cNvSpPr>
          <p:nvPr/>
        </p:nvSpPr>
        <p:spPr bwMode="auto">
          <a:xfrm>
            <a:off x="176222" y="760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Customer - Plant Communications</a:t>
            </a:r>
          </a:p>
        </p:txBody>
      </p:sp>
      <p:pic>
        <p:nvPicPr>
          <p:cNvPr id="7" name="Picture 6"/>
          <p:cNvPicPr>
            <a:picLocks noChangeAspect="1"/>
          </p:cNvPicPr>
          <p:nvPr/>
        </p:nvPicPr>
        <p:blipFill>
          <a:blip r:embed="rId2"/>
          <a:stretch>
            <a:fillRect/>
          </a:stretch>
        </p:blipFill>
        <p:spPr>
          <a:xfrm>
            <a:off x="132463" y="4126750"/>
            <a:ext cx="1150239" cy="664096"/>
          </a:xfrm>
          <a:prstGeom prst="rect">
            <a:avLst/>
          </a:prstGeom>
        </p:spPr>
      </p:pic>
      <p:sp>
        <p:nvSpPr>
          <p:cNvPr id="8" name="Oval 7"/>
          <p:cNvSpPr/>
          <p:nvPr/>
        </p:nvSpPr>
        <p:spPr>
          <a:xfrm rot="908683">
            <a:off x="823521" y="4106230"/>
            <a:ext cx="523618" cy="219287"/>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pic>
        <p:nvPicPr>
          <p:cNvPr id="2" name="Picture 1"/>
          <p:cNvPicPr>
            <a:picLocks noChangeAspect="1"/>
          </p:cNvPicPr>
          <p:nvPr/>
        </p:nvPicPr>
        <p:blipFill>
          <a:blip r:embed="rId3"/>
          <a:stretch>
            <a:fillRect/>
          </a:stretch>
        </p:blipFill>
        <p:spPr>
          <a:xfrm>
            <a:off x="1762125" y="1162050"/>
            <a:ext cx="7053262" cy="1971675"/>
          </a:xfrm>
          <a:prstGeom prst="rect">
            <a:avLst/>
          </a:prstGeom>
        </p:spPr>
      </p:pic>
      <p:graphicFrame>
        <p:nvGraphicFramePr>
          <p:cNvPr id="10" name="Object 2"/>
          <p:cNvGraphicFramePr>
            <a:graphicFrameLocks noChangeAspect="1"/>
          </p:cNvGraphicFramePr>
          <p:nvPr>
            <p:extLst>
              <p:ext uri="{D42A27DB-BD31-4B8C-83A1-F6EECF244321}">
                <p14:modId xmlns:p14="http://schemas.microsoft.com/office/powerpoint/2010/main" val="1162964084"/>
              </p:ext>
            </p:extLst>
          </p:nvPr>
        </p:nvGraphicFramePr>
        <p:xfrm>
          <a:off x="1532928" y="3087397"/>
          <a:ext cx="1387079" cy="326945"/>
        </p:xfrm>
        <a:graphic>
          <a:graphicData uri="http://schemas.openxmlformats.org/presentationml/2006/ole">
            <mc:AlternateContent xmlns:mc="http://schemas.openxmlformats.org/markup-compatibility/2006">
              <mc:Choice xmlns:v="urn:schemas-microsoft-com:vml" Requires="v">
                <p:oleObj name="VISIO" r:id="rId4" imgW="1311840" imgH="580680" progId="Visio.Drawing.6">
                  <p:embed/>
                </p:oleObj>
              </mc:Choice>
              <mc:Fallback>
                <p:oleObj name="VISIO" r:id="rId4" imgW="1311840" imgH="580680" progId="Visio.Drawing.6">
                  <p:embed/>
                  <p:pic>
                    <p:nvPicPr>
                      <p:cNvPr id="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928" y="3087397"/>
                        <a:ext cx="1387079" cy="326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594933307"/>
              </p:ext>
            </p:extLst>
          </p:nvPr>
        </p:nvGraphicFramePr>
        <p:xfrm>
          <a:off x="1560312" y="3636222"/>
          <a:ext cx="1332310" cy="275134"/>
        </p:xfrm>
        <a:graphic>
          <a:graphicData uri="http://schemas.openxmlformats.org/presentationml/2006/ole">
            <mc:AlternateContent xmlns:mc="http://schemas.openxmlformats.org/markup-compatibility/2006">
              <mc:Choice xmlns:v="urn:schemas-microsoft-com:vml" Requires="v">
                <p:oleObj name="VISIO" r:id="rId6" imgW="1776240" imgH="489240" progId="Visio.Drawing.6">
                  <p:embed/>
                </p:oleObj>
              </mc:Choice>
              <mc:Fallback>
                <p:oleObj name="VISIO" r:id="rId6" imgW="1776240" imgH="489240" progId="Visio.Drawing.6">
                  <p:embed/>
                  <p:pic>
                    <p:nvPicPr>
                      <p:cNvPr id="1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0312" y="3636222"/>
                        <a:ext cx="1332310" cy="275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3"/>
          <p:cNvSpPr txBox="1">
            <a:spLocks noChangeArrowheads="1"/>
          </p:cNvSpPr>
          <p:nvPr/>
        </p:nvSpPr>
        <p:spPr bwMode="auto">
          <a:xfrm>
            <a:off x="2865238" y="3196180"/>
            <a:ext cx="5247085" cy="2003625"/>
          </a:xfrm>
          <a:prstGeom prst="rect">
            <a:avLst/>
          </a:prstGeom>
          <a:noFill/>
          <a:ln w="9525">
            <a:noFill/>
            <a:miter lim="800000"/>
            <a:headEnd/>
            <a:tailEnd/>
          </a:ln>
        </p:spPr>
        <p:txBody>
          <a:bodyPr lIns="0" tIns="0" rIns="0" bIns="0">
            <a:spAutoFit/>
          </a:bodyPr>
          <a:lstStyle/>
          <a:p>
            <a:pPr marL="257210" indent="-257210" defTabSz="614450" eaLnBrk="0" fontAlgn="base" hangingPunct="0">
              <a:lnSpc>
                <a:spcPct val="80000"/>
              </a:lnSpc>
              <a:spcBef>
                <a:spcPct val="0"/>
              </a:spcBef>
              <a:spcAft>
                <a:spcPts val="200"/>
              </a:spcAft>
              <a:buFont typeface="Wingdings" pitchFamily="2" charset="2"/>
              <a:buChar char="§"/>
              <a:defRPr/>
            </a:pPr>
            <a:r>
              <a:rPr lang="en-GB" sz="1200" kern="0" dirty="0">
                <a:solidFill>
                  <a:srgbClr val="000000"/>
                </a:solidFill>
                <a:latin typeface="JLR Emeric" panose="02000503040000020004" pitchFamily="2" charset="0"/>
              </a:rPr>
              <a:t>Manual Information Flow – Use to indicate a manual production or shipping schedule.</a:t>
            </a:r>
          </a:p>
          <a:p>
            <a:pPr defTabSz="614450" eaLnBrk="0" fontAlgn="base" hangingPunct="0">
              <a:lnSpc>
                <a:spcPct val="80000"/>
              </a:lnSpc>
              <a:spcBef>
                <a:spcPct val="0"/>
              </a:spcBef>
              <a:spcAft>
                <a:spcPts val="200"/>
              </a:spcAft>
              <a:defRPr/>
            </a:pPr>
            <a:endParaRPr lang="en-GB" sz="12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ts val="200"/>
              </a:spcAft>
              <a:buFont typeface="Wingdings" pitchFamily="2" charset="2"/>
              <a:buChar char="§"/>
              <a:defRPr/>
            </a:pPr>
            <a:r>
              <a:rPr lang="en-GB" sz="1200" kern="0" dirty="0">
                <a:solidFill>
                  <a:srgbClr val="000000"/>
                </a:solidFill>
                <a:latin typeface="JLR Emeric" panose="02000503040000020004" pitchFamily="2" charset="0"/>
              </a:rPr>
              <a:t>Electronic Information Flow – Use to indicate electronic data exchange. </a:t>
            </a:r>
          </a:p>
          <a:p>
            <a:pPr marL="257210" indent="-257210" defTabSz="614450" eaLnBrk="0" fontAlgn="base" hangingPunct="0">
              <a:lnSpc>
                <a:spcPct val="80000"/>
              </a:lnSpc>
              <a:spcBef>
                <a:spcPct val="0"/>
              </a:spcBef>
              <a:spcAft>
                <a:spcPts val="200"/>
              </a:spcAft>
              <a:buFont typeface="Wingdings" pitchFamily="2" charset="2"/>
              <a:buChar char="§"/>
              <a:defRPr/>
            </a:pPr>
            <a:endParaRPr lang="en-GB" sz="12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ts val="200"/>
              </a:spcAft>
              <a:buFont typeface="Wingdings" pitchFamily="2" charset="2"/>
              <a:buChar char="§"/>
              <a:defRPr/>
            </a:pPr>
            <a:r>
              <a:rPr lang="en-GB" sz="1200" kern="0" dirty="0">
                <a:solidFill>
                  <a:srgbClr val="000000"/>
                </a:solidFill>
                <a:latin typeface="JLR Emeric" panose="02000503040000020004" pitchFamily="2" charset="0"/>
              </a:rPr>
              <a:t>Forecast / Orders – Provides information on forecast and firm orders.</a:t>
            </a:r>
          </a:p>
          <a:p>
            <a:pPr marL="257210" indent="-257210" defTabSz="614450" eaLnBrk="0" fontAlgn="base" hangingPunct="0">
              <a:lnSpc>
                <a:spcPct val="80000"/>
              </a:lnSpc>
              <a:spcBef>
                <a:spcPct val="0"/>
              </a:spcBef>
              <a:spcAft>
                <a:spcPts val="200"/>
              </a:spcAft>
              <a:buFont typeface="Wingdings" pitchFamily="2" charset="2"/>
              <a:buChar char="§"/>
              <a:defRPr/>
            </a:pPr>
            <a:endParaRPr lang="en-GB" sz="12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ts val="200"/>
              </a:spcAft>
              <a:buFont typeface="Wingdings" pitchFamily="2" charset="2"/>
              <a:buChar char="§"/>
              <a:defRPr/>
            </a:pPr>
            <a:r>
              <a:rPr lang="en-GB" sz="1200" kern="0" dirty="0">
                <a:solidFill>
                  <a:srgbClr val="000000"/>
                </a:solidFill>
                <a:latin typeface="JLR Emeric" panose="02000503040000020004" pitchFamily="2" charset="0"/>
              </a:rPr>
              <a:t>Informal Electronic Information Flow – Use to indicate email / fax / spreadsheet</a:t>
            </a:r>
          </a:p>
          <a:p>
            <a:pPr marL="257210" indent="-257210" defTabSz="614450" eaLnBrk="0" fontAlgn="base" hangingPunct="0">
              <a:lnSpc>
                <a:spcPct val="80000"/>
              </a:lnSpc>
              <a:spcBef>
                <a:spcPct val="0"/>
              </a:spcBef>
              <a:spcAft>
                <a:spcPts val="200"/>
              </a:spcAft>
              <a:buFont typeface="Wingdings" pitchFamily="2" charset="2"/>
              <a:buChar char="§"/>
              <a:defRPr/>
            </a:pPr>
            <a:endParaRPr lang="en-GB" sz="12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ts val="200"/>
              </a:spcAft>
              <a:buFont typeface="Wingdings" pitchFamily="2" charset="2"/>
              <a:buChar char="§"/>
              <a:defRPr/>
            </a:pPr>
            <a:r>
              <a:rPr lang="en-GB" sz="1200" kern="0" dirty="0">
                <a:solidFill>
                  <a:srgbClr val="000000"/>
                </a:solidFill>
                <a:latin typeface="JLR Emeric" panose="02000503040000020004" pitchFamily="2" charset="0"/>
              </a:rPr>
              <a:t>Informal Manual Information Flow e.g. discussion, phone call</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200" kern="0" dirty="0">
              <a:solidFill>
                <a:srgbClr val="000000"/>
              </a:solidFill>
              <a:latin typeface="JLR Emeric" panose="02000503040000020004" pitchFamily="2" charset="0"/>
            </a:endParaRPr>
          </a:p>
        </p:txBody>
      </p:sp>
      <p:pic>
        <p:nvPicPr>
          <p:cNvPr id="15" name="Picture 2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1786995" y="4395158"/>
            <a:ext cx="1017930" cy="21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86995" y="3943417"/>
            <a:ext cx="949045" cy="2701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JLR Emeric" panose="02000503040000020004" pitchFamily="2" charset="0"/>
              </a:rPr>
              <a:t>Orders</a:t>
            </a:r>
          </a:p>
        </p:txBody>
      </p:sp>
      <p:sp>
        <p:nvSpPr>
          <p:cNvPr id="16" name="Line 73"/>
          <p:cNvSpPr>
            <a:spLocks noChangeShapeType="1"/>
          </p:cNvSpPr>
          <p:nvPr/>
        </p:nvSpPr>
        <p:spPr bwMode="auto">
          <a:xfrm>
            <a:off x="1855880" y="4916295"/>
            <a:ext cx="880160" cy="0"/>
          </a:xfrm>
          <a:prstGeom prst="line">
            <a:avLst/>
          </a:prstGeom>
          <a:noFill/>
          <a:ln w="28575">
            <a:solidFill>
              <a:srgbClr val="000000"/>
            </a:solidFill>
            <a:prstDash val="lgDash"/>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8" name="Rectangle 17"/>
          <p:cNvSpPr/>
          <p:nvPr/>
        </p:nvSpPr>
        <p:spPr>
          <a:xfrm>
            <a:off x="5600700" y="2012818"/>
            <a:ext cx="822650" cy="16840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JLR Emeric" panose="02000503040000020004" pitchFamily="2" charset="0"/>
              </a:rPr>
              <a:t>TLS</a:t>
            </a:r>
          </a:p>
        </p:txBody>
      </p:sp>
    </p:spTree>
    <p:extLst>
      <p:ext uri="{BB962C8B-B14F-4D97-AF65-F5344CB8AC3E}">
        <p14:creationId xmlns:p14="http://schemas.microsoft.com/office/powerpoint/2010/main" val="39839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6"/>
        <p:cNvGrpSpPr/>
        <p:nvPr/>
      </p:nvGrpSpPr>
      <p:grpSpPr>
        <a:xfrm>
          <a:off x="0" y="0"/>
          <a:ext cx="0" cy="0"/>
          <a:chOff x="0" y="0"/>
          <a:chExt cx="0" cy="0"/>
        </a:xfrm>
      </p:grpSpPr>
      <p:grpSp>
        <p:nvGrpSpPr>
          <p:cNvPr id="51" name="Group 50"/>
          <p:cNvGrpSpPr/>
          <p:nvPr/>
        </p:nvGrpSpPr>
        <p:grpSpPr>
          <a:xfrm>
            <a:off x="120442" y="4858326"/>
            <a:ext cx="1404000" cy="216000"/>
            <a:chOff x="120441" y="4827685"/>
            <a:chExt cx="1468331" cy="231017"/>
          </a:xfrm>
          <a:solidFill>
            <a:schemeClr val="bg1"/>
          </a:solidFill>
        </p:grpSpPr>
        <p:pic>
          <p:nvPicPr>
            <p:cNvPr id="52" name="Picture 51"/>
            <p:cNvPicPr>
              <a:picLocks noChangeAspect="1"/>
            </p:cNvPicPr>
            <p:nvPr/>
          </p:nvPicPr>
          <p:blipFill rotWithShape="1">
            <a:blip r:embed="rId3"/>
            <a:srcRect r="84701"/>
            <a:stretch/>
          </p:blipFill>
          <p:spPr>
            <a:xfrm>
              <a:off x="120441" y="4827685"/>
              <a:ext cx="232235" cy="231017"/>
            </a:xfrm>
            <a:prstGeom prst="rect">
              <a:avLst/>
            </a:prstGeom>
            <a:grpFill/>
          </p:spPr>
        </p:pic>
        <p:pic>
          <p:nvPicPr>
            <p:cNvPr id="53" name="Picture 52"/>
            <p:cNvPicPr>
              <a:picLocks noChangeAspect="1"/>
            </p:cNvPicPr>
            <p:nvPr/>
          </p:nvPicPr>
          <p:blipFill rotWithShape="1">
            <a:blip r:embed="rId3"/>
            <a:srcRect l="21215" r="63486"/>
            <a:stretch/>
          </p:blipFill>
          <p:spPr>
            <a:xfrm>
              <a:off x="429465" y="4827685"/>
              <a:ext cx="232235" cy="231017"/>
            </a:xfrm>
            <a:prstGeom prst="rect">
              <a:avLst/>
            </a:prstGeom>
            <a:grpFill/>
          </p:spPr>
        </p:pic>
        <p:pic>
          <p:nvPicPr>
            <p:cNvPr id="54" name="Picture 53"/>
            <p:cNvPicPr>
              <a:picLocks noChangeAspect="1"/>
            </p:cNvPicPr>
            <p:nvPr/>
          </p:nvPicPr>
          <p:blipFill rotWithShape="1">
            <a:blip r:embed="rId3"/>
            <a:srcRect l="42350" r="42350"/>
            <a:stretch/>
          </p:blipFill>
          <p:spPr>
            <a:xfrm>
              <a:off x="738489" y="4827685"/>
              <a:ext cx="232235" cy="231017"/>
            </a:xfrm>
            <a:prstGeom prst="rect">
              <a:avLst/>
            </a:prstGeom>
            <a:grpFill/>
          </p:spPr>
        </p:pic>
        <p:pic>
          <p:nvPicPr>
            <p:cNvPr id="55" name="Picture 54"/>
            <p:cNvPicPr>
              <a:picLocks noChangeAspect="1"/>
            </p:cNvPicPr>
            <p:nvPr/>
          </p:nvPicPr>
          <p:blipFill rotWithShape="1">
            <a:blip r:embed="rId3"/>
            <a:srcRect l="63529" r="21171"/>
            <a:stretch/>
          </p:blipFill>
          <p:spPr>
            <a:xfrm>
              <a:off x="1047513" y="4827685"/>
              <a:ext cx="232235" cy="231017"/>
            </a:xfrm>
            <a:prstGeom prst="rect">
              <a:avLst/>
            </a:prstGeom>
            <a:grpFill/>
          </p:spPr>
        </p:pic>
        <p:pic>
          <p:nvPicPr>
            <p:cNvPr id="56" name="Picture 55"/>
            <p:cNvPicPr>
              <a:picLocks noChangeAspect="1"/>
            </p:cNvPicPr>
            <p:nvPr/>
          </p:nvPicPr>
          <p:blipFill rotWithShape="1">
            <a:blip r:embed="rId3"/>
            <a:srcRect l="84783" r="-83"/>
            <a:stretch/>
          </p:blipFill>
          <p:spPr>
            <a:xfrm>
              <a:off x="1356537" y="4827685"/>
              <a:ext cx="232235" cy="231017"/>
            </a:xfrm>
            <a:prstGeom prst="rect">
              <a:avLst/>
            </a:prstGeom>
            <a:grpFill/>
          </p:spPr>
        </p:pic>
      </p:grpSp>
      <p:sp>
        <p:nvSpPr>
          <p:cNvPr id="63" name="Title 5"/>
          <p:cNvSpPr txBox="1">
            <a:spLocks/>
          </p:cNvSpPr>
          <p:nvPr/>
        </p:nvSpPr>
        <p:spPr>
          <a:xfrm>
            <a:off x="223838" y="118734"/>
            <a:ext cx="7282963" cy="657224"/>
          </a:xfrm>
          <a:prstGeom prst="rect">
            <a:avLst/>
          </a:prstGeom>
        </p:spPr>
        <p:txBody>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r>
              <a:rPr lang="en-GB" sz="1600" dirty="0" err="1"/>
              <a:t>eQAF</a:t>
            </a:r>
            <a:r>
              <a:rPr lang="en-GB" sz="1600" dirty="0"/>
              <a:t> VS VSM</a:t>
            </a:r>
          </a:p>
          <a:p>
            <a:pPr defTabSz="914378"/>
            <a:r>
              <a:rPr lang="en-GB" sz="1600" kern="0" dirty="0">
                <a:solidFill>
                  <a:srgbClr val="1E1E1E"/>
                </a:solidFill>
              </a:rPr>
              <a:t>EFFICIENCY IMPROVEMENTS</a:t>
            </a:r>
          </a:p>
        </p:txBody>
      </p:sp>
      <p:sp>
        <p:nvSpPr>
          <p:cNvPr id="71" name="Google Shape;3495;p188"/>
          <p:cNvSpPr txBox="1"/>
          <p:nvPr/>
        </p:nvSpPr>
        <p:spPr>
          <a:xfrm>
            <a:off x="104750" y="824757"/>
            <a:ext cx="1445376" cy="332148"/>
          </a:xfrm>
          <a:prstGeom prst="rect">
            <a:avLst/>
          </a:prstGeom>
          <a:noFill/>
          <a:ln>
            <a:noFill/>
          </a:ln>
        </p:spPr>
        <p:txBody>
          <a:bodyPr spcFirstLastPara="1" wrap="square" lIns="91425" tIns="45700" rIns="91425" bIns="45700" anchor="t" anchorCtr="0">
            <a:noAutofit/>
          </a:bodyPr>
          <a:lstStyle/>
          <a:p>
            <a:pPr algn="ctr" defTabSz="914378">
              <a:buClr>
                <a:srgbClr val="000000"/>
              </a:buClr>
            </a:pPr>
            <a:r>
              <a:rPr lang="en-GB" sz="1400" u="sng" kern="0" dirty="0">
                <a:solidFill>
                  <a:srgbClr val="000000"/>
                </a:solidFill>
                <a:latin typeface="Arial"/>
                <a:ea typeface="Arial"/>
                <a:cs typeface="Arial"/>
                <a:sym typeface="Arial"/>
              </a:rPr>
              <a:t>Current State</a:t>
            </a:r>
            <a:endParaRPr sz="1400" u="sng" kern="0" dirty="0">
              <a:solidFill>
                <a:srgbClr val="000000"/>
              </a:solidFill>
              <a:latin typeface="Arial"/>
              <a:ea typeface="Arial"/>
              <a:cs typeface="Arial"/>
              <a:sym typeface="Arial"/>
            </a:endParaRPr>
          </a:p>
        </p:txBody>
      </p:sp>
      <p:pic>
        <p:nvPicPr>
          <p:cNvPr id="6" name="Picture 5"/>
          <p:cNvPicPr>
            <a:picLocks noChangeAspect="1"/>
          </p:cNvPicPr>
          <p:nvPr/>
        </p:nvPicPr>
        <p:blipFill>
          <a:blip r:embed="rId4"/>
          <a:stretch>
            <a:fillRect/>
          </a:stretch>
        </p:blipFill>
        <p:spPr>
          <a:xfrm>
            <a:off x="468182" y="1138055"/>
            <a:ext cx="8240393" cy="2940135"/>
          </a:xfrm>
          <a:prstGeom prst="rect">
            <a:avLst/>
          </a:prstGeom>
          <a:ln>
            <a:solidFill>
              <a:schemeClr val="tx1">
                <a:lumMod val="50000"/>
                <a:lumOff val="50000"/>
              </a:schemeClr>
            </a:solidFill>
          </a:ln>
          <a:effectLst/>
        </p:spPr>
      </p:pic>
      <p:sp>
        <p:nvSpPr>
          <p:cNvPr id="10" name="Rectangle 9"/>
          <p:cNvSpPr/>
          <p:nvPr/>
        </p:nvSpPr>
        <p:spPr>
          <a:xfrm>
            <a:off x="2986393" y="2236533"/>
            <a:ext cx="689645" cy="77663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GB" sz="1400" kern="0">
              <a:solidFill>
                <a:srgbClr val="FFFFFF"/>
              </a:solidFill>
              <a:latin typeface="Arial"/>
              <a:sym typeface="Arial"/>
            </a:endParaRPr>
          </a:p>
        </p:txBody>
      </p:sp>
      <p:sp>
        <p:nvSpPr>
          <p:cNvPr id="77" name="Rectangle 76"/>
          <p:cNvSpPr/>
          <p:nvPr/>
        </p:nvSpPr>
        <p:spPr>
          <a:xfrm>
            <a:off x="6500790" y="3301555"/>
            <a:ext cx="658676" cy="77663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GB" sz="1400" kern="0">
              <a:solidFill>
                <a:srgbClr val="FFFFFF"/>
              </a:solidFill>
              <a:latin typeface="Arial"/>
              <a:sym typeface="Arial"/>
            </a:endParaRPr>
          </a:p>
        </p:txBody>
      </p:sp>
      <p:sp>
        <p:nvSpPr>
          <p:cNvPr id="8" name="Rounded Rectangle 7"/>
          <p:cNvSpPr/>
          <p:nvPr/>
        </p:nvSpPr>
        <p:spPr>
          <a:xfrm>
            <a:off x="1281345" y="4160726"/>
            <a:ext cx="6329946" cy="656885"/>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buClr>
                <a:srgbClr val="000000"/>
              </a:buClr>
            </a:pPr>
            <a:endParaRPr lang="en-GB" sz="1200" kern="0" dirty="0">
              <a:solidFill>
                <a:srgbClr val="131313"/>
              </a:solidFill>
              <a:latin typeface="Arial"/>
              <a:sym typeface="Arial"/>
            </a:endParaRPr>
          </a:p>
        </p:txBody>
      </p:sp>
      <p:sp>
        <p:nvSpPr>
          <p:cNvPr id="12" name="TextBox 11"/>
          <p:cNvSpPr txBox="1"/>
          <p:nvPr/>
        </p:nvSpPr>
        <p:spPr>
          <a:xfrm>
            <a:off x="1414022" y="4156099"/>
            <a:ext cx="6049227" cy="261610"/>
          </a:xfrm>
          <a:prstGeom prst="rect">
            <a:avLst/>
          </a:prstGeom>
          <a:noFill/>
        </p:spPr>
        <p:txBody>
          <a:bodyPr wrap="square" rtlCol="0">
            <a:spAutoFit/>
          </a:bodyPr>
          <a:lstStyle/>
          <a:p>
            <a:pPr marL="285743" indent="-285743" defTabSz="914378">
              <a:buClr>
                <a:srgbClr val="000000"/>
              </a:buClr>
              <a:buFont typeface="Arial" panose="020B0604020202020204" pitchFamily="34" charset="0"/>
              <a:buChar char="•"/>
            </a:pPr>
            <a:r>
              <a:rPr lang="en-GB" sz="1100" kern="0" dirty="0">
                <a:solidFill>
                  <a:srgbClr val="131313"/>
                </a:solidFill>
                <a:latin typeface="Arial"/>
                <a:cs typeface="Arial"/>
                <a:sym typeface="Arial"/>
              </a:rPr>
              <a:t>77% Process Efficiency including an Average Machine Stoppage of 10 mins every 2 hours</a:t>
            </a:r>
          </a:p>
        </p:txBody>
      </p:sp>
      <p:sp>
        <p:nvSpPr>
          <p:cNvPr id="26" name="TextBox 25"/>
          <p:cNvSpPr txBox="1"/>
          <p:nvPr/>
        </p:nvSpPr>
        <p:spPr>
          <a:xfrm>
            <a:off x="2887205" y="4560628"/>
            <a:ext cx="2552736" cy="261610"/>
          </a:xfrm>
          <a:prstGeom prst="rect">
            <a:avLst/>
          </a:prstGeom>
          <a:noFill/>
        </p:spPr>
        <p:txBody>
          <a:bodyPr wrap="square" rtlCol="0">
            <a:spAutoFit/>
          </a:bodyPr>
          <a:lstStyle/>
          <a:p>
            <a:pPr marL="285743" indent="-285743" defTabSz="914378">
              <a:buClr>
                <a:srgbClr val="000000"/>
              </a:buClr>
              <a:buFont typeface="Arial" panose="020B0604020202020204" pitchFamily="34" charset="0"/>
              <a:buChar char="•"/>
            </a:pPr>
            <a:r>
              <a:rPr lang="en-GB" sz="1100" kern="0" dirty="0">
                <a:solidFill>
                  <a:srgbClr val="131313"/>
                </a:solidFill>
                <a:latin typeface="Arial"/>
                <a:cs typeface="Arial"/>
                <a:sym typeface="Arial"/>
              </a:rPr>
              <a:t>5% Scrap Rate = €0.057 per part</a:t>
            </a:r>
          </a:p>
        </p:txBody>
      </p:sp>
      <p:sp>
        <p:nvSpPr>
          <p:cNvPr id="27" name="TextBox 26"/>
          <p:cNvSpPr txBox="1"/>
          <p:nvPr/>
        </p:nvSpPr>
        <p:spPr>
          <a:xfrm>
            <a:off x="2117885" y="4357939"/>
            <a:ext cx="3113055" cy="261610"/>
          </a:xfrm>
          <a:prstGeom prst="rect">
            <a:avLst/>
          </a:prstGeom>
          <a:noFill/>
        </p:spPr>
        <p:txBody>
          <a:bodyPr wrap="square" rtlCol="0">
            <a:spAutoFit/>
          </a:bodyPr>
          <a:lstStyle/>
          <a:p>
            <a:pPr marL="285743" indent="-285743" defTabSz="914378">
              <a:buClr>
                <a:srgbClr val="000000"/>
              </a:buClr>
              <a:buFont typeface="Arial" panose="020B0604020202020204" pitchFamily="34" charset="0"/>
              <a:buChar char="•"/>
            </a:pPr>
            <a:r>
              <a:rPr lang="en-GB" sz="1100" kern="0" dirty="0">
                <a:solidFill>
                  <a:srgbClr val="131313"/>
                </a:solidFill>
                <a:latin typeface="Arial"/>
                <a:cs typeface="Arial"/>
                <a:sym typeface="Arial"/>
              </a:rPr>
              <a:t>2 Hour Tool Changeover = €0.276 per part</a:t>
            </a:r>
          </a:p>
        </p:txBody>
      </p:sp>
      <p:sp>
        <p:nvSpPr>
          <p:cNvPr id="28" name="Rectangle 27"/>
          <p:cNvSpPr/>
          <p:nvPr/>
        </p:nvSpPr>
        <p:spPr>
          <a:xfrm>
            <a:off x="4395472" y="3303600"/>
            <a:ext cx="1381487" cy="77459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GB" sz="1400" kern="0">
              <a:solidFill>
                <a:srgbClr val="FFFFFF"/>
              </a:solidFill>
              <a:latin typeface="Arial"/>
              <a:sym typeface="Arial"/>
            </a:endParaRPr>
          </a:p>
        </p:txBody>
      </p:sp>
      <p:sp>
        <p:nvSpPr>
          <p:cNvPr id="29" name="Rectangle 28"/>
          <p:cNvSpPr/>
          <p:nvPr/>
        </p:nvSpPr>
        <p:spPr>
          <a:xfrm>
            <a:off x="5776959" y="3301556"/>
            <a:ext cx="714103" cy="77663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en-GB" sz="1400" kern="0">
              <a:solidFill>
                <a:srgbClr val="FFFFFF"/>
              </a:solidFill>
              <a:latin typeface="Arial"/>
              <a:sym typeface="Arial"/>
            </a:endParaRPr>
          </a:p>
        </p:txBody>
      </p:sp>
      <p:sp>
        <p:nvSpPr>
          <p:cNvPr id="19" name="TextBox 18">
            <a:extLst>
              <a:ext uri="{FF2B5EF4-FFF2-40B4-BE49-F238E27FC236}">
                <a16:creationId xmlns:a16="http://schemas.microsoft.com/office/drawing/2014/main" id="{11842DB4-60D9-40A2-8A87-17FEF56D6768}"/>
              </a:ext>
            </a:extLst>
          </p:cNvPr>
          <p:cNvSpPr txBox="1"/>
          <p:nvPr/>
        </p:nvSpPr>
        <p:spPr>
          <a:xfrm>
            <a:off x="5610490" y="864668"/>
            <a:ext cx="2485496" cy="269354"/>
          </a:xfrm>
          <a:prstGeom prst="rect">
            <a:avLst/>
          </a:prstGeom>
          <a:noFill/>
        </p:spPr>
        <p:txBody>
          <a:bodyPr wrap="square" lIns="0" tIns="0" rIns="0" bIns="0" rtlCol="0">
            <a:noAutofit/>
          </a:bodyPr>
          <a:lstStyle/>
          <a:p>
            <a:r>
              <a:rPr lang="en-GB" sz="1400" dirty="0" err="1">
                <a:highlight>
                  <a:srgbClr val="FFFF00"/>
                </a:highlight>
              </a:rPr>
              <a:t>eQAF</a:t>
            </a:r>
            <a:endParaRPr lang="en-GB" sz="1400" dirty="0">
              <a:highlight>
                <a:srgbClr val="FFFF00"/>
              </a:highlight>
            </a:endParaRPr>
          </a:p>
          <a:p>
            <a:endParaRPr lang="en-GB" sz="1400" dirty="0">
              <a:highlight>
                <a:srgbClr val="FFFF00"/>
              </a:highlight>
            </a:endParaRPr>
          </a:p>
        </p:txBody>
      </p:sp>
      <p:sp>
        <p:nvSpPr>
          <p:cNvPr id="2" name="Speech Bubble: Rectangle with Corners Rounded 1">
            <a:extLst>
              <a:ext uri="{FF2B5EF4-FFF2-40B4-BE49-F238E27FC236}">
                <a16:creationId xmlns:a16="http://schemas.microsoft.com/office/drawing/2014/main" id="{E13EC188-BC73-407A-BA74-B401AD4A6FB8}"/>
              </a:ext>
            </a:extLst>
          </p:cNvPr>
          <p:cNvSpPr/>
          <p:nvPr/>
        </p:nvSpPr>
        <p:spPr>
          <a:xfrm>
            <a:off x="1605878" y="1749761"/>
            <a:ext cx="754602" cy="258215"/>
          </a:xfrm>
          <a:prstGeom prst="wedgeRoundRectCallout">
            <a:avLst>
              <a:gd name="adj1" fmla="val -18480"/>
              <a:gd name="adj2" fmla="val 157860"/>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Cycle time</a:t>
            </a:r>
          </a:p>
        </p:txBody>
      </p:sp>
      <p:sp>
        <p:nvSpPr>
          <p:cNvPr id="3" name="Speech Bubble: Rectangle with Corners Rounded 2">
            <a:extLst>
              <a:ext uri="{FF2B5EF4-FFF2-40B4-BE49-F238E27FC236}">
                <a16:creationId xmlns:a16="http://schemas.microsoft.com/office/drawing/2014/main" id="{2A0A2EDE-DD84-427B-8EC7-07281D0038A9}"/>
              </a:ext>
            </a:extLst>
          </p:cNvPr>
          <p:cNvSpPr/>
          <p:nvPr/>
        </p:nvSpPr>
        <p:spPr>
          <a:xfrm>
            <a:off x="2362667" y="1859605"/>
            <a:ext cx="864275" cy="237061"/>
          </a:xfrm>
          <a:prstGeom prst="wedgeRoundRectCallout">
            <a:avLst>
              <a:gd name="adj1" fmla="val -24643"/>
              <a:gd name="adj2" fmla="val 99972"/>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Parts x cycle</a:t>
            </a:r>
          </a:p>
        </p:txBody>
      </p:sp>
      <p:sp>
        <p:nvSpPr>
          <p:cNvPr id="4" name="Speech Bubble: Rectangle with Corners Rounded 3">
            <a:extLst>
              <a:ext uri="{FF2B5EF4-FFF2-40B4-BE49-F238E27FC236}">
                <a16:creationId xmlns:a16="http://schemas.microsoft.com/office/drawing/2014/main" id="{86ADE894-31EB-4831-841A-668AFBFC58D3}"/>
              </a:ext>
            </a:extLst>
          </p:cNvPr>
          <p:cNvSpPr/>
          <p:nvPr/>
        </p:nvSpPr>
        <p:spPr>
          <a:xfrm>
            <a:off x="5143500" y="1975927"/>
            <a:ext cx="864275" cy="237061"/>
          </a:xfrm>
          <a:prstGeom prst="wedgeRoundRectCallout">
            <a:avLst>
              <a:gd name="adj1" fmla="val -24643"/>
              <a:gd name="adj2" fmla="val 99972"/>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 Operators</a:t>
            </a:r>
          </a:p>
        </p:txBody>
      </p:sp>
      <p:sp>
        <p:nvSpPr>
          <p:cNvPr id="5" name="Speech Bubble: Rectangle with Corners Rounded 4">
            <a:extLst>
              <a:ext uri="{FF2B5EF4-FFF2-40B4-BE49-F238E27FC236}">
                <a16:creationId xmlns:a16="http://schemas.microsoft.com/office/drawing/2014/main" id="{D12748D9-E992-4018-B29A-B8E2A30E3C3C}"/>
              </a:ext>
            </a:extLst>
          </p:cNvPr>
          <p:cNvSpPr/>
          <p:nvPr/>
        </p:nvSpPr>
        <p:spPr>
          <a:xfrm>
            <a:off x="4550538" y="3008102"/>
            <a:ext cx="864275" cy="258215"/>
          </a:xfrm>
          <a:prstGeom prst="wedgeRoundRectCallout">
            <a:avLst>
              <a:gd name="adj1" fmla="val -24643"/>
              <a:gd name="adj2" fmla="val 99972"/>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Scrap rate</a:t>
            </a:r>
          </a:p>
        </p:txBody>
      </p:sp>
      <p:sp>
        <p:nvSpPr>
          <p:cNvPr id="7" name="Speech Bubble: Rectangle with Corners Rounded 6">
            <a:extLst>
              <a:ext uri="{FF2B5EF4-FFF2-40B4-BE49-F238E27FC236}">
                <a16:creationId xmlns:a16="http://schemas.microsoft.com/office/drawing/2014/main" id="{E7E49C3A-876A-45D9-A738-5F73FC7A60D8}"/>
              </a:ext>
            </a:extLst>
          </p:cNvPr>
          <p:cNvSpPr/>
          <p:nvPr/>
        </p:nvSpPr>
        <p:spPr>
          <a:xfrm>
            <a:off x="289547" y="1658425"/>
            <a:ext cx="864275" cy="372157"/>
          </a:xfrm>
          <a:prstGeom prst="wedgeRoundRectCallout">
            <a:avLst>
              <a:gd name="adj1" fmla="val -14371"/>
              <a:gd name="adj2" fmla="val 135125"/>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#/Name of Operations</a:t>
            </a:r>
          </a:p>
        </p:txBody>
      </p:sp>
      <p:sp>
        <p:nvSpPr>
          <p:cNvPr id="9" name="Speech Bubble: Rectangle with Corners Rounded 8">
            <a:extLst>
              <a:ext uri="{FF2B5EF4-FFF2-40B4-BE49-F238E27FC236}">
                <a16:creationId xmlns:a16="http://schemas.microsoft.com/office/drawing/2014/main" id="{F6014C9B-047C-436D-8C5E-CC0F80811813}"/>
              </a:ext>
            </a:extLst>
          </p:cNvPr>
          <p:cNvSpPr/>
          <p:nvPr/>
        </p:nvSpPr>
        <p:spPr>
          <a:xfrm>
            <a:off x="2984554" y="3008712"/>
            <a:ext cx="914119" cy="387477"/>
          </a:xfrm>
          <a:prstGeom prst="wedgeRoundRectCallout">
            <a:avLst>
              <a:gd name="adj1" fmla="val -16538"/>
              <a:gd name="adj2" fmla="val -77887"/>
              <a:gd name="adj3" fmla="val 16667"/>
            </a:avLst>
          </a:prstGeom>
          <a:ln/>
        </p:spPr>
        <p:style>
          <a:lnRef idx="0">
            <a:schemeClr val="accent6"/>
          </a:lnRef>
          <a:fillRef idx="3">
            <a:schemeClr val="accent6"/>
          </a:fillRef>
          <a:effectRef idx="3">
            <a:schemeClr val="accent6"/>
          </a:effectRef>
          <a:fontRef idx="minor">
            <a:schemeClr val="lt1"/>
          </a:fontRef>
        </p:style>
        <p:txBody>
          <a:bodyPr lIns="108000" tIns="108000" rIns="108000" bIns="108000" rtlCol="0" anchor="t" anchorCtr="0"/>
          <a:lstStyle/>
          <a:p>
            <a:pPr algn="l"/>
            <a:r>
              <a:rPr lang="en-US" sz="800" dirty="0">
                <a:solidFill>
                  <a:schemeClr val="bg1"/>
                </a:solidFill>
              </a:rPr>
              <a:t>OEE (efficiency)</a:t>
            </a:r>
          </a:p>
        </p:txBody>
      </p:sp>
    </p:spTree>
    <p:extLst>
      <p:ext uri="{BB962C8B-B14F-4D97-AF65-F5344CB8AC3E}">
        <p14:creationId xmlns:p14="http://schemas.microsoft.com/office/powerpoint/2010/main" val="290832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xit" presetSubtype="0" fill="hold" grpId="1" nodeType="with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7" grpId="0" animBg="1"/>
      <p:bldP spid="8" grpId="0" animBg="1"/>
      <p:bldP spid="12" grpId="0"/>
      <p:bldP spid="26" grpId="0"/>
      <p:bldP spid="27" grpId="0"/>
      <p:bldP spid="28" grpId="0" animBg="1"/>
      <p:bldP spid="28" grpId="1" animBg="1"/>
      <p:bldP spid="29" grpId="0" animBg="1"/>
      <p:bldP spid="29"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00282" y="1167594"/>
            <a:ext cx="4428492" cy="1428750"/>
          </a:xfrm>
          <a:prstGeom prst="rect">
            <a:avLst/>
          </a:prstGeom>
        </p:spPr>
      </p:pic>
      <p:sp>
        <p:nvSpPr>
          <p:cNvPr id="4" name="Rectangle 3"/>
          <p:cNvSpPr/>
          <p:nvPr/>
        </p:nvSpPr>
        <p:spPr>
          <a:xfrm>
            <a:off x="2339163" y="3044331"/>
            <a:ext cx="4635795" cy="1223412"/>
          </a:xfrm>
          <a:prstGeom prst="rect">
            <a:avLst/>
          </a:prstGeom>
          <a:noFill/>
        </p:spPr>
        <p:txBody>
          <a:bodyPr wrap="square" lIns="68580" tIns="34290" rIns="68580" bIns="34290">
            <a:spAutoFit/>
          </a:bodyPr>
          <a:lstStyle/>
          <a:p>
            <a:pPr marL="285750" indent="-285750" fontAlgn="base">
              <a:spcBef>
                <a:spcPct val="0"/>
              </a:spcBef>
              <a:spcAft>
                <a:spcPts val="600"/>
              </a:spcAft>
              <a:buFont typeface="Arial" panose="020B0604020202020204" pitchFamily="34" charset="0"/>
              <a:buChar char="•"/>
            </a:pPr>
            <a:r>
              <a:rPr lang="en-US" sz="1500" dirty="0">
                <a:ln w="0"/>
                <a:solidFill>
                  <a:srgbClr val="000000"/>
                </a:solidFill>
                <a:latin typeface="JLR Emeric" panose="02000503040000020004" pitchFamily="2" charset="0"/>
              </a:rPr>
              <a:t>What type of messages are received?</a:t>
            </a:r>
          </a:p>
          <a:p>
            <a:pPr marL="285750" indent="-285750" fontAlgn="base">
              <a:spcBef>
                <a:spcPct val="0"/>
              </a:spcBef>
              <a:spcAft>
                <a:spcPts val="600"/>
              </a:spcAft>
              <a:buFont typeface="Arial" panose="020B0604020202020204" pitchFamily="34" charset="0"/>
              <a:buChar char="•"/>
            </a:pPr>
            <a:r>
              <a:rPr lang="en-US" sz="1500" dirty="0">
                <a:ln w="0"/>
                <a:solidFill>
                  <a:srgbClr val="000000"/>
                </a:solidFill>
                <a:latin typeface="JLR Emeric" panose="02000503040000020004" pitchFamily="2" charset="0"/>
              </a:rPr>
              <a:t>What is the frequency of the message?</a:t>
            </a:r>
          </a:p>
          <a:p>
            <a:pPr marL="285750" indent="-285750" fontAlgn="base">
              <a:spcBef>
                <a:spcPct val="0"/>
              </a:spcBef>
              <a:spcAft>
                <a:spcPts val="600"/>
              </a:spcAft>
              <a:buFont typeface="Arial" panose="020B0604020202020204" pitchFamily="34" charset="0"/>
              <a:buChar char="•"/>
            </a:pPr>
            <a:r>
              <a:rPr lang="en-US" sz="1500" dirty="0">
                <a:ln w="0"/>
                <a:solidFill>
                  <a:srgbClr val="000000"/>
                </a:solidFill>
                <a:latin typeface="JLR Emeric" panose="02000503040000020004" pitchFamily="2" charset="0"/>
              </a:rPr>
              <a:t>What system is used to receive the message?</a:t>
            </a:r>
          </a:p>
          <a:p>
            <a:pPr marL="285750" indent="-285750" fontAlgn="base">
              <a:spcBef>
                <a:spcPct val="0"/>
              </a:spcBef>
              <a:spcAft>
                <a:spcPts val="600"/>
              </a:spcAft>
              <a:buFont typeface="Arial" panose="020B0604020202020204" pitchFamily="34" charset="0"/>
              <a:buChar char="•"/>
            </a:pPr>
            <a:r>
              <a:rPr lang="en-US" sz="1500" dirty="0">
                <a:ln w="0"/>
                <a:solidFill>
                  <a:srgbClr val="000000"/>
                </a:solidFill>
                <a:latin typeface="JLR Emeric" panose="02000503040000020004" pitchFamily="2" charset="0"/>
              </a:rPr>
              <a:t>What is it used for?</a:t>
            </a:r>
          </a:p>
        </p:txBody>
      </p:sp>
      <p:sp>
        <p:nvSpPr>
          <p:cNvPr id="6" name="Rectangle 1030"/>
          <p:cNvSpPr txBox="1">
            <a:spLocks noChangeArrowheads="1"/>
          </p:cNvSpPr>
          <p:nvPr/>
        </p:nvSpPr>
        <p:spPr bwMode="auto">
          <a:xfrm>
            <a:off x="219425" y="760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Customer - Plant Communications</a:t>
            </a:r>
          </a:p>
        </p:txBody>
      </p:sp>
      <p:pic>
        <p:nvPicPr>
          <p:cNvPr id="7" name="Picture 6"/>
          <p:cNvPicPr>
            <a:picLocks noChangeAspect="1"/>
          </p:cNvPicPr>
          <p:nvPr/>
        </p:nvPicPr>
        <p:blipFill>
          <a:blip r:embed="rId3"/>
          <a:stretch>
            <a:fillRect/>
          </a:stretch>
        </p:blipFill>
        <p:spPr>
          <a:xfrm>
            <a:off x="132463" y="4096014"/>
            <a:ext cx="1150239" cy="664096"/>
          </a:xfrm>
          <a:prstGeom prst="rect">
            <a:avLst/>
          </a:prstGeom>
        </p:spPr>
      </p:pic>
      <p:sp>
        <p:nvSpPr>
          <p:cNvPr id="8" name="Oval 7"/>
          <p:cNvSpPr/>
          <p:nvPr/>
        </p:nvSpPr>
        <p:spPr>
          <a:xfrm rot="908683">
            <a:off x="823521" y="4075494"/>
            <a:ext cx="523618" cy="219287"/>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0" name="Rectangle 9"/>
          <p:cNvSpPr/>
          <p:nvPr/>
        </p:nvSpPr>
        <p:spPr>
          <a:xfrm>
            <a:off x="5848350" y="1812793"/>
            <a:ext cx="441650" cy="14935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JLR Emeric" panose="02000503040000020004" pitchFamily="2" charset="0"/>
              </a:rPr>
              <a:t>TLS</a:t>
            </a:r>
          </a:p>
        </p:txBody>
      </p:sp>
    </p:spTree>
    <p:extLst>
      <p:ext uri="{BB962C8B-B14F-4D97-AF65-F5344CB8AC3E}">
        <p14:creationId xmlns:p14="http://schemas.microsoft.com/office/powerpoint/2010/main" val="2599253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412512">
            <a:off x="4381014" y="1053600"/>
            <a:ext cx="3556262" cy="1246136"/>
          </a:xfrm>
          <a:prstGeom prst="ellipse">
            <a:avLst/>
          </a:prstGeom>
          <a:noFill/>
          <a:ln>
            <a:solidFill>
              <a:srgbClr val="C7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5" name="TextBox 4"/>
          <p:cNvSpPr txBox="1"/>
          <p:nvPr/>
        </p:nvSpPr>
        <p:spPr>
          <a:xfrm>
            <a:off x="5058054" y="2355726"/>
            <a:ext cx="2430270" cy="553998"/>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C7CBCF"/>
                </a:solidFill>
                <a:latin typeface="JLR Emeric" panose="02000503040000020004" pitchFamily="2" charset="0"/>
              </a:rPr>
              <a:t>Customer – Plant Communications</a:t>
            </a:r>
          </a:p>
        </p:txBody>
      </p:sp>
      <p:sp>
        <p:nvSpPr>
          <p:cNvPr id="6" name="Rectangle 1030"/>
          <p:cNvSpPr txBox="1">
            <a:spLocks noChangeArrowheads="1"/>
          </p:cNvSpPr>
          <p:nvPr/>
        </p:nvSpPr>
        <p:spPr bwMode="auto">
          <a:xfrm>
            <a:off x="173205" y="82852"/>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Customer - Plant Communications</a:t>
            </a:r>
          </a:p>
        </p:txBody>
      </p:sp>
    </p:spTree>
    <p:extLst>
      <p:ext uri="{BB962C8B-B14F-4D97-AF65-F5344CB8AC3E}">
        <p14:creationId xmlns:p14="http://schemas.microsoft.com/office/powerpoint/2010/main" val="2030033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19715780">
            <a:off x="962298" y="1441461"/>
            <a:ext cx="3430823" cy="124613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5" name="TextBox 4"/>
          <p:cNvSpPr txBox="1"/>
          <p:nvPr/>
        </p:nvSpPr>
        <p:spPr>
          <a:xfrm>
            <a:off x="1166888" y="3165816"/>
            <a:ext cx="1782198" cy="553998"/>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00B0F0"/>
                </a:solidFill>
                <a:latin typeface="JLR Emeric" panose="02000503040000020004" pitchFamily="2" charset="0"/>
              </a:rPr>
              <a:t>Plant – Suppliers Communications</a:t>
            </a:r>
          </a:p>
        </p:txBody>
      </p:sp>
      <p:sp>
        <p:nvSpPr>
          <p:cNvPr id="6" name="Rectangle 1030"/>
          <p:cNvSpPr txBox="1">
            <a:spLocks noChangeArrowheads="1"/>
          </p:cNvSpPr>
          <p:nvPr/>
        </p:nvSpPr>
        <p:spPr bwMode="auto">
          <a:xfrm>
            <a:off x="227027" y="48484"/>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Plant - Suppliers Communications</a:t>
            </a:r>
          </a:p>
        </p:txBody>
      </p:sp>
    </p:spTree>
    <p:extLst>
      <p:ext uri="{BB962C8B-B14F-4D97-AF65-F5344CB8AC3E}">
        <p14:creationId xmlns:p14="http://schemas.microsoft.com/office/powerpoint/2010/main" val="3080234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235373" y="2275386"/>
            <a:ext cx="1022172" cy="610648"/>
          </a:xfrm>
          <a:prstGeom prst="rect">
            <a:avLst/>
          </a:prstGeom>
        </p:spPr>
      </p:pic>
      <p:grpSp>
        <p:nvGrpSpPr>
          <p:cNvPr id="35" name="Group 34"/>
          <p:cNvGrpSpPr/>
          <p:nvPr/>
        </p:nvGrpSpPr>
        <p:grpSpPr>
          <a:xfrm>
            <a:off x="1827984" y="1296721"/>
            <a:ext cx="1717902" cy="2121960"/>
            <a:chOff x="526145" y="1198617"/>
            <a:chExt cx="1502680" cy="803279"/>
          </a:xfrm>
        </p:grpSpPr>
        <p:cxnSp>
          <p:nvCxnSpPr>
            <p:cNvPr id="36" name="Straight Arrow Connector 35"/>
            <p:cNvCxnSpPr/>
            <p:nvPr/>
          </p:nvCxnSpPr>
          <p:spPr>
            <a:xfrm flipH="1">
              <a:off x="526145" y="1487546"/>
              <a:ext cx="751489" cy="514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277634" y="1487546"/>
              <a:ext cx="0" cy="188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277634" y="1198617"/>
              <a:ext cx="751191" cy="477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827814" y="1296721"/>
            <a:ext cx="1718072" cy="1012726"/>
            <a:chOff x="526145" y="1198617"/>
            <a:chExt cx="1502680" cy="803279"/>
          </a:xfrm>
        </p:grpSpPr>
        <p:cxnSp>
          <p:nvCxnSpPr>
            <p:cNvPr id="23" name="Straight Arrow Connector 22"/>
            <p:cNvCxnSpPr/>
            <p:nvPr/>
          </p:nvCxnSpPr>
          <p:spPr>
            <a:xfrm flipH="1">
              <a:off x="526145" y="1487546"/>
              <a:ext cx="751489" cy="514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1277634" y="1487546"/>
              <a:ext cx="0" cy="188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77634" y="1198617"/>
              <a:ext cx="751191" cy="477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720007" y="1375389"/>
            <a:ext cx="918102" cy="300082"/>
          </a:xfrm>
          <a:prstGeom prst="rect">
            <a:avLst/>
          </a:prstGeom>
          <a:solidFill>
            <a:srgbClr val="FFFF66"/>
          </a:solidFill>
          <a:ln>
            <a:solidFill>
              <a:schemeClr val="tx1"/>
            </a:solidFill>
          </a:ln>
        </p:spPr>
        <p:txBody>
          <a:bodyPr wrap="square" rtlCol="0">
            <a:spAutoFit/>
          </a:bodyPr>
          <a:lstStyle/>
          <a:p>
            <a:pPr algn="ctr" fontAlgn="base">
              <a:spcBef>
                <a:spcPct val="0"/>
              </a:spcBef>
              <a:spcAft>
                <a:spcPct val="0"/>
              </a:spcAft>
            </a:pPr>
            <a:r>
              <a:rPr lang="en-GB" sz="675" dirty="0">
                <a:solidFill>
                  <a:srgbClr val="000000"/>
                </a:solidFill>
                <a:latin typeface="JLR Emeric" panose="02000503040000020004" pitchFamily="2" charset="0"/>
              </a:rPr>
              <a:t>Weekly forecast EDI</a:t>
            </a:r>
          </a:p>
        </p:txBody>
      </p:sp>
      <p:sp>
        <p:nvSpPr>
          <p:cNvPr id="7" name="TextBox 6"/>
          <p:cNvSpPr txBox="1"/>
          <p:nvPr/>
        </p:nvSpPr>
        <p:spPr>
          <a:xfrm>
            <a:off x="2734914" y="1722089"/>
            <a:ext cx="918102" cy="300082"/>
          </a:xfrm>
          <a:prstGeom prst="rect">
            <a:avLst/>
          </a:prstGeom>
          <a:solidFill>
            <a:srgbClr val="FFFF66"/>
          </a:solidFill>
          <a:ln>
            <a:solidFill>
              <a:schemeClr val="tx1"/>
            </a:solidFill>
          </a:ln>
        </p:spPr>
        <p:txBody>
          <a:bodyPr wrap="square" rtlCol="0">
            <a:spAutoFit/>
          </a:bodyPr>
          <a:lstStyle/>
          <a:p>
            <a:pPr algn="ctr" fontAlgn="base">
              <a:spcBef>
                <a:spcPct val="0"/>
              </a:spcBef>
              <a:spcAft>
                <a:spcPct val="0"/>
              </a:spcAft>
            </a:pPr>
            <a:r>
              <a:rPr lang="en-GB" sz="675" dirty="0">
                <a:solidFill>
                  <a:srgbClr val="000000"/>
                </a:solidFill>
                <a:latin typeface="JLR Emeric" panose="02000503040000020004" pitchFamily="2" charset="0"/>
              </a:rPr>
              <a:t>Daily shipments requirement</a:t>
            </a:r>
          </a:p>
        </p:txBody>
      </p:sp>
      <p:sp>
        <p:nvSpPr>
          <p:cNvPr id="9" name="Rectangle 1030"/>
          <p:cNvSpPr txBox="1">
            <a:spLocks noChangeArrowheads="1"/>
          </p:cNvSpPr>
          <p:nvPr/>
        </p:nvSpPr>
        <p:spPr bwMode="auto">
          <a:xfrm>
            <a:off x="222161" y="68789"/>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Plant - Suppliers Communications</a:t>
            </a:r>
          </a:p>
        </p:txBody>
      </p:sp>
      <p:pic>
        <p:nvPicPr>
          <p:cNvPr id="11" name="Picture 10"/>
          <p:cNvPicPr>
            <a:picLocks noChangeAspect="1"/>
          </p:cNvPicPr>
          <p:nvPr/>
        </p:nvPicPr>
        <p:blipFill>
          <a:blip r:embed="rId4"/>
          <a:stretch>
            <a:fillRect/>
          </a:stretch>
        </p:blipFill>
        <p:spPr>
          <a:xfrm>
            <a:off x="132463" y="4157486"/>
            <a:ext cx="1150239" cy="664096"/>
          </a:xfrm>
          <a:prstGeom prst="rect">
            <a:avLst/>
          </a:prstGeom>
        </p:spPr>
      </p:pic>
      <p:sp>
        <p:nvSpPr>
          <p:cNvPr id="12" name="Oval 11"/>
          <p:cNvSpPr/>
          <p:nvPr/>
        </p:nvSpPr>
        <p:spPr>
          <a:xfrm rot="20256338">
            <a:off x="42398" y="4148129"/>
            <a:ext cx="640518" cy="290195"/>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pic>
        <p:nvPicPr>
          <p:cNvPr id="18" name="Picture 17"/>
          <p:cNvPicPr>
            <a:picLocks noChangeAspect="1"/>
          </p:cNvPicPr>
          <p:nvPr/>
        </p:nvPicPr>
        <p:blipFill>
          <a:blip r:embed="rId5"/>
          <a:stretch>
            <a:fillRect/>
          </a:stretch>
        </p:blipFill>
        <p:spPr>
          <a:xfrm>
            <a:off x="1152084" y="3462621"/>
            <a:ext cx="1101727" cy="630548"/>
          </a:xfrm>
          <a:prstGeom prst="rect">
            <a:avLst/>
          </a:prstGeom>
        </p:spPr>
      </p:pic>
      <p:sp>
        <p:nvSpPr>
          <p:cNvPr id="21" name="TextBox 20"/>
          <p:cNvSpPr txBox="1"/>
          <p:nvPr/>
        </p:nvSpPr>
        <p:spPr>
          <a:xfrm>
            <a:off x="3545886" y="1100513"/>
            <a:ext cx="1831500" cy="196208"/>
          </a:xfrm>
          <a:prstGeom prst="rect">
            <a:avLst/>
          </a:prstGeom>
          <a:solidFill>
            <a:srgbClr val="FFFF66"/>
          </a:solidFill>
          <a:ln>
            <a:solidFill>
              <a:schemeClr val="tx1"/>
            </a:solidFill>
          </a:ln>
        </p:spPr>
        <p:txBody>
          <a:bodyPr wrap="square" rtlCol="0">
            <a:spAutoFit/>
          </a:bodyPr>
          <a:lstStyle/>
          <a:p>
            <a:pPr algn="ctr" fontAlgn="base">
              <a:spcBef>
                <a:spcPct val="0"/>
              </a:spcBef>
              <a:spcAft>
                <a:spcPct val="0"/>
              </a:spcAft>
            </a:pPr>
            <a:r>
              <a:rPr lang="en-GB" sz="675" dirty="0">
                <a:solidFill>
                  <a:srgbClr val="000000"/>
                </a:solidFill>
                <a:latin typeface="JLR Emeric" panose="02000503040000020004" pitchFamily="2" charset="0"/>
              </a:rPr>
              <a:t>‘Assemblies R us’ Production Control</a:t>
            </a:r>
          </a:p>
        </p:txBody>
      </p:sp>
      <p:graphicFrame>
        <p:nvGraphicFramePr>
          <p:cNvPr id="22" name="Object 2"/>
          <p:cNvGraphicFramePr>
            <a:graphicFrameLocks noChangeAspect="1"/>
          </p:cNvGraphicFramePr>
          <p:nvPr>
            <p:extLst>
              <p:ext uri="{D42A27DB-BD31-4B8C-83A1-F6EECF244321}">
                <p14:modId xmlns:p14="http://schemas.microsoft.com/office/powerpoint/2010/main" val="3325533692"/>
              </p:ext>
            </p:extLst>
          </p:nvPr>
        </p:nvGraphicFramePr>
        <p:xfrm>
          <a:off x="2953209" y="3633631"/>
          <a:ext cx="1049538" cy="247384"/>
        </p:xfrm>
        <a:graphic>
          <a:graphicData uri="http://schemas.openxmlformats.org/presentationml/2006/ole">
            <mc:AlternateContent xmlns:mc="http://schemas.openxmlformats.org/markup-compatibility/2006">
              <mc:Choice xmlns:v="urn:schemas-microsoft-com:vml" Requires="v">
                <p:oleObj name="VISIO" r:id="rId6" imgW="1311840" imgH="580680" progId="Visio.Drawing.6">
                  <p:embed/>
                </p:oleObj>
              </mc:Choice>
              <mc:Fallback>
                <p:oleObj name="VISIO" r:id="rId6" imgW="1311840" imgH="580680" progId="Visio.Drawing.6">
                  <p:embed/>
                  <p:pic>
                    <p:nvPicPr>
                      <p:cNvPr id="2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3209" y="3633631"/>
                        <a:ext cx="1049538" cy="247384"/>
                      </a:xfrm>
                      <a:prstGeom prst="rect">
                        <a:avLst/>
                      </a:prstGeom>
                      <a:noFill/>
                      <a:ln>
                        <a:noFill/>
                      </a:ln>
                      <a:effectLst/>
                    </p:spPr>
                  </p:pic>
                </p:oleObj>
              </mc:Fallback>
            </mc:AlternateContent>
          </a:graphicData>
        </a:graphic>
      </p:graphicFrame>
      <p:graphicFrame>
        <p:nvGraphicFramePr>
          <p:cNvPr id="24" name="Object 3"/>
          <p:cNvGraphicFramePr>
            <a:graphicFrameLocks noChangeAspect="1"/>
          </p:cNvGraphicFramePr>
          <p:nvPr>
            <p:extLst>
              <p:ext uri="{D42A27DB-BD31-4B8C-83A1-F6EECF244321}">
                <p14:modId xmlns:p14="http://schemas.microsoft.com/office/powerpoint/2010/main" val="862375903"/>
              </p:ext>
            </p:extLst>
          </p:nvPr>
        </p:nvGraphicFramePr>
        <p:xfrm>
          <a:off x="3026310" y="4007880"/>
          <a:ext cx="891511" cy="184105"/>
        </p:xfrm>
        <a:graphic>
          <a:graphicData uri="http://schemas.openxmlformats.org/presentationml/2006/ole">
            <mc:AlternateContent xmlns:mc="http://schemas.openxmlformats.org/markup-compatibility/2006">
              <mc:Choice xmlns:v="urn:schemas-microsoft-com:vml" Requires="v">
                <p:oleObj name="VISIO" r:id="rId8" imgW="1776240" imgH="489240" progId="Visio.Drawing.6">
                  <p:embed/>
                </p:oleObj>
              </mc:Choice>
              <mc:Fallback>
                <p:oleObj name="VISIO" r:id="rId8" imgW="1776240" imgH="489240" progId="Visio.Drawing.6">
                  <p:embed/>
                  <p:pic>
                    <p:nvPicPr>
                      <p:cNvPr id="24"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6310" y="4007880"/>
                        <a:ext cx="891511" cy="184105"/>
                      </a:xfrm>
                      <a:prstGeom prst="rect">
                        <a:avLst/>
                      </a:prstGeom>
                      <a:noFill/>
                      <a:ln>
                        <a:noFill/>
                      </a:ln>
                      <a:effectLst/>
                    </p:spPr>
                  </p:pic>
                </p:oleObj>
              </mc:Fallback>
            </mc:AlternateContent>
          </a:graphicData>
        </a:graphic>
      </p:graphicFrame>
      <p:sp>
        <p:nvSpPr>
          <p:cNvPr id="25" name="Rectangle 3"/>
          <p:cNvSpPr txBox="1">
            <a:spLocks noChangeArrowheads="1"/>
          </p:cNvSpPr>
          <p:nvPr/>
        </p:nvSpPr>
        <p:spPr bwMode="auto">
          <a:xfrm>
            <a:off x="3947978" y="3742413"/>
            <a:ext cx="5247085" cy="1461939"/>
          </a:xfrm>
          <a:prstGeom prst="rect">
            <a:avLst/>
          </a:prstGeom>
          <a:noFill/>
          <a:ln w="9525">
            <a:noFill/>
            <a:miter lim="800000"/>
            <a:headEnd/>
            <a:tailEnd/>
          </a:ln>
        </p:spPr>
        <p:txBody>
          <a:bodyPr lIns="0" tIns="0" rIns="0" bIns="0">
            <a:spAutoFit/>
          </a:bodyPr>
          <a:lstStyle/>
          <a:p>
            <a:pPr marL="257210" indent="-257210" defTabSz="614450" eaLnBrk="0" fontAlgn="base" hangingPunct="0">
              <a:lnSpc>
                <a:spcPct val="80000"/>
              </a:lnSpc>
              <a:spcBef>
                <a:spcPct val="0"/>
              </a:spcBef>
              <a:spcAft>
                <a:spcPts val="200"/>
              </a:spcAft>
              <a:buFont typeface="Wingdings" pitchFamily="2" charset="2"/>
              <a:buChar char="§"/>
              <a:defRPr/>
            </a:pPr>
            <a:r>
              <a:rPr lang="en-GB" sz="1000" kern="0" dirty="0">
                <a:solidFill>
                  <a:srgbClr val="000000"/>
                </a:solidFill>
                <a:latin typeface="JLR Emeric" panose="02000503040000020004" pitchFamily="2" charset="0"/>
              </a:rPr>
              <a:t>Manual Information Flow – Use to indicate a manual production or shipping schedule.</a:t>
            </a:r>
          </a:p>
          <a:p>
            <a:pPr defTabSz="614450" eaLnBrk="0" fontAlgn="base" hangingPunct="0">
              <a:lnSpc>
                <a:spcPct val="80000"/>
              </a:lnSpc>
              <a:spcBef>
                <a:spcPct val="0"/>
              </a:spcBef>
              <a:spcAft>
                <a:spcPts val="200"/>
              </a:spcAft>
              <a:defRPr/>
            </a:pPr>
            <a:endParaRPr lang="en-GB" sz="10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ts val="200"/>
              </a:spcAft>
              <a:buFont typeface="Wingdings" pitchFamily="2" charset="2"/>
              <a:buChar char="§"/>
              <a:defRPr/>
            </a:pPr>
            <a:r>
              <a:rPr lang="en-GB" sz="1000" kern="0" dirty="0">
                <a:solidFill>
                  <a:srgbClr val="000000"/>
                </a:solidFill>
                <a:latin typeface="JLR Emeric" panose="02000503040000020004" pitchFamily="2" charset="0"/>
              </a:rPr>
              <a:t>Electronic Information Flow – Use to indicate electronic data exchange. </a:t>
            </a:r>
          </a:p>
          <a:p>
            <a:pPr marL="257210" indent="-257210" defTabSz="614450" eaLnBrk="0" fontAlgn="base" hangingPunct="0">
              <a:lnSpc>
                <a:spcPct val="80000"/>
              </a:lnSpc>
              <a:spcBef>
                <a:spcPct val="0"/>
              </a:spcBef>
              <a:spcAft>
                <a:spcPts val="200"/>
              </a:spcAft>
              <a:buFont typeface="Wingdings" pitchFamily="2" charset="2"/>
              <a:buChar char="§"/>
              <a:defRPr/>
            </a:pPr>
            <a:endParaRPr lang="en-GB" sz="10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ts val="200"/>
              </a:spcAft>
              <a:buFont typeface="Wingdings" pitchFamily="2" charset="2"/>
              <a:buChar char="§"/>
              <a:defRPr/>
            </a:pPr>
            <a:r>
              <a:rPr lang="en-GB" sz="1000" kern="0" dirty="0">
                <a:solidFill>
                  <a:srgbClr val="000000"/>
                </a:solidFill>
                <a:latin typeface="JLR Emeric" panose="02000503040000020004" pitchFamily="2" charset="0"/>
              </a:rPr>
              <a:t>Forecast / Orders – Provides information on forecast and firm orders.</a:t>
            </a:r>
          </a:p>
          <a:p>
            <a:pPr marL="257210" indent="-257210" defTabSz="614450" eaLnBrk="0" fontAlgn="base" hangingPunct="0">
              <a:lnSpc>
                <a:spcPct val="80000"/>
              </a:lnSpc>
              <a:spcBef>
                <a:spcPct val="0"/>
              </a:spcBef>
              <a:spcAft>
                <a:spcPts val="200"/>
              </a:spcAft>
              <a:buFont typeface="Wingdings" pitchFamily="2" charset="2"/>
              <a:buChar char="§"/>
              <a:defRPr/>
            </a:pPr>
            <a:endParaRPr lang="en-GB" sz="10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ts val="200"/>
              </a:spcAft>
              <a:buFont typeface="Wingdings" pitchFamily="2" charset="2"/>
              <a:buChar char="§"/>
              <a:defRPr/>
            </a:pPr>
            <a:r>
              <a:rPr lang="en-GB" sz="1000" kern="0" dirty="0">
                <a:solidFill>
                  <a:srgbClr val="000000"/>
                </a:solidFill>
                <a:latin typeface="JLR Emeric" panose="02000503040000020004" pitchFamily="2" charset="0"/>
              </a:rPr>
              <a:t>Informal Electronic Information Flow – Use to indicate email / fax / spreadsheet</a:t>
            </a:r>
          </a:p>
          <a:p>
            <a:pPr marL="257210" indent="-257210" defTabSz="614450" eaLnBrk="0" fontAlgn="base" hangingPunct="0">
              <a:lnSpc>
                <a:spcPct val="80000"/>
              </a:lnSpc>
              <a:spcBef>
                <a:spcPct val="0"/>
              </a:spcBef>
              <a:spcAft>
                <a:spcPts val="200"/>
              </a:spcAft>
              <a:buFont typeface="Wingdings" pitchFamily="2" charset="2"/>
              <a:buChar char="§"/>
              <a:defRPr/>
            </a:pPr>
            <a:endParaRPr lang="en-GB" sz="10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ts val="200"/>
              </a:spcAft>
              <a:buFont typeface="Wingdings" pitchFamily="2" charset="2"/>
              <a:buChar char="§"/>
              <a:defRPr/>
            </a:pPr>
            <a:r>
              <a:rPr lang="en-GB" sz="1000" kern="0" dirty="0">
                <a:solidFill>
                  <a:srgbClr val="000000"/>
                </a:solidFill>
                <a:latin typeface="JLR Emeric" panose="02000503040000020004" pitchFamily="2" charset="0"/>
              </a:rPr>
              <a:t>Informal Manual Information Flow e.g. discussion</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p:txBody>
      </p:sp>
      <p:pic>
        <p:nvPicPr>
          <p:cNvPr id="27" name="Picture 2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V="1">
            <a:off x="3167988" y="4584276"/>
            <a:ext cx="707986" cy="1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3116453" y="4273406"/>
            <a:ext cx="762972" cy="17951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JLR Emeric" panose="02000503040000020004" pitchFamily="2" charset="0"/>
              </a:rPr>
              <a:t>Orders</a:t>
            </a:r>
          </a:p>
        </p:txBody>
      </p:sp>
      <p:sp>
        <p:nvSpPr>
          <p:cNvPr id="31" name="Line 73"/>
          <p:cNvSpPr>
            <a:spLocks noChangeShapeType="1"/>
          </p:cNvSpPr>
          <p:nvPr/>
        </p:nvSpPr>
        <p:spPr bwMode="auto">
          <a:xfrm flipV="1">
            <a:off x="3285459" y="4992605"/>
            <a:ext cx="547909" cy="2379"/>
          </a:xfrm>
          <a:prstGeom prst="line">
            <a:avLst/>
          </a:prstGeom>
          <a:noFill/>
          <a:ln w="19050">
            <a:solidFill>
              <a:srgbClr val="000000"/>
            </a:solidFill>
            <a:prstDash val="lgDash"/>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100" dirty="0">
              <a:solidFill>
                <a:srgbClr val="000000"/>
              </a:solidFill>
              <a:latin typeface="JLR Emeric" panose="02000503040000020004" pitchFamily="2" charset="0"/>
            </a:endParaRPr>
          </a:p>
        </p:txBody>
      </p:sp>
      <p:graphicFrame>
        <p:nvGraphicFramePr>
          <p:cNvPr id="32" name="Object 2"/>
          <p:cNvGraphicFramePr>
            <a:graphicFrameLocks noChangeAspect="1"/>
          </p:cNvGraphicFramePr>
          <p:nvPr>
            <p:extLst>
              <p:ext uri="{D42A27DB-BD31-4B8C-83A1-F6EECF244321}">
                <p14:modId xmlns:p14="http://schemas.microsoft.com/office/powerpoint/2010/main" val="15301251"/>
              </p:ext>
            </p:extLst>
          </p:nvPr>
        </p:nvGraphicFramePr>
        <p:xfrm>
          <a:off x="3245103" y="2493649"/>
          <a:ext cx="683419" cy="509177"/>
        </p:xfrm>
        <a:graphic>
          <a:graphicData uri="http://schemas.openxmlformats.org/presentationml/2006/ole">
            <mc:AlternateContent xmlns:mc="http://schemas.openxmlformats.org/markup-compatibility/2006">
              <mc:Choice xmlns:v="urn:schemas-microsoft-com:vml" Requires="v">
                <p:oleObj name="VISIO" r:id="rId11" imgW="910742" imgH="905561" progId="Visio.Drawing.6">
                  <p:embed/>
                </p:oleObj>
              </mc:Choice>
              <mc:Fallback>
                <p:oleObj name="VISIO" r:id="rId11" imgW="910742" imgH="905561" progId="Visio.Drawing.6">
                  <p:embed/>
                  <p:pic>
                    <p:nvPicPr>
                      <p:cNvPr id="32"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5103" y="2493649"/>
                        <a:ext cx="683419" cy="509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511791900"/>
              </p:ext>
            </p:extLst>
          </p:nvPr>
        </p:nvGraphicFramePr>
        <p:xfrm>
          <a:off x="3360313" y="3104875"/>
          <a:ext cx="637072" cy="535489"/>
        </p:xfrm>
        <a:graphic>
          <a:graphicData uri="http://schemas.openxmlformats.org/presentationml/2006/ole">
            <mc:AlternateContent xmlns:mc="http://schemas.openxmlformats.org/markup-compatibility/2006">
              <mc:Choice xmlns:v="urn:schemas-microsoft-com:vml" Requires="v">
                <p:oleObj name="VISIO" r:id="rId13" imgW="1294920" imgH="1304280" progId="Visio.Drawing.6">
                  <p:embed/>
                </p:oleObj>
              </mc:Choice>
              <mc:Fallback>
                <p:oleObj name="VISIO" r:id="rId13" imgW="1294920" imgH="1304280" progId="Visio.Drawing.6">
                  <p:embed/>
                  <p:pic>
                    <p:nvPicPr>
                      <p:cNvPr id="33"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60313" y="3104875"/>
                        <a:ext cx="637072" cy="535489"/>
                      </a:xfrm>
                      <a:prstGeom prst="rect">
                        <a:avLst/>
                      </a:prstGeom>
                      <a:noFill/>
                      <a:ln>
                        <a:noFill/>
                      </a:ln>
                      <a:effectLst/>
                    </p:spPr>
                  </p:pic>
                </p:oleObj>
              </mc:Fallback>
            </mc:AlternateContent>
          </a:graphicData>
        </a:graphic>
      </p:graphicFrame>
      <p:sp>
        <p:nvSpPr>
          <p:cNvPr id="34" name="Rectangle 3"/>
          <p:cNvSpPr txBox="1">
            <a:spLocks noChangeArrowheads="1"/>
          </p:cNvSpPr>
          <p:nvPr/>
        </p:nvSpPr>
        <p:spPr bwMode="auto">
          <a:xfrm>
            <a:off x="3973563" y="2770260"/>
            <a:ext cx="5247085" cy="861774"/>
          </a:xfrm>
          <a:prstGeom prst="rect">
            <a:avLst/>
          </a:prstGeom>
          <a:noFill/>
          <a:ln w="9525">
            <a:noFill/>
            <a:miter lim="800000"/>
            <a:headEnd/>
            <a:tailEnd/>
          </a:ln>
        </p:spPr>
        <p:txBody>
          <a:bodyPr lIns="0" tIns="0" rIns="0" bIns="0">
            <a:spAutoFit/>
          </a:bodyPr>
          <a:lstStyle/>
          <a:p>
            <a:pPr marL="229622" indent="-229622"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Factory Symbol </a:t>
            </a:r>
            <a:r>
              <a:rPr lang="en-GB" sz="1000" dirty="0">
                <a:solidFill>
                  <a:srgbClr val="000000"/>
                </a:solidFill>
                <a:latin typeface="JLR Emeric" panose="02000503040000020004" pitchFamily="2" charset="0"/>
              </a:rPr>
              <a:t>– </a:t>
            </a:r>
            <a:r>
              <a:rPr lang="en-GB" sz="1000" kern="0" dirty="0">
                <a:solidFill>
                  <a:srgbClr val="000000"/>
                </a:solidFill>
                <a:latin typeface="JLR Emeric" panose="02000503040000020004" pitchFamily="2" charset="0"/>
              </a:rPr>
              <a:t>Indicates customers, suppliers, and outside manufacturing processes</a:t>
            </a:r>
          </a:p>
          <a:p>
            <a:pPr defTabSz="614450" eaLnBrk="0" fontAlgn="base" hangingPunct="0">
              <a:lnSpc>
                <a:spcPct val="80000"/>
              </a:lnSpc>
              <a:spcBef>
                <a:spcPct val="0"/>
              </a:spcBef>
              <a:spcAft>
                <a:spcPct val="40000"/>
              </a:spcAft>
              <a:defRPr/>
            </a:pPr>
            <a:endParaRPr lang="en-GB" sz="100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Data Box Symbol </a:t>
            </a:r>
            <a:r>
              <a:rPr lang="en-GB" sz="1000" dirty="0">
                <a:solidFill>
                  <a:srgbClr val="000000"/>
                </a:solidFill>
                <a:latin typeface="JLR Emeric" panose="02000503040000020004" pitchFamily="2" charset="0"/>
              </a:rPr>
              <a:t>– </a:t>
            </a:r>
            <a:r>
              <a:rPr lang="en-GB" sz="1000" kern="0" dirty="0">
                <a:solidFill>
                  <a:srgbClr val="000000"/>
                </a:solidFill>
                <a:latin typeface="JLR Emeric" panose="02000503040000020004" pitchFamily="2" charset="0"/>
              </a:rPr>
              <a:t>Summary of information for a process, customer, or department</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000" b="1" kern="0" dirty="0">
              <a:solidFill>
                <a:srgbClr val="000000"/>
              </a:solidFill>
              <a:latin typeface="JLR Emeric" panose="02000503040000020004" pitchFamily="2" charset="0"/>
            </a:endParaRPr>
          </a:p>
        </p:txBody>
      </p:sp>
    </p:spTree>
    <p:extLst>
      <p:ext uri="{BB962C8B-B14F-4D97-AF65-F5344CB8AC3E}">
        <p14:creationId xmlns:p14="http://schemas.microsoft.com/office/powerpoint/2010/main" val="212430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1235373" y="2275386"/>
            <a:ext cx="1022172" cy="610648"/>
          </a:xfrm>
          <a:prstGeom prst="rect">
            <a:avLst/>
          </a:prstGeom>
        </p:spPr>
      </p:pic>
      <p:grpSp>
        <p:nvGrpSpPr>
          <p:cNvPr id="31" name="Group 30"/>
          <p:cNvGrpSpPr/>
          <p:nvPr/>
        </p:nvGrpSpPr>
        <p:grpSpPr>
          <a:xfrm>
            <a:off x="1827984" y="1296721"/>
            <a:ext cx="1717902" cy="2121960"/>
            <a:chOff x="526145" y="1198617"/>
            <a:chExt cx="1502680" cy="803279"/>
          </a:xfrm>
        </p:grpSpPr>
        <p:cxnSp>
          <p:nvCxnSpPr>
            <p:cNvPr id="32" name="Straight Arrow Connector 31"/>
            <p:cNvCxnSpPr/>
            <p:nvPr/>
          </p:nvCxnSpPr>
          <p:spPr>
            <a:xfrm flipH="1">
              <a:off x="526145" y="1487546"/>
              <a:ext cx="751489" cy="514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1277634" y="1487546"/>
              <a:ext cx="0" cy="188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277634" y="1198617"/>
              <a:ext cx="751191" cy="477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827814" y="1296721"/>
            <a:ext cx="1718072" cy="1012726"/>
            <a:chOff x="526145" y="1198617"/>
            <a:chExt cx="1502680" cy="803279"/>
          </a:xfrm>
        </p:grpSpPr>
        <p:cxnSp>
          <p:nvCxnSpPr>
            <p:cNvPr id="23" name="Straight Arrow Connector 22"/>
            <p:cNvCxnSpPr/>
            <p:nvPr/>
          </p:nvCxnSpPr>
          <p:spPr>
            <a:xfrm flipH="1">
              <a:off x="526145" y="1487546"/>
              <a:ext cx="751489" cy="514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1277634" y="1487546"/>
              <a:ext cx="0" cy="188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77634" y="1198617"/>
              <a:ext cx="751191" cy="477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3967064" y="2367038"/>
            <a:ext cx="4466006" cy="1915909"/>
          </a:xfrm>
          <a:prstGeom prst="rect">
            <a:avLst/>
          </a:prstGeom>
          <a:noFill/>
        </p:spPr>
        <p:txBody>
          <a:bodyPr wrap="square" lIns="68580" tIns="34290" rIns="68580" bIns="34290">
            <a:spAutoFit/>
          </a:bodyPr>
          <a:lstStyle/>
          <a:p>
            <a:pPr marL="285750" indent="-285750" fontAlgn="base">
              <a:spcBef>
                <a:spcPct val="0"/>
              </a:spcBef>
              <a:spcAft>
                <a:spcPct val="0"/>
              </a:spcAft>
              <a:buFont typeface="Arial" panose="020B0604020202020204" pitchFamily="34" charset="0"/>
              <a:buChar char="•"/>
            </a:pPr>
            <a:r>
              <a:rPr lang="en-US" sz="1500" dirty="0">
                <a:ln w="0"/>
                <a:latin typeface="JLR Emeric" panose="02000503040000020004" pitchFamily="2" charset="0"/>
              </a:rPr>
              <a:t>How is the forecast communicated to the supplier base (automated  system / email)?</a:t>
            </a:r>
          </a:p>
          <a:p>
            <a:pPr fontAlgn="base">
              <a:spcBef>
                <a:spcPct val="0"/>
              </a:spcBef>
              <a:spcAft>
                <a:spcPct val="0"/>
              </a:spcAft>
            </a:pPr>
            <a:endParaRPr lang="en-US" sz="1500" dirty="0">
              <a:ln w="0"/>
              <a:latin typeface="JLR Emeric" panose="02000503040000020004" pitchFamily="2" charset="0"/>
            </a:endParaRPr>
          </a:p>
          <a:p>
            <a:pPr marL="285750" indent="-285750" fontAlgn="base">
              <a:spcBef>
                <a:spcPct val="0"/>
              </a:spcBef>
              <a:spcAft>
                <a:spcPct val="0"/>
              </a:spcAft>
              <a:buFont typeface="Arial" panose="020B0604020202020204" pitchFamily="34" charset="0"/>
              <a:buChar char="•"/>
            </a:pPr>
            <a:r>
              <a:rPr lang="en-US" sz="1500" dirty="0">
                <a:ln w="0"/>
                <a:latin typeface="JLR Emeric" panose="02000503040000020004" pitchFamily="2" charset="0"/>
              </a:rPr>
              <a:t>What is the frequency of the communication?</a:t>
            </a:r>
          </a:p>
          <a:p>
            <a:pPr marL="285750" indent="-285750" fontAlgn="base">
              <a:spcBef>
                <a:spcPct val="0"/>
              </a:spcBef>
              <a:spcAft>
                <a:spcPct val="0"/>
              </a:spcAft>
              <a:buFont typeface="Arial" panose="020B0604020202020204" pitchFamily="34" charset="0"/>
              <a:buChar char="•"/>
            </a:pPr>
            <a:endParaRPr lang="en-US" sz="1500" dirty="0">
              <a:ln w="0"/>
              <a:latin typeface="JLR Emeric" panose="02000503040000020004" pitchFamily="2" charset="0"/>
            </a:endParaRPr>
          </a:p>
          <a:p>
            <a:pPr marL="285750" indent="-285750" fontAlgn="base">
              <a:spcBef>
                <a:spcPct val="0"/>
              </a:spcBef>
              <a:spcAft>
                <a:spcPct val="0"/>
              </a:spcAft>
              <a:buFont typeface="Arial" panose="020B0604020202020204" pitchFamily="34" charset="0"/>
              <a:buChar char="•"/>
            </a:pPr>
            <a:r>
              <a:rPr lang="en-US" sz="1500" dirty="0">
                <a:ln w="0"/>
                <a:latin typeface="JLR Emeric" panose="02000503040000020004" pitchFamily="2" charset="0"/>
              </a:rPr>
              <a:t>What is the frequency of deliveries?</a:t>
            </a:r>
          </a:p>
          <a:p>
            <a:pPr marL="285750" indent="-285750" fontAlgn="base">
              <a:spcBef>
                <a:spcPct val="0"/>
              </a:spcBef>
              <a:spcAft>
                <a:spcPct val="0"/>
              </a:spcAft>
              <a:buFont typeface="Arial" panose="020B0604020202020204" pitchFamily="34" charset="0"/>
              <a:buChar char="•"/>
            </a:pPr>
            <a:endParaRPr lang="en-US" sz="1500" dirty="0">
              <a:ln w="0"/>
              <a:latin typeface="JLR Emeric" panose="02000503040000020004" pitchFamily="2" charset="0"/>
            </a:endParaRPr>
          </a:p>
          <a:p>
            <a:pPr marL="285750" indent="-285750" fontAlgn="base">
              <a:spcBef>
                <a:spcPct val="0"/>
              </a:spcBef>
              <a:spcAft>
                <a:spcPct val="0"/>
              </a:spcAft>
              <a:buFont typeface="Arial" panose="020B0604020202020204" pitchFamily="34" charset="0"/>
              <a:buChar char="•"/>
            </a:pPr>
            <a:r>
              <a:rPr lang="en-US" sz="1500" dirty="0">
                <a:ln w="0"/>
                <a:latin typeface="JLR Emeric" panose="02000503040000020004" pitchFamily="2" charset="0"/>
              </a:rPr>
              <a:t>Indication of type and size of packaging</a:t>
            </a:r>
          </a:p>
        </p:txBody>
      </p:sp>
      <p:sp>
        <p:nvSpPr>
          <p:cNvPr id="6" name="TextBox 5"/>
          <p:cNvSpPr txBox="1"/>
          <p:nvPr/>
        </p:nvSpPr>
        <p:spPr>
          <a:xfrm>
            <a:off x="2720007" y="1375389"/>
            <a:ext cx="918102" cy="300082"/>
          </a:xfrm>
          <a:prstGeom prst="rect">
            <a:avLst/>
          </a:prstGeom>
          <a:solidFill>
            <a:srgbClr val="FFFF66"/>
          </a:solidFill>
          <a:ln>
            <a:solidFill>
              <a:schemeClr val="tx1"/>
            </a:solidFill>
          </a:ln>
        </p:spPr>
        <p:txBody>
          <a:bodyPr wrap="square" rtlCol="0">
            <a:spAutoFit/>
          </a:bodyPr>
          <a:lstStyle/>
          <a:p>
            <a:pPr algn="ctr" fontAlgn="base">
              <a:spcBef>
                <a:spcPct val="0"/>
              </a:spcBef>
              <a:spcAft>
                <a:spcPct val="0"/>
              </a:spcAft>
            </a:pPr>
            <a:r>
              <a:rPr lang="en-GB" sz="675" dirty="0">
                <a:solidFill>
                  <a:srgbClr val="000000"/>
                </a:solidFill>
                <a:latin typeface="JLR Emeric" panose="02000503040000020004" pitchFamily="2" charset="0"/>
              </a:rPr>
              <a:t>Weekly forecast EDI</a:t>
            </a:r>
          </a:p>
        </p:txBody>
      </p:sp>
      <p:sp>
        <p:nvSpPr>
          <p:cNvPr id="7" name="TextBox 6"/>
          <p:cNvSpPr txBox="1"/>
          <p:nvPr/>
        </p:nvSpPr>
        <p:spPr>
          <a:xfrm>
            <a:off x="2734914" y="1722089"/>
            <a:ext cx="918102" cy="300082"/>
          </a:xfrm>
          <a:prstGeom prst="rect">
            <a:avLst/>
          </a:prstGeom>
          <a:solidFill>
            <a:srgbClr val="FFFF66"/>
          </a:solidFill>
          <a:ln>
            <a:solidFill>
              <a:schemeClr val="tx1"/>
            </a:solidFill>
          </a:ln>
        </p:spPr>
        <p:txBody>
          <a:bodyPr wrap="square" rtlCol="0">
            <a:spAutoFit/>
          </a:bodyPr>
          <a:lstStyle/>
          <a:p>
            <a:pPr algn="ctr" fontAlgn="base">
              <a:spcBef>
                <a:spcPct val="0"/>
              </a:spcBef>
              <a:spcAft>
                <a:spcPct val="0"/>
              </a:spcAft>
            </a:pPr>
            <a:r>
              <a:rPr lang="en-GB" sz="675" dirty="0">
                <a:solidFill>
                  <a:srgbClr val="000000"/>
                </a:solidFill>
                <a:latin typeface="JLR Emeric" panose="02000503040000020004" pitchFamily="2" charset="0"/>
              </a:rPr>
              <a:t>Daily shipments requirement</a:t>
            </a:r>
          </a:p>
        </p:txBody>
      </p:sp>
      <p:sp>
        <p:nvSpPr>
          <p:cNvPr id="9" name="Rectangle 1030"/>
          <p:cNvSpPr txBox="1">
            <a:spLocks noChangeArrowheads="1"/>
          </p:cNvSpPr>
          <p:nvPr/>
        </p:nvSpPr>
        <p:spPr bwMode="auto">
          <a:xfrm>
            <a:off x="222161" y="42555"/>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Plant - Suppliers Communications</a:t>
            </a:r>
          </a:p>
        </p:txBody>
      </p:sp>
      <p:pic>
        <p:nvPicPr>
          <p:cNvPr id="11" name="Picture 10"/>
          <p:cNvPicPr>
            <a:picLocks noChangeAspect="1"/>
          </p:cNvPicPr>
          <p:nvPr/>
        </p:nvPicPr>
        <p:blipFill>
          <a:blip r:embed="rId4"/>
          <a:stretch>
            <a:fillRect/>
          </a:stretch>
        </p:blipFill>
        <p:spPr>
          <a:xfrm>
            <a:off x="132463" y="4157486"/>
            <a:ext cx="1150239" cy="664096"/>
          </a:xfrm>
          <a:prstGeom prst="rect">
            <a:avLst/>
          </a:prstGeom>
        </p:spPr>
      </p:pic>
      <p:sp>
        <p:nvSpPr>
          <p:cNvPr id="12" name="Oval 11"/>
          <p:cNvSpPr/>
          <p:nvPr/>
        </p:nvSpPr>
        <p:spPr>
          <a:xfrm rot="20256338">
            <a:off x="42398" y="4148129"/>
            <a:ext cx="640518" cy="290195"/>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21" name="TextBox 20"/>
          <p:cNvSpPr txBox="1"/>
          <p:nvPr/>
        </p:nvSpPr>
        <p:spPr>
          <a:xfrm>
            <a:off x="3545886" y="1100513"/>
            <a:ext cx="1831500" cy="196208"/>
          </a:xfrm>
          <a:prstGeom prst="rect">
            <a:avLst/>
          </a:prstGeom>
          <a:solidFill>
            <a:srgbClr val="FFFF66"/>
          </a:solidFill>
          <a:ln>
            <a:solidFill>
              <a:schemeClr val="tx1"/>
            </a:solidFill>
          </a:ln>
        </p:spPr>
        <p:txBody>
          <a:bodyPr wrap="square" rtlCol="0">
            <a:spAutoFit/>
          </a:bodyPr>
          <a:lstStyle/>
          <a:p>
            <a:pPr algn="ctr" fontAlgn="base">
              <a:spcBef>
                <a:spcPct val="0"/>
              </a:spcBef>
              <a:spcAft>
                <a:spcPct val="0"/>
              </a:spcAft>
            </a:pPr>
            <a:r>
              <a:rPr lang="en-GB" sz="675" dirty="0">
                <a:solidFill>
                  <a:srgbClr val="000000"/>
                </a:solidFill>
                <a:latin typeface="JLR Emeric" panose="02000503040000020004" pitchFamily="2" charset="0"/>
              </a:rPr>
              <a:t>‘Assemblies R us’ Production Control</a:t>
            </a:r>
          </a:p>
        </p:txBody>
      </p:sp>
      <p:pic>
        <p:nvPicPr>
          <p:cNvPr id="35" name="Picture 34"/>
          <p:cNvPicPr>
            <a:picLocks noChangeAspect="1"/>
          </p:cNvPicPr>
          <p:nvPr/>
        </p:nvPicPr>
        <p:blipFill>
          <a:blip r:embed="rId5"/>
          <a:stretch>
            <a:fillRect/>
          </a:stretch>
        </p:blipFill>
        <p:spPr>
          <a:xfrm>
            <a:off x="1152084" y="3462621"/>
            <a:ext cx="1101727" cy="630548"/>
          </a:xfrm>
          <a:prstGeom prst="rect">
            <a:avLst/>
          </a:prstGeom>
        </p:spPr>
      </p:pic>
    </p:spTree>
    <p:extLst>
      <p:ext uri="{BB962C8B-B14F-4D97-AF65-F5344CB8AC3E}">
        <p14:creationId xmlns:p14="http://schemas.microsoft.com/office/powerpoint/2010/main" val="83537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19715780">
            <a:off x="962298" y="1441461"/>
            <a:ext cx="3430823" cy="1246136"/>
          </a:xfrm>
          <a:prstGeom prst="ellipse">
            <a:avLst/>
          </a:prstGeom>
          <a:noFill/>
          <a:ln>
            <a:solidFill>
              <a:srgbClr val="C7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5" name="TextBox 4"/>
          <p:cNvSpPr txBox="1"/>
          <p:nvPr/>
        </p:nvSpPr>
        <p:spPr>
          <a:xfrm>
            <a:off x="1166888" y="3165816"/>
            <a:ext cx="1782198" cy="553998"/>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C7CBCF"/>
                </a:solidFill>
                <a:latin typeface="JLR Emeric" panose="02000503040000020004" pitchFamily="2" charset="0"/>
              </a:rPr>
              <a:t>Plant – Suppliers Communications</a:t>
            </a:r>
          </a:p>
        </p:txBody>
      </p:sp>
      <p:sp>
        <p:nvSpPr>
          <p:cNvPr id="6" name="Rectangle 1030"/>
          <p:cNvSpPr txBox="1">
            <a:spLocks noChangeArrowheads="1"/>
          </p:cNvSpPr>
          <p:nvPr/>
        </p:nvSpPr>
        <p:spPr bwMode="auto">
          <a:xfrm>
            <a:off x="176194" y="48484"/>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Plant - Suppliers Communications</a:t>
            </a:r>
          </a:p>
        </p:txBody>
      </p:sp>
    </p:spTree>
    <p:extLst>
      <p:ext uri="{BB962C8B-B14F-4D97-AF65-F5344CB8AC3E}">
        <p14:creationId xmlns:p14="http://schemas.microsoft.com/office/powerpoint/2010/main" val="554751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465766" y="1167595"/>
            <a:ext cx="4320480" cy="156617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5" name="TextBox 4"/>
          <p:cNvSpPr txBox="1"/>
          <p:nvPr/>
        </p:nvSpPr>
        <p:spPr>
          <a:xfrm>
            <a:off x="2571045" y="2811728"/>
            <a:ext cx="4053184" cy="323165"/>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00B0F0"/>
                </a:solidFill>
                <a:latin typeface="JLR Emeric" panose="02000503040000020004" pitchFamily="2" charset="0"/>
              </a:rPr>
              <a:t>Plant – Production Planning</a:t>
            </a:r>
          </a:p>
        </p:txBody>
      </p:sp>
      <p:sp>
        <p:nvSpPr>
          <p:cNvPr id="7" name="Rectangle 1030"/>
          <p:cNvSpPr txBox="1">
            <a:spLocks noChangeArrowheads="1"/>
          </p:cNvSpPr>
          <p:nvPr/>
        </p:nvSpPr>
        <p:spPr bwMode="auto">
          <a:xfrm>
            <a:off x="257729" y="46336"/>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Plant – Production Planning</a:t>
            </a:r>
          </a:p>
        </p:txBody>
      </p:sp>
    </p:spTree>
    <p:extLst>
      <p:ext uri="{BB962C8B-B14F-4D97-AF65-F5344CB8AC3E}">
        <p14:creationId xmlns:p14="http://schemas.microsoft.com/office/powerpoint/2010/main" val="3003549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30"/>
          <p:cNvSpPr txBox="1">
            <a:spLocks noChangeArrowheads="1"/>
          </p:cNvSpPr>
          <p:nvPr/>
        </p:nvSpPr>
        <p:spPr bwMode="auto">
          <a:xfrm>
            <a:off x="175924" y="760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Plant – Production Planning</a:t>
            </a:r>
          </a:p>
        </p:txBody>
      </p:sp>
      <p:pic>
        <p:nvPicPr>
          <p:cNvPr id="7" name="Picture 6"/>
          <p:cNvPicPr>
            <a:picLocks noChangeAspect="1"/>
          </p:cNvPicPr>
          <p:nvPr/>
        </p:nvPicPr>
        <p:blipFill>
          <a:blip r:embed="rId2"/>
          <a:stretch>
            <a:fillRect/>
          </a:stretch>
        </p:blipFill>
        <p:spPr>
          <a:xfrm>
            <a:off x="132463" y="4126750"/>
            <a:ext cx="1150239" cy="664096"/>
          </a:xfrm>
          <a:prstGeom prst="rect">
            <a:avLst/>
          </a:prstGeom>
        </p:spPr>
      </p:pic>
      <p:sp>
        <p:nvSpPr>
          <p:cNvPr id="9" name="Oval 8"/>
          <p:cNvSpPr/>
          <p:nvPr/>
        </p:nvSpPr>
        <p:spPr>
          <a:xfrm>
            <a:off x="244549" y="4072094"/>
            <a:ext cx="979078" cy="30715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pic>
        <p:nvPicPr>
          <p:cNvPr id="12" name="Picture 11"/>
          <p:cNvPicPr>
            <a:picLocks noChangeAspect="1"/>
          </p:cNvPicPr>
          <p:nvPr/>
        </p:nvPicPr>
        <p:blipFill>
          <a:blip r:embed="rId3"/>
          <a:stretch>
            <a:fillRect/>
          </a:stretch>
        </p:blipFill>
        <p:spPr>
          <a:xfrm>
            <a:off x="1669679" y="1102671"/>
            <a:ext cx="5400675" cy="2299142"/>
          </a:xfrm>
          <a:prstGeom prst="rect">
            <a:avLst/>
          </a:prstGeom>
        </p:spPr>
      </p:pic>
      <p:grpSp>
        <p:nvGrpSpPr>
          <p:cNvPr id="13" name="Group 12"/>
          <p:cNvGrpSpPr/>
          <p:nvPr/>
        </p:nvGrpSpPr>
        <p:grpSpPr>
          <a:xfrm rot="18245325">
            <a:off x="3736235" y="2356514"/>
            <a:ext cx="502894" cy="352968"/>
            <a:chOff x="526145" y="1198617"/>
            <a:chExt cx="1502680" cy="803279"/>
          </a:xfrm>
        </p:grpSpPr>
        <p:cxnSp>
          <p:nvCxnSpPr>
            <p:cNvPr id="14" name="Straight Arrow Connector 13"/>
            <p:cNvCxnSpPr/>
            <p:nvPr/>
          </p:nvCxnSpPr>
          <p:spPr>
            <a:xfrm flipH="1">
              <a:off x="526145" y="1487546"/>
              <a:ext cx="751489" cy="514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277634" y="1487546"/>
              <a:ext cx="0" cy="188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77634" y="1198617"/>
              <a:ext cx="751191" cy="477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7" name="Object 2"/>
          <p:cNvGraphicFramePr>
            <a:graphicFrameLocks noChangeAspect="1"/>
          </p:cNvGraphicFramePr>
          <p:nvPr>
            <p:extLst>
              <p:ext uri="{D42A27DB-BD31-4B8C-83A1-F6EECF244321}">
                <p14:modId xmlns:p14="http://schemas.microsoft.com/office/powerpoint/2010/main" val="3862262041"/>
              </p:ext>
            </p:extLst>
          </p:nvPr>
        </p:nvGraphicFramePr>
        <p:xfrm>
          <a:off x="1713962" y="3886298"/>
          <a:ext cx="1049538" cy="247384"/>
        </p:xfrm>
        <a:graphic>
          <a:graphicData uri="http://schemas.openxmlformats.org/presentationml/2006/ole">
            <mc:AlternateContent xmlns:mc="http://schemas.openxmlformats.org/markup-compatibility/2006">
              <mc:Choice xmlns:v="urn:schemas-microsoft-com:vml" Requires="v">
                <p:oleObj name="VISIO" r:id="rId4" imgW="1311840" imgH="580680" progId="Visio.Drawing.6">
                  <p:embed/>
                </p:oleObj>
              </mc:Choice>
              <mc:Fallback>
                <p:oleObj name="VISIO" r:id="rId4" imgW="1311840" imgH="580680" progId="Visio.Drawing.6">
                  <p:embed/>
                  <p:pic>
                    <p:nvPicPr>
                      <p:cNvPr id="1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962" y="3886298"/>
                        <a:ext cx="1049538" cy="247384"/>
                      </a:xfrm>
                      <a:prstGeom prst="rect">
                        <a:avLst/>
                      </a:prstGeom>
                      <a:noFill/>
                      <a:ln>
                        <a:noFill/>
                      </a:ln>
                      <a:effec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2915244660"/>
              </p:ext>
            </p:extLst>
          </p:nvPr>
        </p:nvGraphicFramePr>
        <p:xfrm>
          <a:off x="1787063" y="4260547"/>
          <a:ext cx="891511" cy="184105"/>
        </p:xfrm>
        <a:graphic>
          <a:graphicData uri="http://schemas.openxmlformats.org/presentationml/2006/ole">
            <mc:AlternateContent xmlns:mc="http://schemas.openxmlformats.org/markup-compatibility/2006">
              <mc:Choice xmlns:v="urn:schemas-microsoft-com:vml" Requires="v">
                <p:oleObj name="VISIO" r:id="rId6" imgW="1776240" imgH="489240" progId="Visio.Drawing.6">
                  <p:embed/>
                </p:oleObj>
              </mc:Choice>
              <mc:Fallback>
                <p:oleObj name="VISIO" r:id="rId6" imgW="1776240" imgH="489240" progId="Visio.Drawing.6">
                  <p:embed/>
                  <p:pic>
                    <p:nvPicPr>
                      <p:cNvPr id="18"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7063" y="4260547"/>
                        <a:ext cx="891511" cy="184105"/>
                      </a:xfrm>
                      <a:prstGeom prst="rect">
                        <a:avLst/>
                      </a:prstGeom>
                      <a:noFill/>
                      <a:ln>
                        <a:noFill/>
                      </a:ln>
                      <a:effectLst/>
                    </p:spPr>
                  </p:pic>
                </p:oleObj>
              </mc:Fallback>
            </mc:AlternateContent>
          </a:graphicData>
        </a:graphic>
      </p:graphicFrame>
      <p:sp>
        <p:nvSpPr>
          <p:cNvPr id="19" name="Rectangle 3"/>
          <p:cNvSpPr txBox="1">
            <a:spLocks noChangeArrowheads="1"/>
          </p:cNvSpPr>
          <p:nvPr/>
        </p:nvSpPr>
        <p:spPr bwMode="auto">
          <a:xfrm>
            <a:off x="2720478" y="3669757"/>
            <a:ext cx="5184276" cy="1461939"/>
          </a:xfrm>
          <a:prstGeom prst="rect">
            <a:avLst/>
          </a:prstGeom>
          <a:noFill/>
          <a:ln w="9525">
            <a:noFill/>
            <a:miter lim="800000"/>
            <a:headEnd/>
            <a:tailEnd/>
          </a:ln>
        </p:spPr>
        <p:txBody>
          <a:bodyPr wrap="square" lIns="0" tIns="0" rIns="0" bIns="0">
            <a:spAutoFit/>
          </a:bodyPr>
          <a:lstStyle/>
          <a:p>
            <a:pPr marL="257210" indent="-257210" defTabSz="614450" eaLnBrk="0" fontAlgn="base" hangingPunct="0">
              <a:lnSpc>
                <a:spcPct val="80000"/>
              </a:lnSpc>
              <a:spcBef>
                <a:spcPct val="0"/>
              </a:spcBef>
              <a:spcAft>
                <a:spcPts val="200"/>
              </a:spcAft>
              <a:buFont typeface="Wingdings" pitchFamily="2" charset="2"/>
              <a:buChar char="§"/>
              <a:defRPr/>
            </a:pPr>
            <a:r>
              <a:rPr lang="en-GB" sz="1000" kern="0" dirty="0">
                <a:solidFill>
                  <a:srgbClr val="000000"/>
                </a:solidFill>
                <a:latin typeface="JLR Emeric" panose="02000503040000020004" pitchFamily="2" charset="0"/>
              </a:rPr>
              <a:t>Production Control / Scheduling – indicates method of scheduling production (i.e. MRP)</a:t>
            </a:r>
          </a:p>
          <a:p>
            <a:pPr defTabSz="614450" eaLnBrk="0" fontAlgn="base" hangingPunct="0">
              <a:lnSpc>
                <a:spcPct val="80000"/>
              </a:lnSpc>
              <a:spcBef>
                <a:spcPct val="0"/>
              </a:spcBef>
              <a:spcAft>
                <a:spcPts val="200"/>
              </a:spcAft>
              <a:defRPr/>
            </a:pPr>
            <a:r>
              <a:rPr lang="en-GB" sz="1000" kern="0" dirty="0">
                <a:solidFill>
                  <a:srgbClr val="000000"/>
                </a:solidFill>
                <a:latin typeface="JLR Emeric" panose="02000503040000020004" pitchFamily="2" charset="0"/>
              </a:rPr>
              <a:t> </a:t>
            </a:r>
          </a:p>
          <a:p>
            <a:pPr marL="257210" indent="-257210" defTabSz="614450" eaLnBrk="0" fontAlgn="base" hangingPunct="0">
              <a:lnSpc>
                <a:spcPct val="80000"/>
              </a:lnSpc>
              <a:spcBef>
                <a:spcPct val="0"/>
              </a:spcBef>
              <a:spcAft>
                <a:spcPts val="200"/>
              </a:spcAft>
              <a:buFont typeface="Wingdings" pitchFamily="2" charset="2"/>
              <a:buChar char="§"/>
              <a:defRPr/>
            </a:pPr>
            <a:r>
              <a:rPr lang="en-GB" sz="1000" kern="0" dirty="0">
                <a:solidFill>
                  <a:srgbClr val="000000"/>
                </a:solidFill>
                <a:latin typeface="JLR Emeric" panose="02000503040000020004" pitchFamily="2" charset="0"/>
              </a:rPr>
              <a:t>Manual Information Flow – Use to indicate a manual production or shipping schedule.</a:t>
            </a:r>
          </a:p>
          <a:p>
            <a:pPr defTabSz="614450" eaLnBrk="0" fontAlgn="base" hangingPunct="0">
              <a:lnSpc>
                <a:spcPct val="80000"/>
              </a:lnSpc>
              <a:spcBef>
                <a:spcPct val="0"/>
              </a:spcBef>
              <a:spcAft>
                <a:spcPts val="200"/>
              </a:spcAft>
              <a:defRPr/>
            </a:pPr>
            <a:endParaRPr lang="en-GB" sz="10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ts val="200"/>
              </a:spcAft>
              <a:buFont typeface="Wingdings" pitchFamily="2" charset="2"/>
              <a:buChar char="§"/>
              <a:defRPr/>
            </a:pPr>
            <a:r>
              <a:rPr lang="en-GB" sz="1000" kern="0" dirty="0">
                <a:solidFill>
                  <a:srgbClr val="000000"/>
                </a:solidFill>
                <a:latin typeface="JLR Emeric" panose="02000503040000020004" pitchFamily="2" charset="0"/>
              </a:rPr>
              <a:t>Electronic Information Flow – Use to indicate electronic data exchange. </a:t>
            </a:r>
          </a:p>
          <a:p>
            <a:pPr defTabSz="614450" eaLnBrk="0" fontAlgn="base" hangingPunct="0">
              <a:lnSpc>
                <a:spcPct val="80000"/>
              </a:lnSpc>
              <a:spcBef>
                <a:spcPct val="0"/>
              </a:spcBef>
              <a:spcAft>
                <a:spcPts val="200"/>
              </a:spcAft>
              <a:defRPr/>
            </a:pPr>
            <a:endParaRPr lang="en-GB" sz="10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ts val="200"/>
              </a:spcAft>
              <a:buFont typeface="Wingdings" pitchFamily="2" charset="2"/>
              <a:buChar char="§"/>
              <a:defRPr/>
            </a:pPr>
            <a:r>
              <a:rPr lang="en-GB" sz="1000" kern="0" dirty="0">
                <a:solidFill>
                  <a:srgbClr val="000000"/>
                </a:solidFill>
                <a:latin typeface="JLR Emeric" panose="02000503040000020004" pitchFamily="2" charset="0"/>
              </a:rPr>
              <a:t>Informal Electronic Information Flow – Use to indicate email / fax / spreadsheet</a:t>
            </a:r>
          </a:p>
          <a:p>
            <a:pPr marL="257210" indent="-257210" defTabSz="614450" eaLnBrk="0" fontAlgn="base" hangingPunct="0">
              <a:lnSpc>
                <a:spcPct val="80000"/>
              </a:lnSpc>
              <a:spcBef>
                <a:spcPct val="0"/>
              </a:spcBef>
              <a:spcAft>
                <a:spcPts val="200"/>
              </a:spcAft>
              <a:buFont typeface="Wingdings" pitchFamily="2" charset="2"/>
              <a:buChar char="§"/>
              <a:defRPr/>
            </a:pPr>
            <a:endParaRPr lang="en-GB" sz="10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ts val="200"/>
              </a:spcAft>
              <a:buFont typeface="Wingdings" pitchFamily="2" charset="2"/>
              <a:buChar char="§"/>
              <a:defRPr/>
            </a:pPr>
            <a:r>
              <a:rPr lang="en-GB" sz="1000" kern="0" dirty="0">
                <a:solidFill>
                  <a:srgbClr val="000000"/>
                </a:solidFill>
                <a:latin typeface="JLR Emeric" panose="02000503040000020004" pitchFamily="2" charset="0"/>
              </a:rPr>
              <a:t>Informal Manual Information Flow e.g. discussion</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p:txBody>
      </p:sp>
      <p:pic>
        <p:nvPicPr>
          <p:cNvPr id="20" name="Picture 2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1941670" y="4579640"/>
            <a:ext cx="707986" cy="1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Line 73"/>
          <p:cNvSpPr>
            <a:spLocks noChangeShapeType="1"/>
          </p:cNvSpPr>
          <p:nvPr/>
        </p:nvSpPr>
        <p:spPr bwMode="auto">
          <a:xfrm flipV="1">
            <a:off x="2021708" y="4952258"/>
            <a:ext cx="547909" cy="2379"/>
          </a:xfrm>
          <a:prstGeom prst="line">
            <a:avLst/>
          </a:prstGeom>
          <a:noFill/>
          <a:ln w="19050">
            <a:solidFill>
              <a:srgbClr val="000000"/>
            </a:solidFill>
            <a:prstDash val="lgDash"/>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100" dirty="0">
              <a:solidFill>
                <a:srgbClr val="000000"/>
              </a:solidFill>
              <a:latin typeface="JLR Emeric" panose="02000503040000020004" pitchFamily="2" charset="0"/>
            </a:endParaRPr>
          </a:p>
        </p:txBody>
      </p:sp>
      <p:sp>
        <p:nvSpPr>
          <p:cNvPr id="3" name="Flowchart: Magnetic Disk 2"/>
          <p:cNvSpPr/>
          <p:nvPr/>
        </p:nvSpPr>
        <p:spPr>
          <a:xfrm>
            <a:off x="2232818" y="3594070"/>
            <a:ext cx="276727" cy="292228"/>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spTree>
    <p:extLst>
      <p:ext uri="{BB962C8B-B14F-4D97-AF65-F5344CB8AC3E}">
        <p14:creationId xmlns:p14="http://schemas.microsoft.com/office/powerpoint/2010/main" val="1522715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69677" y="3207624"/>
            <a:ext cx="6744541" cy="1531188"/>
          </a:xfrm>
          <a:prstGeom prst="rect">
            <a:avLst/>
          </a:prstGeom>
          <a:noFill/>
        </p:spPr>
        <p:txBody>
          <a:bodyPr wrap="square" lIns="68580" tIns="34290" rIns="68580" bIns="34290">
            <a:spAutoFit/>
          </a:bodyPr>
          <a:lstStyle/>
          <a:p>
            <a:pPr marL="285750" indent="-285750" fontAlgn="base">
              <a:spcBef>
                <a:spcPct val="0"/>
              </a:spcBef>
              <a:spcAft>
                <a:spcPts val="600"/>
              </a:spcAft>
              <a:buFont typeface="Arial" panose="020B0604020202020204" pitchFamily="34" charset="0"/>
              <a:buChar char="•"/>
            </a:pPr>
            <a:r>
              <a:rPr lang="en-US" sz="1500" dirty="0">
                <a:ln w="0"/>
                <a:solidFill>
                  <a:srgbClr val="000000"/>
                </a:solidFill>
                <a:latin typeface="JLR Emeric" panose="02000503040000020004" pitchFamily="2" charset="0"/>
              </a:rPr>
              <a:t>How is production scheduled / controlled?</a:t>
            </a:r>
          </a:p>
          <a:p>
            <a:pPr marL="285750" indent="-285750" fontAlgn="base">
              <a:spcBef>
                <a:spcPct val="0"/>
              </a:spcBef>
              <a:spcAft>
                <a:spcPts val="600"/>
              </a:spcAft>
              <a:buFont typeface="Arial" panose="020B0604020202020204" pitchFamily="34" charset="0"/>
              <a:buChar char="•"/>
            </a:pPr>
            <a:r>
              <a:rPr lang="en-US" sz="1500" dirty="0">
                <a:ln w="0"/>
                <a:solidFill>
                  <a:srgbClr val="000000"/>
                </a:solidFill>
                <a:latin typeface="JLR Emeric" panose="02000503040000020004" pitchFamily="2" charset="0"/>
              </a:rPr>
              <a:t>What is used to send a message to production (email, MRP, printouts)?</a:t>
            </a:r>
          </a:p>
          <a:p>
            <a:pPr marL="285750" indent="-285750" fontAlgn="base">
              <a:spcBef>
                <a:spcPct val="0"/>
              </a:spcBef>
              <a:spcAft>
                <a:spcPts val="600"/>
              </a:spcAft>
              <a:buFont typeface="Arial" panose="020B0604020202020204" pitchFamily="34" charset="0"/>
              <a:buChar char="•"/>
            </a:pPr>
            <a:r>
              <a:rPr lang="en-US" sz="1500" dirty="0">
                <a:ln w="0"/>
                <a:solidFill>
                  <a:srgbClr val="000000"/>
                </a:solidFill>
                <a:latin typeface="JLR Emeric" panose="02000503040000020004" pitchFamily="2" charset="0"/>
              </a:rPr>
              <a:t>How often information is sent out – once per shift, daily, weekly, monthly?</a:t>
            </a:r>
          </a:p>
          <a:p>
            <a:pPr marL="257175" indent="-257175" fontAlgn="base">
              <a:spcBef>
                <a:spcPct val="0"/>
              </a:spcBef>
              <a:spcAft>
                <a:spcPts val="600"/>
              </a:spcAft>
              <a:buFontTx/>
              <a:buChar char="-"/>
            </a:pPr>
            <a:endParaRPr lang="en-US" sz="1500" dirty="0">
              <a:ln w="0"/>
              <a:solidFill>
                <a:srgbClr val="000000"/>
              </a:solidFill>
              <a:latin typeface="JLR Emeric" panose="02000503040000020004" pitchFamily="2" charset="0"/>
            </a:endParaRPr>
          </a:p>
          <a:p>
            <a:pPr marL="285750" indent="-285750" fontAlgn="base">
              <a:spcBef>
                <a:spcPct val="0"/>
              </a:spcBef>
              <a:spcAft>
                <a:spcPts val="600"/>
              </a:spcAft>
              <a:buFont typeface="Arial" panose="020B0604020202020204" pitchFamily="34" charset="0"/>
              <a:buChar char="•"/>
            </a:pPr>
            <a:r>
              <a:rPr lang="en-US" sz="1500" dirty="0">
                <a:ln w="0"/>
                <a:solidFill>
                  <a:srgbClr val="000000"/>
                </a:solidFill>
                <a:latin typeface="JLR Emeric" panose="02000503040000020004" pitchFamily="2" charset="0"/>
              </a:rPr>
              <a:t>What is the feedback loop from shop floor to planning?</a:t>
            </a:r>
          </a:p>
        </p:txBody>
      </p:sp>
      <p:sp>
        <p:nvSpPr>
          <p:cNvPr id="8" name="Rectangle 1030"/>
          <p:cNvSpPr txBox="1">
            <a:spLocks noChangeArrowheads="1"/>
          </p:cNvSpPr>
          <p:nvPr/>
        </p:nvSpPr>
        <p:spPr bwMode="auto">
          <a:xfrm>
            <a:off x="244549" y="43928"/>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Plant – Production Planning</a:t>
            </a:r>
          </a:p>
        </p:txBody>
      </p:sp>
      <p:pic>
        <p:nvPicPr>
          <p:cNvPr id="7" name="Picture 6"/>
          <p:cNvPicPr>
            <a:picLocks noChangeAspect="1"/>
          </p:cNvPicPr>
          <p:nvPr/>
        </p:nvPicPr>
        <p:blipFill>
          <a:blip r:embed="rId2"/>
          <a:stretch>
            <a:fillRect/>
          </a:stretch>
        </p:blipFill>
        <p:spPr>
          <a:xfrm>
            <a:off x="132463" y="4119066"/>
            <a:ext cx="1150239" cy="664096"/>
          </a:xfrm>
          <a:prstGeom prst="rect">
            <a:avLst/>
          </a:prstGeom>
        </p:spPr>
      </p:pic>
      <p:sp>
        <p:nvSpPr>
          <p:cNvPr id="9" name="Oval 8"/>
          <p:cNvSpPr/>
          <p:nvPr/>
        </p:nvSpPr>
        <p:spPr>
          <a:xfrm>
            <a:off x="244549" y="4064410"/>
            <a:ext cx="979078" cy="30715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pic>
        <p:nvPicPr>
          <p:cNvPr id="3" name="Picture 2"/>
          <p:cNvPicPr>
            <a:picLocks noChangeAspect="1"/>
          </p:cNvPicPr>
          <p:nvPr/>
        </p:nvPicPr>
        <p:blipFill>
          <a:blip r:embed="rId3"/>
          <a:stretch>
            <a:fillRect/>
          </a:stretch>
        </p:blipFill>
        <p:spPr>
          <a:xfrm>
            <a:off x="1669677" y="1047544"/>
            <a:ext cx="5400675" cy="1767511"/>
          </a:xfrm>
          <a:prstGeom prst="rect">
            <a:avLst/>
          </a:prstGeom>
        </p:spPr>
      </p:pic>
      <p:grpSp>
        <p:nvGrpSpPr>
          <p:cNvPr id="12" name="Group 11"/>
          <p:cNvGrpSpPr/>
          <p:nvPr/>
        </p:nvGrpSpPr>
        <p:grpSpPr>
          <a:xfrm rot="18245325">
            <a:off x="3779318" y="2009909"/>
            <a:ext cx="422144" cy="264102"/>
            <a:chOff x="526145" y="1198617"/>
            <a:chExt cx="1502680" cy="803279"/>
          </a:xfrm>
        </p:grpSpPr>
        <p:cxnSp>
          <p:nvCxnSpPr>
            <p:cNvPr id="13" name="Straight Arrow Connector 12"/>
            <p:cNvCxnSpPr/>
            <p:nvPr/>
          </p:nvCxnSpPr>
          <p:spPr>
            <a:xfrm flipH="1">
              <a:off x="526145" y="1487546"/>
              <a:ext cx="751489" cy="514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277634" y="1487546"/>
              <a:ext cx="0" cy="1888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277634" y="1198617"/>
              <a:ext cx="751191" cy="477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8778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465766" y="1167595"/>
            <a:ext cx="4320480" cy="1566173"/>
          </a:xfrm>
          <a:prstGeom prst="ellipse">
            <a:avLst/>
          </a:prstGeom>
          <a:noFill/>
          <a:ln>
            <a:solidFill>
              <a:srgbClr val="C7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5" name="TextBox 4"/>
          <p:cNvSpPr txBox="1"/>
          <p:nvPr/>
        </p:nvSpPr>
        <p:spPr>
          <a:xfrm>
            <a:off x="2571045" y="2811728"/>
            <a:ext cx="4053184" cy="323165"/>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C7CBCF"/>
                </a:solidFill>
                <a:latin typeface="JLR Emeric" panose="02000503040000020004" pitchFamily="2" charset="0"/>
              </a:rPr>
              <a:t>Plant – Production Planning</a:t>
            </a:r>
          </a:p>
        </p:txBody>
      </p:sp>
      <p:sp>
        <p:nvSpPr>
          <p:cNvPr id="7" name="Rectangle 1030"/>
          <p:cNvSpPr txBox="1">
            <a:spLocks noChangeArrowheads="1"/>
          </p:cNvSpPr>
          <p:nvPr/>
        </p:nvSpPr>
        <p:spPr bwMode="auto">
          <a:xfrm>
            <a:off x="165521" y="46336"/>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Information Flow</a:t>
            </a:r>
          </a:p>
          <a:p>
            <a:endParaRPr lang="en-GB" sz="1500" b="0" dirty="0">
              <a:latin typeface="JLR Emeric" panose="02000503040000020004" pitchFamily="2" charset="0"/>
            </a:endParaRPr>
          </a:p>
          <a:p>
            <a:r>
              <a:rPr lang="en-GB" sz="1500" b="0" dirty="0">
                <a:latin typeface="JLR Emeric" panose="02000503040000020004" pitchFamily="2" charset="0"/>
              </a:rPr>
              <a:t>Plant – Production Planning</a:t>
            </a:r>
          </a:p>
        </p:txBody>
      </p:sp>
    </p:spTree>
    <p:extLst>
      <p:ext uri="{BB962C8B-B14F-4D97-AF65-F5344CB8AC3E}">
        <p14:creationId xmlns:p14="http://schemas.microsoft.com/office/powerpoint/2010/main" val="417391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latin typeface="JLR Emeric SemiBold" panose="02000503040000020004" pitchFamily="2" charset="0"/>
              </a:rPr>
              <a:t>Purpose of VSM</a:t>
            </a:r>
          </a:p>
        </p:txBody>
      </p:sp>
      <p:sp>
        <p:nvSpPr>
          <p:cNvPr id="9" name="Content Placeholder 8"/>
          <p:cNvSpPr>
            <a:spLocks noGrp="1"/>
          </p:cNvSpPr>
          <p:nvPr>
            <p:ph idx="1"/>
          </p:nvPr>
        </p:nvSpPr>
        <p:spPr/>
        <p:txBody>
          <a:bodyPr/>
          <a:lstStyle/>
          <a:p>
            <a:pPr algn="l"/>
            <a:r>
              <a:rPr lang="en-GB" sz="1200" b="1" i="0" dirty="0">
                <a:solidFill>
                  <a:srgbClr val="202122"/>
                </a:solidFill>
                <a:effectLst/>
                <a:latin typeface="Arial" panose="020B0604020202020204" pitchFamily="34" charset="0"/>
              </a:rPr>
              <a:t>Value-stream mapping</a:t>
            </a:r>
            <a:r>
              <a:rPr lang="en-GB" sz="1200" b="0" i="0" dirty="0">
                <a:solidFill>
                  <a:srgbClr val="202122"/>
                </a:solidFill>
                <a:effectLst/>
                <a:latin typeface="Arial" panose="020B0604020202020204" pitchFamily="34" charset="0"/>
              </a:rPr>
              <a:t>, also known as "material- and information-flow mapping",is a </a:t>
            </a:r>
            <a:r>
              <a:rPr lang="en-GB" sz="1200" b="0" i="0" u="none" strike="noStrike" dirty="0">
                <a:solidFill>
                  <a:srgbClr val="0645AD"/>
                </a:solidFill>
                <a:effectLst/>
                <a:latin typeface="Arial" panose="020B0604020202020204" pitchFamily="34" charset="0"/>
                <a:hlinkClick r:id="rId3" tooltip="Lean product development"/>
              </a:rPr>
              <a:t>lean</a:t>
            </a:r>
            <a:r>
              <a:rPr lang="en-GB" sz="1200" b="0" i="0" dirty="0">
                <a:solidFill>
                  <a:srgbClr val="202122"/>
                </a:solidFill>
                <a:effectLst/>
                <a:latin typeface="Arial" panose="020B0604020202020204" pitchFamily="34" charset="0"/>
              </a:rPr>
              <a:t>-management method for analyzing the current state and designing a future state for the series of events that take a product or service from the beginning of the specific process until it reaches the customer. A value stream map is a visual tool that displays all critical steps in a specific process and easily quantifies the time and volume taken at each stage. Value stream maps show the flow of both materials and information as they progress through the process.</a:t>
            </a:r>
          </a:p>
          <a:p>
            <a:pPr algn="l"/>
            <a:r>
              <a:rPr lang="en-GB" sz="1200" b="0" i="0" dirty="0">
                <a:solidFill>
                  <a:srgbClr val="202122"/>
                </a:solidFill>
                <a:effectLst/>
                <a:latin typeface="Arial" panose="020B0604020202020204" pitchFamily="34" charset="0"/>
              </a:rPr>
              <a:t>There are three kinds of value stream maps, </a:t>
            </a:r>
            <a:r>
              <a:rPr lang="en-GB" sz="1200" b="1" i="0" dirty="0">
                <a:solidFill>
                  <a:srgbClr val="202122"/>
                </a:solidFill>
                <a:effectLst/>
                <a:latin typeface="Arial" panose="020B0604020202020204" pitchFamily="34" charset="0"/>
              </a:rPr>
              <a:t>proposed</a:t>
            </a:r>
            <a:r>
              <a:rPr lang="en-GB" sz="1200" b="0" i="0" dirty="0">
                <a:solidFill>
                  <a:srgbClr val="202122"/>
                </a:solidFill>
                <a:effectLst/>
                <a:latin typeface="Arial" panose="020B0604020202020204" pitchFamily="34" charset="0"/>
              </a:rPr>
              <a:t>, </a:t>
            </a:r>
            <a:r>
              <a:rPr lang="en-GB" sz="1200" b="1" i="0" dirty="0">
                <a:solidFill>
                  <a:srgbClr val="202122"/>
                </a:solidFill>
                <a:effectLst/>
                <a:latin typeface="Arial" panose="020B0604020202020204" pitchFamily="34" charset="0"/>
              </a:rPr>
              <a:t>current state</a:t>
            </a:r>
            <a:r>
              <a:rPr lang="en-GB" sz="1200" b="0" i="0" dirty="0">
                <a:solidFill>
                  <a:srgbClr val="202122"/>
                </a:solidFill>
                <a:effectLst/>
                <a:latin typeface="Arial" panose="020B0604020202020204" pitchFamily="34" charset="0"/>
              </a:rPr>
              <a:t> (as implemented) and </a:t>
            </a:r>
            <a:r>
              <a:rPr lang="en-GB" sz="1200" b="1" i="0" dirty="0">
                <a:solidFill>
                  <a:srgbClr val="202122"/>
                </a:solidFill>
                <a:effectLst/>
                <a:latin typeface="Arial" panose="020B0604020202020204" pitchFamily="34" charset="0"/>
              </a:rPr>
              <a:t>future state </a:t>
            </a:r>
            <a:r>
              <a:rPr lang="en-GB" sz="1200" i="0" dirty="0">
                <a:solidFill>
                  <a:srgbClr val="202122"/>
                </a:solidFill>
                <a:effectLst/>
                <a:latin typeface="Arial" panose="020B0604020202020204" pitchFamily="34" charset="0"/>
              </a:rPr>
              <a:t>(with productivity improvements)</a:t>
            </a:r>
            <a:r>
              <a:rPr lang="en-GB" sz="1200" b="0" i="0" dirty="0">
                <a:solidFill>
                  <a:srgbClr val="202122"/>
                </a:solidFill>
                <a:effectLst/>
                <a:latin typeface="Arial" panose="020B0604020202020204" pitchFamily="34" charset="0"/>
              </a:rPr>
              <a:t>. The current state value stream map is used to determine what the process currently looks like, the future state value stream map focuses on what the process will ideally look like after process improvements have occurred to the value stream.</a:t>
            </a:r>
          </a:p>
          <a:p>
            <a:pPr algn="l"/>
            <a:endParaRPr lang="en-GB" sz="1200" dirty="0">
              <a:solidFill>
                <a:srgbClr val="202122"/>
              </a:solidFill>
              <a:latin typeface="Arial" panose="020B0604020202020204" pitchFamily="34" charset="0"/>
            </a:endParaRPr>
          </a:p>
          <a:p>
            <a:pPr algn="l"/>
            <a:r>
              <a:rPr lang="en-GB" sz="1200" b="0" i="0" dirty="0">
                <a:solidFill>
                  <a:srgbClr val="202122"/>
                </a:solidFill>
                <a:effectLst/>
                <a:latin typeface="Arial" panose="020B0604020202020204" pitchFamily="34" charset="0"/>
              </a:rPr>
              <a:t>In this presentation we will only consider </a:t>
            </a:r>
          </a:p>
          <a:p>
            <a:pPr marL="228600" indent="-228600" algn="l">
              <a:buAutoNum type="arabicPeriod"/>
            </a:pPr>
            <a:r>
              <a:rPr lang="en-GB" sz="1200" dirty="0">
                <a:solidFill>
                  <a:srgbClr val="202122"/>
                </a:solidFill>
                <a:latin typeface="Arial" panose="020B0604020202020204" pitchFamily="34" charset="0"/>
              </a:rPr>
              <a:t>Proposed State</a:t>
            </a:r>
          </a:p>
          <a:p>
            <a:pPr marL="228600" indent="-228600" algn="l">
              <a:buAutoNum type="arabicPeriod"/>
            </a:pPr>
            <a:r>
              <a:rPr lang="en-GB" sz="1200" b="0" i="0" dirty="0">
                <a:solidFill>
                  <a:srgbClr val="202122"/>
                </a:solidFill>
                <a:effectLst/>
                <a:latin typeface="Arial" panose="020B0604020202020204" pitchFamily="34" charset="0"/>
              </a:rPr>
              <a:t>Tier 1 Factory Boundary Consideration only</a:t>
            </a:r>
          </a:p>
          <a:p>
            <a:pPr marL="228600" indent="-228600" algn="l">
              <a:buAutoNum type="arabicPeriod"/>
            </a:pPr>
            <a:endParaRPr lang="en-GB" sz="1200" b="0" i="0" dirty="0">
              <a:solidFill>
                <a:srgbClr val="202122"/>
              </a:solidFill>
              <a:effectLst/>
              <a:latin typeface="Arial" panose="020B0604020202020204" pitchFamily="34" charset="0"/>
            </a:endParaRPr>
          </a:p>
          <a:p>
            <a:pPr algn="l"/>
            <a:endParaRPr lang="en-GB" sz="1200" b="0" i="0" dirty="0">
              <a:solidFill>
                <a:srgbClr val="202122"/>
              </a:solidFill>
              <a:effectLst/>
              <a:latin typeface="Arial" panose="020B0604020202020204" pitchFamily="34" charset="0"/>
            </a:endParaRPr>
          </a:p>
          <a:p>
            <a:endParaRPr lang="en-GB" sz="1200" dirty="0"/>
          </a:p>
        </p:txBody>
      </p:sp>
      <p:sp>
        <p:nvSpPr>
          <p:cNvPr id="5" name="Slide Number Placeholder 4"/>
          <p:cNvSpPr>
            <a:spLocks noGrp="1"/>
          </p:cNvSpPr>
          <p:nvPr>
            <p:ph type="sldNum" sz="quarter" idx="12"/>
          </p:nvPr>
        </p:nvSpPr>
        <p:spPr/>
        <p:txBody>
          <a:bodyPr/>
          <a:lstStyle/>
          <a:p>
            <a:fld id="{C554A706-D19D-4C79-97F9-BC489483F7EF}" type="slidenum">
              <a:rPr lang="en-GB" smtClean="0">
                <a:solidFill>
                  <a:srgbClr val="131313"/>
                </a:solidFill>
              </a:rPr>
              <a:pPr/>
              <a:t>6</a:t>
            </a:fld>
            <a:endParaRPr lang="en-GB" dirty="0">
              <a:solidFill>
                <a:srgbClr val="131313"/>
              </a:solidFill>
            </a:endParaRPr>
          </a:p>
        </p:txBody>
      </p:sp>
      <p:sp>
        <p:nvSpPr>
          <p:cNvPr id="10" name="Subtitle 9"/>
          <p:cNvSpPr>
            <a:spLocks noGrp="1"/>
          </p:cNvSpPr>
          <p:nvPr>
            <p:ph type="subTitle" idx="13"/>
          </p:nvPr>
        </p:nvSpPr>
        <p:spPr/>
        <p:txBody>
          <a:bodyPr/>
          <a:lstStyle/>
          <a:p>
            <a:r>
              <a:rPr lang="en-GB" dirty="0">
                <a:latin typeface="JLR Emeric"/>
              </a:rPr>
              <a:t>wHAT</a:t>
            </a:r>
            <a:endParaRPr lang="en-GB" dirty="0">
              <a:latin typeface="JLR Emeric" panose="02000503040000020004" pitchFamily="2" charset="0"/>
            </a:endParaRPr>
          </a:p>
        </p:txBody>
      </p:sp>
    </p:spTree>
    <p:extLst>
      <p:ext uri="{BB962C8B-B14F-4D97-AF65-F5344CB8AC3E}">
        <p14:creationId xmlns:p14="http://schemas.microsoft.com/office/powerpoint/2010/main" val="3491302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72411" y="3288698"/>
            <a:ext cx="4053184" cy="323165"/>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00B0F0"/>
                </a:solidFill>
                <a:latin typeface="JLR Emeric" panose="02000503040000020004" pitchFamily="2" charset="0"/>
              </a:rPr>
              <a:t>Process Flow</a:t>
            </a:r>
          </a:p>
        </p:txBody>
      </p:sp>
      <p:sp>
        <p:nvSpPr>
          <p:cNvPr id="6" name="Rectangle 1030"/>
          <p:cNvSpPr txBox="1">
            <a:spLocks noChangeArrowheads="1"/>
          </p:cNvSpPr>
          <p:nvPr/>
        </p:nvSpPr>
        <p:spPr bwMode="auto">
          <a:xfrm>
            <a:off x="188573" y="501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Process Flow</a:t>
            </a:r>
          </a:p>
          <a:p>
            <a:endParaRPr lang="en-GB" sz="1500" b="0" dirty="0">
              <a:latin typeface="JLR Emeric" panose="02000503040000020004" pitchFamily="2" charset="0"/>
            </a:endParaRPr>
          </a:p>
          <a:p>
            <a:r>
              <a:rPr lang="en-GB" sz="1500" b="0" dirty="0">
                <a:latin typeface="JLR Emeric" panose="02000503040000020004" pitchFamily="2" charset="0"/>
              </a:rPr>
              <a:t>Process Flow</a:t>
            </a:r>
          </a:p>
        </p:txBody>
      </p:sp>
      <p:sp>
        <p:nvSpPr>
          <p:cNvPr id="7" name="Rectangle 6"/>
          <p:cNvSpPr/>
          <p:nvPr/>
        </p:nvSpPr>
        <p:spPr>
          <a:xfrm>
            <a:off x="2113360" y="2417167"/>
            <a:ext cx="676442" cy="42461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8" name="Rectangle 7"/>
          <p:cNvSpPr/>
          <p:nvPr/>
        </p:nvSpPr>
        <p:spPr>
          <a:xfrm>
            <a:off x="2113360" y="3718477"/>
            <a:ext cx="676442" cy="42461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9" name="Rectangle 8"/>
          <p:cNvSpPr/>
          <p:nvPr/>
        </p:nvSpPr>
        <p:spPr>
          <a:xfrm>
            <a:off x="3815917" y="2459040"/>
            <a:ext cx="486054" cy="42461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0" name="Rectangle 9"/>
          <p:cNvSpPr/>
          <p:nvPr/>
        </p:nvSpPr>
        <p:spPr>
          <a:xfrm>
            <a:off x="3831954" y="3718477"/>
            <a:ext cx="486054" cy="42461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1" name="Rectangle 10"/>
          <p:cNvSpPr/>
          <p:nvPr/>
        </p:nvSpPr>
        <p:spPr>
          <a:xfrm>
            <a:off x="5255094" y="2445013"/>
            <a:ext cx="594066" cy="163890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2" name="Rectangle 11"/>
          <p:cNvSpPr/>
          <p:nvPr/>
        </p:nvSpPr>
        <p:spPr>
          <a:xfrm>
            <a:off x="6697387" y="2487968"/>
            <a:ext cx="736931" cy="42461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3" name="Oval 2"/>
          <p:cNvSpPr/>
          <p:nvPr/>
        </p:nvSpPr>
        <p:spPr>
          <a:xfrm>
            <a:off x="1817694" y="1977684"/>
            <a:ext cx="5562618" cy="307834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2146844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8048" y="937260"/>
            <a:ext cx="4867904" cy="2916324"/>
          </a:xfrm>
          <a:prstGeom prst="rect">
            <a:avLst/>
          </a:prstGeom>
        </p:spPr>
      </p:pic>
      <p:sp>
        <p:nvSpPr>
          <p:cNvPr id="4" name="Rectangle 1030"/>
          <p:cNvSpPr txBox="1">
            <a:spLocks noChangeArrowheads="1"/>
          </p:cNvSpPr>
          <p:nvPr/>
        </p:nvSpPr>
        <p:spPr bwMode="auto">
          <a:xfrm>
            <a:off x="249361" y="760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Process Flow</a:t>
            </a:r>
          </a:p>
          <a:p>
            <a:endParaRPr lang="en-GB" sz="1500" b="0" dirty="0">
              <a:latin typeface="JLR Emeric" panose="02000503040000020004" pitchFamily="2" charset="0"/>
            </a:endParaRPr>
          </a:p>
          <a:p>
            <a:r>
              <a:rPr lang="en-GB" sz="1500" b="0" dirty="0">
                <a:latin typeface="JLR Emeric" panose="02000503040000020004" pitchFamily="2" charset="0"/>
              </a:rPr>
              <a:t>Process Flow</a:t>
            </a:r>
          </a:p>
        </p:txBody>
      </p:sp>
      <p:sp>
        <p:nvSpPr>
          <p:cNvPr id="5" name="Rectangle 4"/>
          <p:cNvSpPr/>
          <p:nvPr/>
        </p:nvSpPr>
        <p:spPr>
          <a:xfrm>
            <a:off x="1399600" y="3993296"/>
            <a:ext cx="7176473" cy="915635"/>
          </a:xfrm>
          <a:prstGeom prst="rect">
            <a:avLst/>
          </a:prstGeom>
          <a:noFill/>
        </p:spPr>
        <p:txBody>
          <a:bodyPr wrap="square" lIns="68580" tIns="34290" rIns="68580" bIns="34290">
            <a:spAutoFit/>
          </a:bodyPr>
          <a:lstStyle/>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Gives an overview of all the process steps needed to deliver the end product</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Depicts process flow </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Provides detailed information on individual steps</a:t>
            </a:r>
          </a:p>
        </p:txBody>
      </p:sp>
      <p:pic>
        <p:nvPicPr>
          <p:cNvPr id="8" name="Picture 7"/>
          <p:cNvPicPr>
            <a:picLocks noChangeAspect="1"/>
          </p:cNvPicPr>
          <p:nvPr/>
        </p:nvPicPr>
        <p:blipFill>
          <a:blip r:embed="rId3"/>
          <a:stretch>
            <a:fillRect/>
          </a:stretch>
        </p:blipFill>
        <p:spPr>
          <a:xfrm>
            <a:off x="132463" y="4119066"/>
            <a:ext cx="1150239" cy="664096"/>
          </a:xfrm>
          <a:prstGeom prst="rect">
            <a:avLst/>
          </a:prstGeom>
        </p:spPr>
      </p:pic>
      <p:sp>
        <p:nvSpPr>
          <p:cNvPr id="9" name="Oval 8"/>
          <p:cNvSpPr/>
          <p:nvPr/>
        </p:nvSpPr>
        <p:spPr>
          <a:xfrm>
            <a:off x="249361" y="4250652"/>
            <a:ext cx="948547" cy="56600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737823945"/>
              </p:ext>
            </p:extLst>
          </p:nvPr>
        </p:nvGraphicFramePr>
        <p:xfrm>
          <a:off x="345420" y="1090880"/>
          <a:ext cx="852488" cy="644063"/>
        </p:xfrm>
        <a:graphic>
          <a:graphicData uri="http://schemas.openxmlformats.org/presentationml/2006/ole">
            <mc:AlternateContent xmlns:mc="http://schemas.openxmlformats.org/markup-compatibility/2006">
              <mc:Choice xmlns:v="urn:schemas-microsoft-com:vml" Requires="v">
                <p:oleObj name="VISIO" r:id="rId4" imgW="1294920" imgH="1304280" progId="Visio.Drawing.6">
                  <p:embed/>
                </p:oleObj>
              </mc:Choice>
              <mc:Fallback>
                <p:oleObj name="VISIO" r:id="rId4" imgW="1294920" imgH="1304280" progId="Visio.Drawing.6">
                  <p:embed/>
                  <p:pic>
                    <p:nvPicPr>
                      <p:cNvPr id="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20" y="1090880"/>
                        <a:ext cx="852488" cy="64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txBox="1">
            <a:spLocks noChangeArrowheads="1"/>
          </p:cNvSpPr>
          <p:nvPr/>
        </p:nvSpPr>
        <p:spPr bwMode="auto">
          <a:xfrm>
            <a:off x="0" y="1687512"/>
            <a:ext cx="1387687" cy="1181862"/>
          </a:xfrm>
          <a:prstGeom prst="rect">
            <a:avLst/>
          </a:prstGeom>
          <a:noFill/>
          <a:ln w="9525">
            <a:noFill/>
            <a:miter lim="800000"/>
            <a:headEnd/>
            <a:tailEnd/>
          </a:ln>
        </p:spPr>
        <p:txBody>
          <a:bodyPr wrap="square" lIns="0" tIns="0" rIns="0" bIns="0">
            <a:spAutoFit/>
          </a:bodyPr>
          <a:lstStyle/>
          <a:p>
            <a:pPr marL="229622" indent="-229622" algn="ctr" defTabSz="614450" eaLnBrk="0" fontAlgn="base" hangingPunct="0">
              <a:lnSpc>
                <a:spcPct val="80000"/>
              </a:lnSpc>
              <a:spcBef>
                <a:spcPct val="0"/>
              </a:spcBef>
              <a:spcAft>
                <a:spcPct val="40000"/>
              </a:spcAft>
              <a:buFont typeface="Wingdings" pitchFamily="2" charset="2"/>
              <a:buChar char="§"/>
              <a:defRPr/>
            </a:pPr>
            <a:endParaRPr lang="en-GB" sz="1200" kern="0" dirty="0">
              <a:solidFill>
                <a:srgbClr val="000000"/>
              </a:solidFill>
              <a:latin typeface="JLR Emeric" panose="02000503040000020004" pitchFamily="2" charset="0"/>
            </a:endParaRPr>
          </a:p>
          <a:p>
            <a:pPr algn="ctr" defTabSz="614450" eaLnBrk="0" fontAlgn="base" hangingPunct="0">
              <a:lnSpc>
                <a:spcPct val="80000"/>
              </a:lnSpc>
              <a:spcBef>
                <a:spcPct val="0"/>
              </a:spcBef>
              <a:spcAft>
                <a:spcPct val="40000"/>
              </a:spcAft>
              <a:defRPr/>
            </a:pPr>
            <a:r>
              <a:rPr lang="en-GB" sz="1200" kern="0" dirty="0">
                <a:solidFill>
                  <a:srgbClr val="000000"/>
                </a:solidFill>
                <a:latin typeface="JLR Emeric" panose="02000503040000020004" pitchFamily="2" charset="0"/>
              </a:rPr>
              <a:t>Data Box </a:t>
            </a:r>
            <a:r>
              <a:rPr lang="en-GB" sz="1200" dirty="0">
                <a:solidFill>
                  <a:srgbClr val="000000"/>
                </a:solidFill>
                <a:latin typeface="JLR Emeric" panose="02000503040000020004" pitchFamily="2" charset="0"/>
              </a:rPr>
              <a:t>– </a:t>
            </a:r>
            <a:r>
              <a:rPr lang="en-GB" sz="1200" kern="0" dirty="0">
                <a:solidFill>
                  <a:srgbClr val="000000"/>
                </a:solidFill>
                <a:latin typeface="JLR Emeric" panose="02000503040000020004" pitchFamily="2" charset="0"/>
              </a:rPr>
              <a:t>Summary of information for a process, customer, or department</a:t>
            </a:r>
          </a:p>
          <a:p>
            <a:pPr marL="229622" indent="-229622" algn="ctr" defTabSz="614450" eaLnBrk="0" fontAlgn="base" hangingPunct="0">
              <a:lnSpc>
                <a:spcPct val="80000"/>
              </a:lnSpc>
              <a:spcBef>
                <a:spcPct val="0"/>
              </a:spcBef>
              <a:spcAft>
                <a:spcPct val="40000"/>
              </a:spcAft>
              <a:buFont typeface="Wingdings" pitchFamily="2" charset="2"/>
              <a:buChar char="§"/>
              <a:defRPr/>
            </a:pPr>
            <a:endParaRPr lang="en-GB" sz="1200" b="1" kern="0" dirty="0">
              <a:solidFill>
                <a:srgbClr val="000000"/>
              </a:solidFill>
              <a:latin typeface="JLR Emeric" panose="02000503040000020004" pitchFamily="2" charset="0"/>
            </a:endParaRPr>
          </a:p>
        </p:txBody>
      </p:sp>
    </p:spTree>
    <p:extLst>
      <p:ext uri="{BB962C8B-B14F-4D97-AF65-F5344CB8AC3E}">
        <p14:creationId xmlns:p14="http://schemas.microsoft.com/office/powerpoint/2010/main" val="490115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87725" y="1319363"/>
            <a:ext cx="4867904" cy="2916324"/>
          </a:xfrm>
          <a:prstGeom prst="rect">
            <a:avLst/>
          </a:prstGeom>
        </p:spPr>
      </p:pic>
      <p:sp>
        <p:nvSpPr>
          <p:cNvPr id="4" name="Rectangle 1030"/>
          <p:cNvSpPr txBox="1">
            <a:spLocks noChangeArrowheads="1"/>
          </p:cNvSpPr>
          <p:nvPr/>
        </p:nvSpPr>
        <p:spPr bwMode="auto">
          <a:xfrm>
            <a:off x="132463" y="60649"/>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Process Flow</a:t>
            </a:r>
          </a:p>
          <a:p>
            <a:endParaRPr lang="en-GB" sz="1500" b="0" dirty="0">
              <a:latin typeface="JLR Emeric" panose="02000503040000020004" pitchFamily="2" charset="0"/>
            </a:endParaRPr>
          </a:p>
          <a:p>
            <a:r>
              <a:rPr lang="en-GB" sz="1500" b="0" dirty="0">
                <a:latin typeface="JLR Emeric" panose="02000503040000020004" pitchFamily="2" charset="0"/>
              </a:rPr>
              <a:t>Process Flow</a:t>
            </a:r>
          </a:p>
        </p:txBody>
      </p:sp>
      <p:pic>
        <p:nvPicPr>
          <p:cNvPr id="8" name="Picture 7"/>
          <p:cNvPicPr>
            <a:picLocks noChangeAspect="1"/>
          </p:cNvPicPr>
          <p:nvPr/>
        </p:nvPicPr>
        <p:blipFill>
          <a:blip r:embed="rId3"/>
          <a:stretch>
            <a:fillRect/>
          </a:stretch>
        </p:blipFill>
        <p:spPr>
          <a:xfrm>
            <a:off x="132463" y="4119066"/>
            <a:ext cx="1150239" cy="664096"/>
          </a:xfrm>
          <a:prstGeom prst="rect">
            <a:avLst/>
          </a:prstGeom>
        </p:spPr>
      </p:pic>
      <p:sp>
        <p:nvSpPr>
          <p:cNvPr id="9" name="Oval 8"/>
          <p:cNvSpPr/>
          <p:nvPr/>
        </p:nvSpPr>
        <p:spPr>
          <a:xfrm>
            <a:off x="249361" y="4250652"/>
            <a:ext cx="948547" cy="56600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7" name="Oval 6"/>
          <p:cNvSpPr/>
          <p:nvPr/>
        </p:nvSpPr>
        <p:spPr>
          <a:xfrm>
            <a:off x="1942251" y="1136822"/>
            <a:ext cx="1565291" cy="1713440"/>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1283733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13841" y="1022034"/>
            <a:ext cx="3317825" cy="3423339"/>
          </a:xfrm>
          <a:prstGeom prst="rect">
            <a:avLst/>
          </a:prstGeom>
        </p:spPr>
      </p:pic>
      <p:sp>
        <p:nvSpPr>
          <p:cNvPr id="3" name="Rectangle 1030"/>
          <p:cNvSpPr txBox="1">
            <a:spLocks noChangeArrowheads="1"/>
          </p:cNvSpPr>
          <p:nvPr/>
        </p:nvSpPr>
        <p:spPr bwMode="auto">
          <a:xfrm>
            <a:off x="220729" y="58722"/>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Process Flow</a:t>
            </a:r>
          </a:p>
          <a:p>
            <a:endParaRPr lang="en-GB" sz="1500" b="0" dirty="0">
              <a:latin typeface="JLR Emeric" panose="02000503040000020004" pitchFamily="2" charset="0"/>
            </a:endParaRPr>
          </a:p>
          <a:p>
            <a:r>
              <a:rPr lang="en-GB" sz="1500" b="0" dirty="0">
                <a:latin typeface="JLR Emeric" panose="02000503040000020004" pitchFamily="2" charset="0"/>
              </a:rPr>
              <a:t>Process Step Box – Typical example</a:t>
            </a:r>
          </a:p>
        </p:txBody>
      </p:sp>
      <p:sp>
        <p:nvSpPr>
          <p:cNvPr id="4" name="TextBox 3"/>
          <p:cNvSpPr txBox="1"/>
          <p:nvPr/>
        </p:nvSpPr>
        <p:spPr>
          <a:xfrm>
            <a:off x="1277634" y="1057027"/>
            <a:ext cx="1383712" cy="253916"/>
          </a:xfrm>
          <a:prstGeom prst="rect">
            <a:avLst/>
          </a:prstGeom>
          <a:noFill/>
          <a:ln>
            <a:solidFill>
              <a:schemeClr val="tx1"/>
            </a:solidFill>
          </a:ln>
        </p:spPr>
        <p:txBody>
          <a:bodyPr wrap="none" rtlCol="0">
            <a:spAutoFit/>
          </a:bodyPr>
          <a:lstStyle/>
          <a:p>
            <a:pPr fontAlgn="base">
              <a:spcBef>
                <a:spcPct val="0"/>
              </a:spcBef>
              <a:spcAft>
                <a:spcPct val="0"/>
              </a:spcAft>
            </a:pPr>
            <a:r>
              <a:rPr lang="en-GB" sz="1050" dirty="0">
                <a:solidFill>
                  <a:srgbClr val="000000"/>
                </a:solidFill>
                <a:latin typeface="JLR Emeric" panose="02000503040000020004" pitchFamily="2" charset="0"/>
              </a:rPr>
              <a:t>Process Step Name</a:t>
            </a:r>
          </a:p>
        </p:txBody>
      </p:sp>
      <p:cxnSp>
        <p:nvCxnSpPr>
          <p:cNvPr id="6" name="Straight Arrow Connector 5"/>
          <p:cNvCxnSpPr/>
          <p:nvPr/>
        </p:nvCxnSpPr>
        <p:spPr>
          <a:xfrm flipH="1" flipV="1">
            <a:off x="2735796" y="1193815"/>
            <a:ext cx="1344028" cy="1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3835" y="1620184"/>
            <a:ext cx="1120820" cy="253916"/>
          </a:xfrm>
          <a:prstGeom prst="rect">
            <a:avLst/>
          </a:prstGeom>
          <a:noFill/>
          <a:ln>
            <a:solidFill>
              <a:schemeClr val="tx1"/>
            </a:solidFill>
          </a:ln>
        </p:spPr>
        <p:txBody>
          <a:bodyPr wrap="none" rtlCol="0">
            <a:spAutoFit/>
          </a:bodyPr>
          <a:lstStyle/>
          <a:p>
            <a:pPr fontAlgn="base">
              <a:spcBef>
                <a:spcPct val="0"/>
              </a:spcBef>
              <a:spcAft>
                <a:spcPct val="0"/>
              </a:spcAft>
            </a:pPr>
            <a:r>
              <a:rPr lang="en-GB" sz="1050" dirty="0">
                <a:solidFill>
                  <a:srgbClr val="000000"/>
                </a:solidFill>
                <a:latin typeface="JLR Emeric" panose="02000503040000020004" pitchFamily="2" charset="0"/>
              </a:rPr>
              <a:t>Cycle Time Info</a:t>
            </a:r>
          </a:p>
        </p:txBody>
      </p:sp>
      <p:sp>
        <p:nvSpPr>
          <p:cNvPr id="9" name="Left Brace 8"/>
          <p:cNvSpPr/>
          <p:nvPr/>
        </p:nvSpPr>
        <p:spPr>
          <a:xfrm>
            <a:off x="3923928" y="1454082"/>
            <a:ext cx="189913" cy="59406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50" dirty="0">
              <a:solidFill>
                <a:srgbClr val="000000"/>
              </a:solidFill>
              <a:latin typeface="JLR Emeric" panose="02000503040000020004" pitchFamily="2" charset="0"/>
            </a:endParaRPr>
          </a:p>
        </p:txBody>
      </p:sp>
      <p:cxnSp>
        <p:nvCxnSpPr>
          <p:cNvPr id="12" name="Straight Arrow Connector 11"/>
          <p:cNvCxnSpPr/>
          <p:nvPr/>
        </p:nvCxnSpPr>
        <p:spPr>
          <a:xfrm flipH="1">
            <a:off x="2802128" y="1751115"/>
            <a:ext cx="10461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3848316" y="2436670"/>
            <a:ext cx="189913" cy="4215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50" dirty="0">
              <a:solidFill>
                <a:srgbClr val="000000"/>
              </a:solidFill>
              <a:latin typeface="JLR Emeric" panose="02000503040000020004" pitchFamily="2" charset="0"/>
            </a:endParaRPr>
          </a:p>
        </p:txBody>
      </p:sp>
      <p:sp>
        <p:nvSpPr>
          <p:cNvPr id="16" name="TextBox 15"/>
          <p:cNvSpPr txBox="1"/>
          <p:nvPr/>
        </p:nvSpPr>
        <p:spPr>
          <a:xfrm>
            <a:off x="1623835" y="1933167"/>
            <a:ext cx="678428" cy="253916"/>
          </a:xfrm>
          <a:prstGeom prst="rect">
            <a:avLst/>
          </a:prstGeom>
          <a:noFill/>
          <a:ln>
            <a:solidFill>
              <a:schemeClr val="tx1"/>
            </a:solidFill>
          </a:ln>
        </p:spPr>
        <p:txBody>
          <a:bodyPr wrap="square" rtlCol="0">
            <a:spAutoFit/>
          </a:bodyPr>
          <a:lstStyle/>
          <a:p>
            <a:pPr fontAlgn="base">
              <a:spcBef>
                <a:spcPct val="0"/>
              </a:spcBef>
              <a:spcAft>
                <a:spcPct val="0"/>
              </a:spcAft>
            </a:pPr>
            <a:r>
              <a:rPr lang="en-GB" sz="1050" dirty="0">
                <a:solidFill>
                  <a:srgbClr val="000000"/>
                </a:solidFill>
                <a:latin typeface="JLR Emeric" panose="02000503040000020004" pitchFamily="2" charset="0"/>
              </a:rPr>
              <a:t>Output</a:t>
            </a:r>
          </a:p>
        </p:txBody>
      </p:sp>
      <p:sp>
        <p:nvSpPr>
          <p:cNvPr id="17" name="TextBox 16"/>
          <p:cNvSpPr txBox="1"/>
          <p:nvPr/>
        </p:nvSpPr>
        <p:spPr>
          <a:xfrm>
            <a:off x="1625155" y="2210166"/>
            <a:ext cx="606256" cy="253916"/>
          </a:xfrm>
          <a:prstGeom prst="rect">
            <a:avLst/>
          </a:prstGeom>
          <a:noFill/>
          <a:ln>
            <a:solidFill>
              <a:schemeClr val="tx1"/>
            </a:solidFill>
          </a:ln>
        </p:spPr>
        <p:txBody>
          <a:bodyPr wrap="none" rtlCol="0">
            <a:spAutoFit/>
          </a:bodyPr>
          <a:lstStyle/>
          <a:p>
            <a:pPr fontAlgn="base">
              <a:spcBef>
                <a:spcPct val="0"/>
              </a:spcBef>
              <a:spcAft>
                <a:spcPct val="0"/>
              </a:spcAft>
            </a:pPr>
            <a:r>
              <a:rPr lang="en-GB" sz="1050" dirty="0">
                <a:solidFill>
                  <a:srgbClr val="000000"/>
                </a:solidFill>
                <a:latin typeface="JLR Emeric" panose="02000503040000020004" pitchFamily="2" charset="0"/>
              </a:rPr>
              <a:t>Labour</a:t>
            </a:r>
          </a:p>
        </p:txBody>
      </p:sp>
      <p:sp>
        <p:nvSpPr>
          <p:cNvPr id="18" name="TextBox 17"/>
          <p:cNvSpPr txBox="1"/>
          <p:nvPr/>
        </p:nvSpPr>
        <p:spPr>
          <a:xfrm>
            <a:off x="1621215" y="2512097"/>
            <a:ext cx="1120820" cy="253916"/>
          </a:xfrm>
          <a:prstGeom prst="rect">
            <a:avLst/>
          </a:prstGeom>
          <a:noFill/>
          <a:ln>
            <a:solidFill>
              <a:schemeClr val="tx1"/>
            </a:solidFill>
          </a:ln>
        </p:spPr>
        <p:txBody>
          <a:bodyPr wrap="none" rtlCol="0">
            <a:spAutoFit/>
          </a:bodyPr>
          <a:lstStyle/>
          <a:p>
            <a:pPr fontAlgn="base">
              <a:spcBef>
                <a:spcPct val="0"/>
              </a:spcBef>
              <a:spcAft>
                <a:spcPct val="0"/>
              </a:spcAft>
            </a:pPr>
            <a:r>
              <a:rPr lang="en-GB" sz="1050" dirty="0">
                <a:solidFill>
                  <a:srgbClr val="000000"/>
                </a:solidFill>
                <a:latin typeface="JLR Emeric" panose="02000503040000020004" pitchFamily="2" charset="0"/>
              </a:rPr>
              <a:t>Shifts and Time</a:t>
            </a:r>
          </a:p>
        </p:txBody>
      </p:sp>
      <p:cxnSp>
        <p:nvCxnSpPr>
          <p:cNvPr id="19" name="Straight Arrow Connector 18"/>
          <p:cNvCxnSpPr/>
          <p:nvPr/>
        </p:nvCxnSpPr>
        <p:spPr>
          <a:xfrm flipH="1">
            <a:off x="2340467" y="2117398"/>
            <a:ext cx="17189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340468" y="2348666"/>
            <a:ext cx="17189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951820" y="2642214"/>
            <a:ext cx="7546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21215" y="3169299"/>
            <a:ext cx="1180913" cy="415498"/>
          </a:xfrm>
          <a:prstGeom prst="rect">
            <a:avLst/>
          </a:prstGeom>
          <a:noFill/>
          <a:ln>
            <a:solidFill>
              <a:schemeClr val="tx1"/>
            </a:solidFill>
          </a:ln>
        </p:spPr>
        <p:txBody>
          <a:bodyPr wrap="square" rtlCol="0">
            <a:spAutoFit/>
          </a:bodyPr>
          <a:lstStyle/>
          <a:p>
            <a:pPr fontAlgn="base">
              <a:spcBef>
                <a:spcPct val="0"/>
              </a:spcBef>
              <a:spcAft>
                <a:spcPct val="0"/>
              </a:spcAft>
            </a:pPr>
            <a:r>
              <a:rPr lang="en-GB" sz="1050" dirty="0">
                <a:latin typeface="JLR Emeric" panose="02000503040000020004" pitchFamily="2" charset="0"/>
              </a:rPr>
              <a:t>Efficiencies &amp; running patterns</a:t>
            </a:r>
          </a:p>
        </p:txBody>
      </p:sp>
      <p:sp>
        <p:nvSpPr>
          <p:cNvPr id="27" name="Left Brace 26"/>
          <p:cNvSpPr/>
          <p:nvPr/>
        </p:nvSpPr>
        <p:spPr>
          <a:xfrm>
            <a:off x="3848316" y="2883948"/>
            <a:ext cx="189913" cy="110841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50" dirty="0">
              <a:solidFill>
                <a:srgbClr val="000000"/>
              </a:solidFill>
              <a:latin typeface="JLR Emeric" panose="02000503040000020004" pitchFamily="2" charset="0"/>
            </a:endParaRPr>
          </a:p>
        </p:txBody>
      </p:sp>
      <p:cxnSp>
        <p:nvCxnSpPr>
          <p:cNvPr id="28" name="Straight Arrow Connector 27"/>
          <p:cNvCxnSpPr/>
          <p:nvPr/>
        </p:nvCxnSpPr>
        <p:spPr>
          <a:xfrm flipH="1">
            <a:off x="2951820" y="3365507"/>
            <a:ext cx="7552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67744" y="4230105"/>
            <a:ext cx="1937456" cy="253916"/>
          </a:xfrm>
          <a:prstGeom prst="rect">
            <a:avLst/>
          </a:prstGeom>
          <a:noFill/>
          <a:ln>
            <a:solidFill>
              <a:schemeClr val="tx1"/>
            </a:solidFill>
          </a:ln>
        </p:spPr>
        <p:txBody>
          <a:bodyPr wrap="square" rtlCol="0">
            <a:spAutoFit/>
          </a:bodyPr>
          <a:lstStyle/>
          <a:p>
            <a:pPr fontAlgn="base">
              <a:spcBef>
                <a:spcPct val="0"/>
              </a:spcBef>
              <a:spcAft>
                <a:spcPct val="0"/>
              </a:spcAft>
            </a:pPr>
            <a:r>
              <a:rPr lang="en-GB" sz="1050" dirty="0">
                <a:latin typeface="JLR Emeric" panose="02000503040000020004" pitchFamily="2" charset="0"/>
              </a:rPr>
              <a:t>Dedicated / Shared (JLR %)</a:t>
            </a:r>
          </a:p>
        </p:txBody>
      </p:sp>
      <p:sp>
        <p:nvSpPr>
          <p:cNvPr id="34" name="TextBox 33"/>
          <p:cNvSpPr txBox="1"/>
          <p:nvPr/>
        </p:nvSpPr>
        <p:spPr>
          <a:xfrm>
            <a:off x="1565291" y="3977555"/>
            <a:ext cx="718466" cy="253916"/>
          </a:xfrm>
          <a:prstGeom prst="rect">
            <a:avLst/>
          </a:prstGeom>
          <a:noFill/>
          <a:ln>
            <a:solidFill>
              <a:schemeClr val="tx1"/>
            </a:solidFill>
          </a:ln>
        </p:spPr>
        <p:txBody>
          <a:bodyPr wrap="none" rtlCol="0">
            <a:spAutoFit/>
          </a:bodyPr>
          <a:lstStyle/>
          <a:p>
            <a:pPr fontAlgn="base">
              <a:spcBef>
                <a:spcPct val="0"/>
              </a:spcBef>
              <a:spcAft>
                <a:spcPct val="0"/>
              </a:spcAft>
            </a:pPr>
            <a:r>
              <a:rPr lang="en-GB" sz="1050" dirty="0">
                <a:latin typeface="JLR Emeric" panose="02000503040000020004" pitchFamily="2" charset="0"/>
              </a:rPr>
              <a:t>Box Q-ty</a:t>
            </a:r>
          </a:p>
        </p:txBody>
      </p:sp>
      <p:cxnSp>
        <p:nvCxnSpPr>
          <p:cNvPr id="35" name="Straight Arrow Connector 34"/>
          <p:cNvCxnSpPr/>
          <p:nvPr/>
        </p:nvCxnSpPr>
        <p:spPr>
          <a:xfrm flipH="1">
            <a:off x="2340468" y="4098089"/>
            <a:ext cx="16147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695113" y="4345521"/>
            <a:ext cx="260087" cy="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a:stretch>
            <a:fillRect/>
          </a:stretch>
        </p:blipFill>
        <p:spPr>
          <a:xfrm>
            <a:off x="132463" y="4103698"/>
            <a:ext cx="1150239" cy="664096"/>
          </a:xfrm>
          <a:prstGeom prst="rect">
            <a:avLst/>
          </a:prstGeom>
        </p:spPr>
      </p:pic>
      <p:sp>
        <p:nvSpPr>
          <p:cNvPr id="29" name="Oval 28"/>
          <p:cNvSpPr/>
          <p:nvPr/>
        </p:nvSpPr>
        <p:spPr>
          <a:xfrm>
            <a:off x="249361" y="4235284"/>
            <a:ext cx="948547" cy="56600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31" name="Rectangle 30"/>
          <p:cNvSpPr/>
          <p:nvPr/>
        </p:nvSpPr>
        <p:spPr>
          <a:xfrm>
            <a:off x="2908176" y="4577339"/>
            <a:ext cx="3582385" cy="300082"/>
          </a:xfrm>
          <a:prstGeom prst="rect">
            <a:avLst/>
          </a:prstGeom>
          <a:noFill/>
        </p:spPr>
        <p:txBody>
          <a:bodyPr wrap="square" lIns="68580" tIns="34290" rIns="68580" bIns="34290">
            <a:spAutoFit/>
          </a:bodyPr>
          <a:lstStyle/>
          <a:p>
            <a:pPr fontAlgn="base">
              <a:spcBef>
                <a:spcPct val="0"/>
              </a:spcBef>
              <a:spcAft>
                <a:spcPct val="0"/>
              </a:spcAft>
            </a:pPr>
            <a:r>
              <a:rPr lang="en-US" sz="1500" dirty="0">
                <a:ln w="0"/>
                <a:latin typeface="JLR Emeric" panose="02000503040000020004" pitchFamily="2" charset="0"/>
              </a:rPr>
              <a:t>Detailed information on individual step</a:t>
            </a:r>
          </a:p>
        </p:txBody>
      </p:sp>
      <p:sp>
        <p:nvSpPr>
          <p:cNvPr id="33" name="Oval 32"/>
          <p:cNvSpPr/>
          <p:nvPr/>
        </p:nvSpPr>
        <p:spPr>
          <a:xfrm>
            <a:off x="648289" y="4279887"/>
            <a:ext cx="211082" cy="29226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32" name="TextBox 31"/>
          <p:cNvSpPr txBox="1"/>
          <p:nvPr/>
        </p:nvSpPr>
        <p:spPr>
          <a:xfrm>
            <a:off x="4749175" y="2816583"/>
            <a:ext cx="1077539" cy="253916"/>
          </a:xfrm>
          <a:prstGeom prst="rect">
            <a:avLst/>
          </a:prstGeom>
          <a:noFill/>
        </p:spPr>
        <p:txBody>
          <a:bodyPr wrap="none" rtlCol="0">
            <a:spAutoFit/>
          </a:bodyPr>
          <a:lstStyle/>
          <a:p>
            <a:r>
              <a:rPr lang="en-GB" sz="1050" dirty="0">
                <a:latin typeface="JLR Emeric" panose="02000503040000020004" pitchFamily="2" charset="0"/>
              </a:rPr>
              <a:t>(duration &amp; no)</a:t>
            </a:r>
          </a:p>
        </p:txBody>
      </p:sp>
      <p:sp>
        <p:nvSpPr>
          <p:cNvPr id="36" name="TextBox 35"/>
          <p:cNvSpPr txBox="1"/>
          <p:nvPr/>
        </p:nvSpPr>
        <p:spPr>
          <a:xfrm>
            <a:off x="6793435" y="1901231"/>
            <a:ext cx="414605" cy="138499"/>
          </a:xfrm>
          <a:prstGeom prst="rect">
            <a:avLst/>
          </a:prstGeom>
          <a:solidFill>
            <a:schemeClr val="bg1"/>
          </a:solidFill>
        </p:spPr>
        <p:txBody>
          <a:bodyPr wrap="square" rtlCol="0">
            <a:spAutoFit/>
          </a:bodyPr>
          <a:lstStyle/>
          <a:p>
            <a:endParaRPr lang="en-GB" sz="300" dirty="0">
              <a:latin typeface="JLR Emeric" panose="02000503040000020004" pitchFamily="2" charset="0"/>
            </a:endParaRPr>
          </a:p>
        </p:txBody>
      </p:sp>
      <p:sp>
        <p:nvSpPr>
          <p:cNvPr id="38" name="TextBox 37"/>
          <p:cNvSpPr txBox="1"/>
          <p:nvPr/>
        </p:nvSpPr>
        <p:spPr>
          <a:xfrm>
            <a:off x="6802359" y="1679252"/>
            <a:ext cx="414605" cy="138499"/>
          </a:xfrm>
          <a:prstGeom prst="rect">
            <a:avLst/>
          </a:prstGeom>
          <a:solidFill>
            <a:schemeClr val="bg1"/>
          </a:solidFill>
        </p:spPr>
        <p:txBody>
          <a:bodyPr wrap="square" rtlCol="0">
            <a:spAutoFit/>
          </a:bodyPr>
          <a:lstStyle/>
          <a:p>
            <a:endParaRPr lang="en-GB" sz="300" dirty="0">
              <a:latin typeface="JLR Emeric" panose="02000503040000020004" pitchFamily="2" charset="0"/>
            </a:endParaRPr>
          </a:p>
        </p:txBody>
      </p:sp>
      <p:sp>
        <p:nvSpPr>
          <p:cNvPr id="39" name="TextBox 38"/>
          <p:cNvSpPr txBox="1"/>
          <p:nvPr/>
        </p:nvSpPr>
        <p:spPr>
          <a:xfrm>
            <a:off x="6793434" y="1496710"/>
            <a:ext cx="414605" cy="138499"/>
          </a:xfrm>
          <a:prstGeom prst="rect">
            <a:avLst/>
          </a:prstGeom>
          <a:solidFill>
            <a:schemeClr val="bg1"/>
          </a:solidFill>
        </p:spPr>
        <p:txBody>
          <a:bodyPr wrap="square" rtlCol="0">
            <a:spAutoFit/>
          </a:bodyPr>
          <a:lstStyle/>
          <a:p>
            <a:endParaRPr lang="en-GB" sz="300" dirty="0">
              <a:latin typeface="JLR Emeric" panose="02000503040000020004" pitchFamily="2" charset="0"/>
            </a:endParaRPr>
          </a:p>
        </p:txBody>
      </p:sp>
      <p:sp>
        <p:nvSpPr>
          <p:cNvPr id="40" name="TextBox 39"/>
          <p:cNvSpPr txBox="1"/>
          <p:nvPr/>
        </p:nvSpPr>
        <p:spPr>
          <a:xfrm>
            <a:off x="6793434" y="1827005"/>
            <a:ext cx="414605" cy="230832"/>
          </a:xfrm>
          <a:prstGeom prst="rect">
            <a:avLst/>
          </a:prstGeom>
          <a:noFill/>
        </p:spPr>
        <p:txBody>
          <a:bodyPr wrap="square" rtlCol="0">
            <a:spAutoFit/>
          </a:bodyPr>
          <a:lstStyle/>
          <a:p>
            <a:r>
              <a:rPr lang="en-GB" sz="900" dirty="0">
                <a:latin typeface="JLR Emeric" panose="02000503040000020004" pitchFamily="2" charset="0"/>
              </a:rPr>
              <a:t>Sec</a:t>
            </a:r>
          </a:p>
        </p:txBody>
      </p:sp>
      <p:sp>
        <p:nvSpPr>
          <p:cNvPr id="5" name="TextBox 4"/>
          <p:cNvSpPr txBox="1"/>
          <p:nvPr/>
        </p:nvSpPr>
        <p:spPr>
          <a:xfrm>
            <a:off x="6807729" y="1430313"/>
            <a:ext cx="414605" cy="230832"/>
          </a:xfrm>
          <a:prstGeom prst="rect">
            <a:avLst/>
          </a:prstGeom>
          <a:noFill/>
        </p:spPr>
        <p:txBody>
          <a:bodyPr wrap="square" rtlCol="0">
            <a:spAutoFit/>
          </a:bodyPr>
          <a:lstStyle/>
          <a:p>
            <a:r>
              <a:rPr lang="en-GB" sz="900" dirty="0">
                <a:latin typeface="JLR Emeric" panose="02000503040000020004" pitchFamily="2" charset="0"/>
              </a:rPr>
              <a:t>Sec</a:t>
            </a:r>
          </a:p>
        </p:txBody>
      </p:sp>
      <p:sp>
        <p:nvSpPr>
          <p:cNvPr id="41" name="TextBox 40"/>
          <p:cNvSpPr txBox="1"/>
          <p:nvPr/>
        </p:nvSpPr>
        <p:spPr>
          <a:xfrm>
            <a:off x="6800581" y="1627486"/>
            <a:ext cx="414605" cy="230832"/>
          </a:xfrm>
          <a:prstGeom prst="rect">
            <a:avLst/>
          </a:prstGeom>
          <a:noFill/>
        </p:spPr>
        <p:txBody>
          <a:bodyPr wrap="square" rtlCol="0">
            <a:spAutoFit/>
          </a:bodyPr>
          <a:lstStyle/>
          <a:p>
            <a:r>
              <a:rPr lang="en-GB" sz="900" dirty="0">
                <a:latin typeface="JLR Emeric" panose="02000503040000020004" pitchFamily="2" charset="0"/>
              </a:rPr>
              <a:t>Sec</a:t>
            </a:r>
          </a:p>
        </p:txBody>
      </p:sp>
    </p:spTree>
    <p:extLst>
      <p:ext uri="{BB962C8B-B14F-4D97-AF65-F5344CB8AC3E}">
        <p14:creationId xmlns:p14="http://schemas.microsoft.com/office/powerpoint/2010/main" val="3792146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13841" y="968246"/>
            <a:ext cx="3317825" cy="3423339"/>
          </a:xfrm>
          <a:prstGeom prst="rect">
            <a:avLst/>
          </a:prstGeom>
        </p:spPr>
      </p:pic>
      <p:sp>
        <p:nvSpPr>
          <p:cNvPr id="3" name="Rectangle 1030"/>
          <p:cNvSpPr txBox="1">
            <a:spLocks noChangeArrowheads="1"/>
          </p:cNvSpPr>
          <p:nvPr/>
        </p:nvSpPr>
        <p:spPr bwMode="auto">
          <a:xfrm>
            <a:off x="176315" y="90289"/>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Process Flow</a:t>
            </a:r>
          </a:p>
          <a:p>
            <a:endParaRPr lang="en-GB" sz="1500" b="0" dirty="0">
              <a:latin typeface="JLR Emeric" panose="02000503040000020004" pitchFamily="2" charset="0"/>
            </a:endParaRPr>
          </a:p>
          <a:p>
            <a:r>
              <a:rPr lang="en-GB" sz="1500" b="0" dirty="0">
                <a:latin typeface="JLR Emeric" panose="02000503040000020004" pitchFamily="2" charset="0"/>
              </a:rPr>
              <a:t>Process Step Box – Typical example</a:t>
            </a:r>
          </a:p>
        </p:txBody>
      </p:sp>
      <p:sp>
        <p:nvSpPr>
          <p:cNvPr id="4" name="TextBox 3"/>
          <p:cNvSpPr txBox="1"/>
          <p:nvPr/>
        </p:nvSpPr>
        <p:spPr>
          <a:xfrm>
            <a:off x="1277634" y="1003239"/>
            <a:ext cx="1383712" cy="253916"/>
          </a:xfrm>
          <a:prstGeom prst="rect">
            <a:avLst/>
          </a:prstGeom>
          <a:noFill/>
          <a:ln>
            <a:solidFill>
              <a:schemeClr val="tx1"/>
            </a:solidFill>
          </a:ln>
        </p:spPr>
        <p:txBody>
          <a:bodyPr wrap="none" rtlCol="0">
            <a:spAutoFit/>
          </a:bodyPr>
          <a:lstStyle/>
          <a:p>
            <a:pPr fontAlgn="base">
              <a:spcBef>
                <a:spcPct val="0"/>
              </a:spcBef>
              <a:spcAft>
                <a:spcPct val="0"/>
              </a:spcAft>
            </a:pPr>
            <a:r>
              <a:rPr lang="en-GB" sz="1050" dirty="0">
                <a:solidFill>
                  <a:srgbClr val="000000"/>
                </a:solidFill>
                <a:latin typeface="JLR Emeric" panose="02000503040000020004" pitchFamily="2" charset="0"/>
              </a:rPr>
              <a:t>Process Step Name</a:t>
            </a:r>
          </a:p>
        </p:txBody>
      </p:sp>
      <p:cxnSp>
        <p:nvCxnSpPr>
          <p:cNvPr id="6" name="Straight Arrow Connector 5"/>
          <p:cNvCxnSpPr/>
          <p:nvPr/>
        </p:nvCxnSpPr>
        <p:spPr>
          <a:xfrm flipH="1" flipV="1">
            <a:off x="2735796" y="1140027"/>
            <a:ext cx="1344028" cy="1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3835" y="1566396"/>
            <a:ext cx="1120820" cy="253916"/>
          </a:xfrm>
          <a:prstGeom prst="rect">
            <a:avLst/>
          </a:prstGeom>
          <a:noFill/>
          <a:ln>
            <a:solidFill>
              <a:schemeClr val="tx1"/>
            </a:solidFill>
          </a:ln>
        </p:spPr>
        <p:txBody>
          <a:bodyPr wrap="none" rtlCol="0">
            <a:spAutoFit/>
          </a:bodyPr>
          <a:lstStyle/>
          <a:p>
            <a:pPr fontAlgn="base">
              <a:spcBef>
                <a:spcPct val="0"/>
              </a:spcBef>
              <a:spcAft>
                <a:spcPct val="0"/>
              </a:spcAft>
            </a:pPr>
            <a:r>
              <a:rPr lang="en-GB" sz="1050" dirty="0">
                <a:solidFill>
                  <a:srgbClr val="000000"/>
                </a:solidFill>
                <a:latin typeface="JLR Emeric" panose="02000503040000020004" pitchFamily="2" charset="0"/>
              </a:rPr>
              <a:t>Cycle Time Info</a:t>
            </a:r>
          </a:p>
        </p:txBody>
      </p:sp>
      <p:sp>
        <p:nvSpPr>
          <p:cNvPr id="9" name="Left Brace 8"/>
          <p:cNvSpPr/>
          <p:nvPr/>
        </p:nvSpPr>
        <p:spPr>
          <a:xfrm>
            <a:off x="3923928" y="1400294"/>
            <a:ext cx="189913" cy="59406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50" dirty="0">
              <a:solidFill>
                <a:srgbClr val="000000"/>
              </a:solidFill>
              <a:latin typeface="JLR Emeric" panose="02000503040000020004" pitchFamily="2" charset="0"/>
            </a:endParaRPr>
          </a:p>
        </p:txBody>
      </p:sp>
      <p:cxnSp>
        <p:nvCxnSpPr>
          <p:cNvPr id="12" name="Straight Arrow Connector 11"/>
          <p:cNvCxnSpPr/>
          <p:nvPr/>
        </p:nvCxnSpPr>
        <p:spPr>
          <a:xfrm flipH="1">
            <a:off x="2802128" y="1697327"/>
            <a:ext cx="10461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3848316" y="2382882"/>
            <a:ext cx="189913" cy="4215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50" dirty="0">
              <a:solidFill>
                <a:srgbClr val="000000"/>
              </a:solidFill>
              <a:latin typeface="JLR Emeric" panose="02000503040000020004" pitchFamily="2" charset="0"/>
            </a:endParaRPr>
          </a:p>
        </p:txBody>
      </p:sp>
      <p:sp>
        <p:nvSpPr>
          <p:cNvPr id="16" name="TextBox 15"/>
          <p:cNvSpPr txBox="1"/>
          <p:nvPr/>
        </p:nvSpPr>
        <p:spPr>
          <a:xfrm>
            <a:off x="1623835" y="1879379"/>
            <a:ext cx="678428" cy="253916"/>
          </a:xfrm>
          <a:prstGeom prst="rect">
            <a:avLst/>
          </a:prstGeom>
          <a:noFill/>
          <a:ln>
            <a:solidFill>
              <a:schemeClr val="tx1"/>
            </a:solidFill>
          </a:ln>
        </p:spPr>
        <p:txBody>
          <a:bodyPr wrap="square" rtlCol="0">
            <a:spAutoFit/>
          </a:bodyPr>
          <a:lstStyle/>
          <a:p>
            <a:pPr fontAlgn="base">
              <a:spcBef>
                <a:spcPct val="0"/>
              </a:spcBef>
              <a:spcAft>
                <a:spcPct val="0"/>
              </a:spcAft>
            </a:pPr>
            <a:r>
              <a:rPr lang="en-GB" sz="1050" dirty="0">
                <a:solidFill>
                  <a:srgbClr val="000000"/>
                </a:solidFill>
                <a:latin typeface="JLR Emeric" panose="02000503040000020004" pitchFamily="2" charset="0"/>
              </a:rPr>
              <a:t>Output</a:t>
            </a:r>
          </a:p>
        </p:txBody>
      </p:sp>
      <p:sp>
        <p:nvSpPr>
          <p:cNvPr id="17" name="TextBox 16"/>
          <p:cNvSpPr txBox="1"/>
          <p:nvPr/>
        </p:nvSpPr>
        <p:spPr>
          <a:xfrm>
            <a:off x="1625155" y="2156378"/>
            <a:ext cx="606256" cy="253916"/>
          </a:xfrm>
          <a:prstGeom prst="rect">
            <a:avLst/>
          </a:prstGeom>
          <a:noFill/>
          <a:ln>
            <a:solidFill>
              <a:schemeClr val="tx1"/>
            </a:solidFill>
          </a:ln>
        </p:spPr>
        <p:txBody>
          <a:bodyPr wrap="none" rtlCol="0">
            <a:spAutoFit/>
          </a:bodyPr>
          <a:lstStyle/>
          <a:p>
            <a:pPr fontAlgn="base">
              <a:spcBef>
                <a:spcPct val="0"/>
              </a:spcBef>
              <a:spcAft>
                <a:spcPct val="0"/>
              </a:spcAft>
            </a:pPr>
            <a:r>
              <a:rPr lang="en-GB" sz="1050" dirty="0">
                <a:solidFill>
                  <a:srgbClr val="000000"/>
                </a:solidFill>
                <a:latin typeface="JLR Emeric" panose="02000503040000020004" pitchFamily="2" charset="0"/>
              </a:rPr>
              <a:t>Labour</a:t>
            </a:r>
          </a:p>
        </p:txBody>
      </p:sp>
      <p:sp>
        <p:nvSpPr>
          <p:cNvPr id="18" name="TextBox 17"/>
          <p:cNvSpPr txBox="1"/>
          <p:nvPr/>
        </p:nvSpPr>
        <p:spPr>
          <a:xfrm>
            <a:off x="1621215" y="2458309"/>
            <a:ext cx="1120820" cy="253916"/>
          </a:xfrm>
          <a:prstGeom prst="rect">
            <a:avLst/>
          </a:prstGeom>
          <a:noFill/>
          <a:ln>
            <a:solidFill>
              <a:schemeClr val="tx1"/>
            </a:solidFill>
          </a:ln>
        </p:spPr>
        <p:txBody>
          <a:bodyPr wrap="none" rtlCol="0">
            <a:spAutoFit/>
          </a:bodyPr>
          <a:lstStyle/>
          <a:p>
            <a:pPr fontAlgn="base">
              <a:spcBef>
                <a:spcPct val="0"/>
              </a:spcBef>
              <a:spcAft>
                <a:spcPct val="0"/>
              </a:spcAft>
            </a:pPr>
            <a:r>
              <a:rPr lang="en-GB" sz="1050" dirty="0">
                <a:solidFill>
                  <a:srgbClr val="000000"/>
                </a:solidFill>
                <a:latin typeface="JLR Emeric" panose="02000503040000020004" pitchFamily="2" charset="0"/>
              </a:rPr>
              <a:t>Shifts and Time</a:t>
            </a:r>
          </a:p>
        </p:txBody>
      </p:sp>
      <p:cxnSp>
        <p:nvCxnSpPr>
          <p:cNvPr id="19" name="Straight Arrow Connector 18"/>
          <p:cNvCxnSpPr/>
          <p:nvPr/>
        </p:nvCxnSpPr>
        <p:spPr>
          <a:xfrm flipH="1">
            <a:off x="2340467" y="2063610"/>
            <a:ext cx="17189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340468" y="2294878"/>
            <a:ext cx="17189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951820" y="2588426"/>
            <a:ext cx="7546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21215" y="3115511"/>
            <a:ext cx="1180913" cy="415498"/>
          </a:xfrm>
          <a:prstGeom prst="rect">
            <a:avLst/>
          </a:prstGeom>
          <a:noFill/>
          <a:ln>
            <a:solidFill>
              <a:schemeClr val="tx1"/>
            </a:solidFill>
          </a:ln>
        </p:spPr>
        <p:txBody>
          <a:bodyPr wrap="square" rtlCol="0">
            <a:spAutoFit/>
          </a:bodyPr>
          <a:lstStyle/>
          <a:p>
            <a:pPr fontAlgn="base">
              <a:spcBef>
                <a:spcPct val="0"/>
              </a:spcBef>
              <a:spcAft>
                <a:spcPct val="0"/>
              </a:spcAft>
            </a:pPr>
            <a:r>
              <a:rPr lang="en-GB" sz="1050" dirty="0">
                <a:latin typeface="JLR Emeric" panose="02000503040000020004" pitchFamily="2" charset="0"/>
              </a:rPr>
              <a:t>Efficiencies &amp; running patterns</a:t>
            </a:r>
          </a:p>
        </p:txBody>
      </p:sp>
      <p:sp>
        <p:nvSpPr>
          <p:cNvPr id="27" name="Left Brace 26"/>
          <p:cNvSpPr/>
          <p:nvPr/>
        </p:nvSpPr>
        <p:spPr>
          <a:xfrm>
            <a:off x="3848316" y="2830160"/>
            <a:ext cx="189913" cy="110841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50" dirty="0">
              <a:solidFill>
                <a:srgbClr val="000000"/>
              </a:solidFill>
              <a:latin typeface="JLR Emeric" panose="02000503040000020004" pitchFamily="2" charset="0"/>
            </a:endParaRPr>
          </a:p>
        </p:txBody>
      </p:sp>
      <p:cxnSp>
        <p:nvCxnSpPr>
          <p:cNvPr id="28" name="Straight Arrow Connector 27"/>
          <p:cNvCxnSpPr/>
          <p:nvPr/>
        </p:nvCxnSpPr>
        <p:spPr>
          <a:xfrm flipH="1">
            <a:off x="2951820" y="3311719"/>
            <a:ext cx="7552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67744" y="4176317"/>
            <a:ext cx="1937456" cy="253916"/>
          </a:xfrm>
          <a:prstGeom prst="rect">
            <a:avLst/>
          </a:prstGeom>
          <a:noFill/>
          <a:ln>
            <a:solidFill>
              <a:schemeClr val="tx1"/>
            </a:solidFill>
          </a:ln>
        </p:spPr>
        <p:txBody>
          <a:bodyPr wrap="square" rtlCol="0">
            <a:spAutoFit/>
          </a:bodyPr>
          <a:lstStyle/>
          <a:p>
            <a:pPr fontAlgn="base">
              <a:spcBef>
                <a:spcPct val="0"/>
              </a:spcBef>
              <a:spcAft>
                <a:spcPct val="0"/>
              </a:spcAft>
            </a:pPr>
            <a:r>
              <a:rPr lang="en-GB" sz="1050" dirty="0">
                <a:latin typeface="JLR Emeric" panose="02000503040000020004" pitchFamily="2" charset="0"/>
              </a:rPr>
              <a:t>Dedicated / Shared (JLR %)</a:t>
            </a:r>
          </a:p>
        </p:txBody>
      </p:sp>
      <p:sp>
        <p:nvSpPr>
          <p:cNvPr id="34" name="TextBox 33"/>
          <p:cNvSpPr txBox="1"/>
          <p:nvPr/>
        </p:nvSpPr>
        <p:spPr>
          <a:xfrm>
            <a:off x="1565291" y="3923767"/>
            <a:ext cx="718466" cy="253916"/>
          </a:xfrm>
          <a:prstGeom prst="rect">
            <a:avLst/>
          </a:prstGeom>
          <a:noFill/>
          <a:ln>
            <a:solidFill>
              <a:schemeClr val="tx1"/>
            </a:solidFill>
          </a:ln>
        </p:spPr>
        <p:txBody>
          <a:bodyPr wrap="none" rtlCol="0">
            <a:spAutoFit/>
          </a:bodyPr>
          <a:lstStyle/>
          <a:p>
            <a:pPr fontAlgn="base">
              <a:spcBef>
                <a:spcPct val="0"/>
              </a:spcBef>
              <a:spcAft>
                <a:spcPct val="0"/>
              </a:spcAft>
            </a:pPr>
            <a:r>
              <a:rPr lang="en-GB" sz="1050" dirty="0">
                <a:latin typeface="JLR Emeric" panose="02000503040000020004" pitchFamily="2" charset="0"/>
              </a:rPr>
              <a:t>Box Q-ty</a:t>
            </a:r>
          </a:p>
        </p:txBody>
      </p:sp>
      <p:cxnSp>
        <p:nvCxnSpPr>
          <p:cNvPr id="35" name="Straight Arrow Connector 34"/>
          <p:cNvCxnSpPr/>
          <p:nvPr/>
        </p:nvCxnSpPr>
        <p:spPr>
          <a:xfrm flipH="1">
            <a:off x="2340468" y="4044301"/>
            <a:ext cx="16147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695113" y="4291733"/>
            <a:ext cx="260087" cy="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a:stretch>
            <a:fillRect/>
          </a:stretch>
        </p:blipFill>
        <p:spPr>
          <a:xfrm>
            <a:off x="132463" y="4096014"/>
            <a:ext cx="1150239" cy="664096"/>
          </a:xfrm>
          <a:prstGeom prst="rect">
            <a:avLst/>
          </a:prstGeom>
        </p:spPr>
      </p:pic>
      <p:sp>
        <p:nvSpPr>
          <p:cNvPr id="29" name="Oval 28"/>
          <p:cNvSpPr/>
          <p:nvPr/>
        </p:nvSpPr>
        <p:spPr>
          <a:xfrm>
            <a:off x="249361" y="4227600"/>
            <a:ext cx="948547" cy="56600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31" name="Rectangle 30"/>
          <p:cNvSpPr/>
          <p:nvPr/>
        </p:nvSpPr>
        <p:spPr>
          <a:xfrm>
            <a:off x="2908176" y="4523551"/>
            <a:ext cx="3582385" cy="300082"/>
          </a:xfrm>
          <a:prstGeom prst="rect">
            <a:avLst/>
          </a:prstGeom>
          <a:noFill/>
        </p:spPr>
        <p:txBody>
          <a:bodyPr wrap="square" lIns="68580" tIns="34290" rIns="68580" bIns="34290">
            <a:spAutoFit/>
          </a:bodyPr>
          <a:lstStyle/>
          <a:p>
            <a:pPr fontAlgn="base">
              <a:spcBef>
                <a:spcPct val="0"/>
              </a:spcBef>
              <a:spcAft>
                <a:spcPct val="0"/>
              </a:spcAft>
            </a:pPr>
            <a:r>
              <a:rPr lang="en-US" sz="1500" dirty="0">
                <a:ln w="0"/>
                <a:latin typeface="JLR Emeric" panose="02000503040000020004" pitchFamily="2" charset="0"/>
              </a:rPr>
              <a:t>Detailed information on individual step</a:t>
            </a:r>
          </a:p>
        </p:txBody>
      </p:sp>
      <p:sp>
        <p:nvSpPr>
          <p:cNvPr id="33" name="Oval 32"/>
          <p:cNvSpPr/>
          <p:nvPr/>
        </p:nvSpPr>
        <p:spPr>
          <a:xfrm>
            <a:off x="648289" y="4272203"/>
            <a:ext cx="211082" cy="292262"/>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32" name="TextBox 31"/>
          <p:cNvSpPr txBox="1"/>
          <p:nvPr/>
        </p:nvSpPr>
        <p:spPr>
          <a:xfrm>
            <a:off x="349880" y="2019407"/>
            <a:ext cx="3498435" cy="954107"/>
          </a:xfrm>
          <a:prstGeom prst="rect">
            <a:avLst/>
          </a:prstGeom>
          <a:solidFill>
            <a:srgbClr val="C4C4C4"/>
          </a:solidFill>
          <a:ln>
            <a:solidFill>
              <a:srgbClr val="000000"/>
            </a:solidFill>
          </a:ln>
        </p:spPr>
        <p:txBody>
          <a:bodyPr wrap="square" rtlCol="0">
            <a:spAutoFit/>
          </a:bodyPr>
          <a:lstStyle/>
          <a:p>
            <a:pPr algn="ctr"/>
            <a:r>
              <a:rPr lang="en-GB" sz="2800" dirty="0">
                <a:latin typeface="JLR Emeric" panose="02000503040000020004" pitchFamily="2" charset="0"/>
              </a:rPr>
              <a:t>Does this process meet the Takt Time?</a:t>
            </a:r>
          </a:p>
        </p:txBody>
      </p:sp>
      <p:sp>
        <p:nvSpPr>
          <p:cNvPr id="46" name="TextBox 45"/>
          <p:cNvSpPr txBox="1"/>
          <p:nvPr/>
        </p:nvSpPr>
        <p:spPr>
          <a:xfrm>
            <a:off x="6793435" y="1847443"/>
            <a:ext cx="414605" cy="138499"/>
          </a:xfrm>
          <a:prstGeom prst="rect">
            <a:avLst/>
          </a:prstGeom>
          <a:solidFill>
            <a:schemeClr val="bg1"/>
          </a:solidFill>
        </p:spPr>
        <p:txBody>
          <a:bodyPr wrap="square" rtlCol="0">
            <a:spAutoFit/>
          </a:bodyPr>
          <a:lstStyle/>
          <a:p>
            <a:endParaRPr lang="en-GB" sz="300" dirty="0">
              <a:latin typeface="JLR Emeric" panose="02000503040000020004" pitchFamily="2" charset="0"/>
            </a:endParaRPr>
          </a:p>
        </p:txBody>
      </p:sp>
      <p:sp>
        <p:nvSpPr>
          <p:cNvPr id="47" name="TextBox 46"/>
          <p:cNvSpPr txBox="1"/>
          <p:nvPr/>
        </p:nvSpPr>
        <p:spPr>
          <a:xfrm>
            <a:off x="6802359" y="1625464"/>
            <a:ext cx="414605" cy="138499"/>
          </a:xfrm>
          <a:prstGeom prst="rect">
            <a:avLst/>
          </a:prstGeom>
          <a:solidFill>
            <a:schemeClr val="bg1"/>
          </a:solidFill>
        </p:spPr>
        <p:txBody>
          <a:bodyPr wrap="square" rtlCol="0">
            <a:spAutoFit/>
          </a:bodyPr>
          <a:lstStyle/>
          <a:p>
            <a:endParaRPr lang="en-GB" sz="300" dirty="0">
              <a:latin typeface="JLR Emeric" panose="02000503040000020004" pitchFamily="2" charset="0"/>
            </a:endParaRPr>
          </a:p>
        </p:txBody>
      </p:sp>
      <p:sp>
        <p:nvSpPr>
          <p:cNvPr id="48" name="TextBox 47"/>
          <p:cNvSpPr txBox="1"/>
          <p:nvPr/>
        </p:nvSpPr>
        <p:spPr>
          <a:xfrm>
            <a:off x="6793434" y="1442922"/>
            <a:ext cx="414605" cy="138499"/>
          </a:xfrm>
          <a:prstGeom prst="rect">
            <a:avLst/>
          </a:prstGeom>
          <a:solidFill>
            <a:schemeClr val="bg1"/>
          </a:solidFill>
        </p:spPr>
        <p:txBody>
          <a:bodyPr wrap="square" rtlCol="0">
            <a:spAutoFit/>
          </a:bodyPr>
          <a:lstStyle/>
          <a:p>
            <a:endParaRPr lang="en-GB" sz="300" dirty="0">
              <a:latin typeface="JLR Emeric" panose="02000503040000020004" pitchFamily="2" charset="0"/>
            </a:endParaRPr>
          </a:p>
        </p:txBody>
      </p:sp>
      <p:sp>
        <p:nvSpPr>
          <p:cNvPr id="49" name="TextBox 48"/>
          <p:cNvSpPr txBox="1"/>
          <p:nvPr/>
        </p:nvSpPr>
        <p:spPr>
          <a:xfrm>
            <a:off x="6793434" y="1773217"/>
            <a:ext cx="414605" cy="230832"/>
          </a:xfrm>
          <a:prstGeom prst="rect">
            <a:avLst/>
          </a:prstGeom>
          <a:noFill/>
        </p:spPr>
        <p:txBody>
          <a:bodyPr wrap="square" rtlCol="0">
            <a:spAutoFit/>
          </a:bodyPr>
          <a:lstStyle/>
          <a:p>
            <a:r>
              <a:rPr lang="en-GB" sz="900" dirty="0">
                <a:latin typeface="JLR Emeric" panose="02000503040000020004" pitchFamily="2" charset="0"/>
              </a:rPr>
              <a:t>Sec</a:t>
            </a:r>
          </a:p>
        </p:txBody>
      </p:sp>
      <p:sp>
        <p:nvSpPr>
          <p:cNvPr id="50" name="TextBox 49"/>
          <p:cNvSpPr txBox="1"/>
          <p:nvPr/>
        </p:nvSpPr>
        <p:spPr>
          <a:xfrm>
            <a:off x="6807729" y="1376525"/>
            <a:ext cx="414605" cy="230832"/>
          </a:xfrm>
          <a:prstGeom prst="rect">
            <a:avLst/>
          </a:prstGeom>
          <a:noFill/>
        </p:spPr>
        <p:txBody>
          <a:bodyPr wrap="square" rtlCol="0">
            <a:spAutoFit/>
          </a:bodyPr>
          <a:lstStyle/>
          <a:p>
            <a:r>
              <a:rPr lang="en-GB" sz="900" dirty="0">
                <a:latin typeface="JLR Emeric" panose="02000503040000020004" pitchFamily="2" charset="0"/>
              </a:rPr>
              <a:t>Sec</a:t>
            </a:r>
          </a:p>
        </p:txBody>
      </p:sp>
      <p:sp>
        <p:nvSpPr>
          <p:cNvPr id="51" name="TextBox 50"/>
          <p:cNvSpPr txBox="1"/>
          <p:nvPr/>
        </p:nvSpPr>
        <p:spPr>
          <a:xfrm>
            <a:off x="6800581" y="1573698"/>
            <a:ext cx="414605" cy="230832"/>
          </a:xfrm>
          <a:prstGeom prst="rect">
            <a:avLst/>
          </a:prstGeom>
          <a:noFill/>
        </p:spPr>
        <p:txBody>
          <a:bodyPr wrap="square" rtlCol="0">
            <a:spAutoFit/>
          </a:bodyPr>
          <a:lstStyle/>
          <a:p>
            <a:r>
              <a:rPr lang="en-GB" sz="900" dirty="0">
                <a:latin typeface="JLR Emeric" panose="02000503040000020004" pitchFamily="2" charset="0"/>
              </a:rPr>
              <a:t>Sec</a:t>
            </a:r>
          </a:p>
        </p:txBody>
      </p:sp>
    </p:spTree>
    <p:extLst>
      <p:ext uri="{BB962C8B-B14F-4D97-AF65-F5344CB8AC3E}">
        <p14:creationId xmlns:p14="http://schemas.microsoft.com/office/powerpoint/2010/main" val="1366473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72411" y="3288698"/>
            <a:ext cx="4053184" cy="323165"/>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C7CBCF"/>
                </a:solidFill>
                <a:latin typeface="JLR Emeric" panose="02000503040000020004" pitchFamily="2" charset="0"/>
              </a:rPr>
              <a:t>Process Flow</a:t>
            </a:r>
          </a:p>
        </p:txBody>
      </p:sp>
      <p:sp>
        <p:nvSpPr>
          <p:cNvPr id="6" name="Rectangle 1030"/>
          <p:cNvSpPr txBox="1">
            <a:spLocks noChangeArrowheads="1"/>
          </p:cNvSpPr>
          <p:nvPr/>
        </p:nvSpPr>
        <p:spPr bwMode="auto">
          <a:xfrm>
            <a:off x="219309" y="5013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Process Flow</a:t>
            </a:r>
          </a:p>
          <a:p>
            <a:endParaRPr lang="en-GB" sz="1500" b="0" dirty="0">
              <a:latin typeface="JLR Emeric" panose="02000503040000020004" pitchFamily="2" charset="0"/>
            </a:endParaRPr>
          </a:p>
          <a:p>
            <a:r>
              <a:rPr lang="en-GB" sz="1500" b="0" dirty="0">
                <a:latin typeface="JLR Emeric" panose="02000503040000020004" pitchFamily="2" charset="0"/>
              </a:rPr>
              <a:t>Process Flow</a:t>
            </a:r>
          </a:p>
        </p:txBody>
      </p:sp>
      <p:sp>
        <p:nvSpPr>
          <p:cNvPr id="7" name="Rectangle 6"/>
          <p:cNvSpPr/>
          <p:nvPr/>
        </p:nvSpPr>
        <p:spPr>
          <a:xfrm>
            <a:off x="2113360" y="2417167"/>
            <a:ext cx="676442" cy="42461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8" name="Rectangle 7"/>
          <p:cNvSpPr/>
          <p:nvPr/>
        </p:nvSpPr>
        <p:spPr>
          <a:xfrm>
            <a:off x="2113360" y="3718477"/>
            <a:ext cx="676442" cy="42461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9" name="Rectangle 8"/>
          <p:cNvSpPr/>
          <p:nvPr/>
        </p:nvSpPr>
        <p:spPr>
          <a:xfrm>
            <a:off x="3815917" y="2459040"/>
            <a:ext cx="486054" cy="42461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0" name="Rectangle 9"/>
          <p:cNvSpPr/>
          <p:nvPr/>
        </p:nvSpPr>
        <p:spPr>
          <a:xfrm>
            <a:off x="3831954" y="3718477"/>
            <a:ext cx="486054" cy="42461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1" name="Rectangle 10"/>
          <p:cNvSpPr/>
          <p:nvPr/>
        </p:nvSpPr>
        <p:spPr>
          <a:xfrm>
            <a:off x="5255094" y="2445013"/>
            <a:ext cx="594066" cy="163890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2" name="Rectangle 11"/>
          <p:cNvSpPr/>
          <p:nvPr/>
        </p:nvSpPr>
        <p:spPr>
          <a:xfrm>
            <a:off x="6697387" y="2487968"/>
            <a:ext cx="736931" cy="42461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3" name="Oval 2"/>
          <p:cNvSpPr/>
          <p:nvPr/>
        </p:nvSpPr>
        <p:spPr>
          <a:xfrm>
            <a:off x="1817694" y="1977684"/>
            <a:ext cx="5562618" cy="3078342"/>
          </a:xfrm>
          <a:prstGeom prst="ellipse">
            <a:avLst/>
          </a:prstGeom>
          <a:noFill/>
          <a:ln>
            <a:solidFill>
              <a:srgbClr val="C7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C7CBCF"/>
              </a:solidFill>
              <a:latin typeface="JLR Emeric" panose="02000503040000020004" pitchFamily="2" charset="0"/>
            </a:endParaRPr>
          </a:p>
        </p:txBody>
      </p:sp>
    </p:spTree>
    <p:extLst>
      <p:ext uri="{BB962C8B-B14F-4D97-AF65-F5344CB8AC3E}">
        <p14:creationId xmlns:p14="http://schemas.microsoft.com/office/powerpoint/2010/main" val="2859305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72411" y="3288698"/>
            <a:ext cx="4053184" cy="323165"/>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00B0F0"/>
                </a:solidFill>
                <a:latin typeface="JLR Emeric" panose="02000503040000020004" pitchFamily="2" charset="0"/>
              </a:rPr>
              <a:t>Material Flow</a:t>
            </a:r>
          </a:p>
        </p:txBody>
      </p:sp>
      <p:sp>
        <p:nvSpPr>
          <p:cNvPr id="6" name="Rectangle 1030"/>
          <p:cNvSpPr txBox="1">
            <a:spLocks noChangeArrowheads="1"/>
          </p:cNvSpPr>
          <p:nvPr/>
        </p:nvSpPr>
        <p:spPr bwMode="auto">
          <a:xfrm>
            <a:off x="188573" y="66059"/>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Material Flow</a:t>
            </a:r>
          </a:p>
          <a:p>
            <a:endParaRPr lang="en-GB" sz="1500" b="0" dirty="0">
              <a:latin typeface="JLR Emeric" panose="02000503040000020004" pitchFamily="2" charset="0"/>
            </a:endParaRPr>
          </a:p>
          <a:p>
            <a:r>
              <a:rPr lang="en-GB" sz="1500" b="0" dirty="0">
                <a:latin typeface="JLR Emeric" panose="02000503040000020004" pitchFamily="2" charset="0"/>
              </a:rPr>
              <a:t>Material Flow</a:t>
            </a:r>
          </a:p>
        </p:txBody>
      </p:sp>
      <p:sp>
        <p:nvSpPr>
          <p:cNvPr id="7" name="Rectangle 6"/>
          <p:cNvSpPr/>
          <p:nvPr/>
        </p:nvSpPr>
        <p:spPr>
          <a:xfrm>
            <a:off x="2789802" y="2355726"/>
            <a:ext cx="1026114" cy="93297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8" name="Rectangle 7"/>
          <p:cNvSpPr/>
          <p:nvPr/>
        </p:nvSpPr>
        <p:spPr>
          <a:xfrm>
            <a:off x="4343400" y="2395159"/>
            <a:ext cx="903768" cy="93297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9" name="Rectangle 8"/>
          <p:cNvSpPr/>
          <p:nvPr/>
        </p:nvSpPr>
        <p:spPr>
          <a:xfrm>
            <a:off x="5668943" y="2355726"/>
            <a:ext cx="1056150" cy="93297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0" name="Rectangle 9"/>
          <p:cNvSpPr/>
          <p:nvPr/>
        </p:nvSpPr>
        <p:spPr>
          <a:xfrm>
            <a:off x="4280580" y="3613663"/>
            <a:ext cx="1026114" cy="99104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1" name="Rectangle 10"/>
          <p:cNvSpPr/>
          <p:nvPr/>
        </p:nvSpPr>
        <p:spPr>
          <a:xfrm>
            <a:off x="2794321" y="3650377"/>
            <a:ext cx="1026114" cy="113561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3" name="Oval 2"/>
          <p:cNvSpPr/>
          <p:nvPr/>
        </p:nvSpPr>
        <p:spPr>
          <a:xfrm>
            <a:off x="661737" y="1809236"/>
            <a:ext cx="7267074" cy="307834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244177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2463" y="4165170"/>
            <a:ext cx="1150239" cy="664096"/>
          </a:xfrm>
          <a:prstGeom prst="rect">
            <a:avLst/>
          </a:prstGeom>
        </p:spPr>
      </p:pic>
      <p:sp>
        <p:nvSpPr>
          <p:cNvPr id="6" name="Oval 5"/>
          <p:cNvSpPr/>
          <p:nvPr/>
        </p:nvSpPr>
        <p:spPr>
          <a:xfrm>
            <a:off x="249361" y="4296756"/>
            <a:ext cx="948547" cy="56600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8" name="Rectangle 1030"/>
          <p:cNvSpPr txBox="1">
            <a:spLocks noChangeArrowheads="1"/>
          </p:cNvSpPr>
          <p:nvPr/>
        </p:nvSpPr>
        <p:spPr bwMode="auto">
          <a:xfrm>
            <a:off x="195738" y="67825"/>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Material Flow</a:t>
            </a:r>
          </a:p>
          <a:p>
            <a:endParaRPr lang="en-GB" sz="1500" b="0" dirty="0">
              <a:latin typeface="JLR Emeric" panose="02000503040000020004" pitchFamily="2" charset="0"/>
            </a:endParaRPr>
          </a:p>
          <a:p>
            <a:r>
              <a:rPr lang="en-GB" sz="1500" b="0" dirty="0">
                <a:latin typeface="JLR Emeric" panose="02000503040000020004" pitchFamily="2" charset="0"/>
              </a:rPr>
              <a:t>Material Flow - Symbols</a:t>
            </a:r>
          </a:p>
        </p:txBody>
      </p:sp>
      <p:pic>
        <p:nvPicPr>
          <p:cNvPr id="4" name="Picture 3"/>
          <p:cNvPicPr>
            <a:picLocks noChangeAspect="1"/>
          </p:cNvPicPr>
          <p:nvPr/>
        </p:nvPicPr>
        <p:blipFill>
          <a:blip r:embed="rId3"/>
          <a:stretch>
            <a:fillRect/>
          </a:stretch>
        </p:blipFill>
        <p:spPr>
          <a:xfrm>
            <a:off x="0" y="862190"/>
            <a:ext cx="9144000" cy="1300655"/>
          </a:xfrm>
          <a:prstGeom prst="rect">
            <a:avLst/>
          </a:prstGeom>
        </p:spPr>
      </p:pic>
      <p:graphicFrame>
        <p:nvGraphicFramePr>
          <p:cNvPr id="12" name="Object 2"/>
          <p:cNvGraphicFramePr>
            <a:graphicFrameLocks noChangeAspect="1"/>
          </p:cNvGraphicFramePr>
          <p:nvPr>
            <p:extLst>
              <p:ext uri="{D42A27DB-BD31-4B8C-83A1-F6EECF244321}">
                <p14:modId xmlns:p14="http://schemas.microsoft.com/office/powerpoint/2010/main" val="2414549603"/>
              </p:ext>
            </p:extLst>
          </p:nvPr>
        </p:nvGraphicFramePr>
        <p:xfrm>
          <a:off x="2446752" y="4070263"/>
          <a:ext cx="179924" cy="251610"/>
        </p:xfrm>
        <a:graphic>
          <a:graphicData uri="http://schemas.openxmlformats.org/presentationml/2006/ole">
            <mc:AlternateContent xmlns:mc="http://schemas.openxmlformats.org/markup-compatibility/2006">
              <mc:Choice xmlns:v="urn:schemas-microsoft-com:vml" Requires="v">
                <p:oleObj name="VISIO" r:id="rId4" imgW="281635" imgH="523646" progId="Visio.Drawing.6">
                  <p:embed/>
                </p:oleObj>
              </mc:Choice>
              <mc:Fallback>
                <p:oleObj name="VISIO" r:id="rId4" imgW="281635" imgH="523646" progId="Visio.Drawing.6">
                  <p:embed/>
                  <p:pic>
                    <p:nvPicPr>
                      <p:cNvPr id="12"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6752" y="4070263"/>
                        <a:ext cx="179924" cy="251610"/>
                      </a:xfrm>
                      <a:prstGeom prst="rect">
                        <a:avLst/>
                      </a:prstGeom>
                      <a:noFill/>
                      <a:ln>
                        <a:noFill/>
                      </a:ln>
                      <a:effectLst/>
                    </p:spPr>
                  </p:pic>
                </p:oleObj>
              </mc:Fallback>
            </mc:AlternateContent>
          </a:graphicData>
        </a:graphic>
      </p:graphicFrame>
      <p:graphicFrame>
        <p:nvGraphicFramePr>
          <p:cNvPr id="13" name="Object 3"/>
          <p:cNvGraphicFramePr>
            <a:graphicFrameLocks noChangeAspect="1"/>
          </p:cNvGraphicFramePr>
          <p:nvPr>
            <p:extLst>
              <p:ext uri="{D42A27DB-BD31-4B8C-83A1-F6EECF244321}">
                <p14:modId xmlns:p14="http://schemas.microsoft.com/office/powerpoint/2010/main" val="187974554"/>
              </p:ext>
            </p:extLst>
          </p:nvPr>
        </p:nvGraphicFramePr>
        <p:xfrm>
          <a:off x="2110374" y="3190819"/>
          <a:ext cx="651326" cy="375097"/>
        </p:xfrm>
        <a:graphic>
          <a:graphicData uri="http://schemas.openxmlformats.org/presentationml/2006/ole">
            <mc:AlternateContent xmlns:mc="http://schemas.openxmlformats.org/markup-compatibility/2006">
              <mc:Choice xmlns:v="urn:schemas-microsoft-com:vml" Requires="v">
                <p:oleObj name="VISIO" r:id="rId6" imgW="1064520" imgH="818280" progId="Visio.Drawing.6">
                  <p:embed/>
                </p:oleObj>
              </mc:Choice>
              <mc:Fallback>
                <p:oleObj name="VISIO" r:id="rId6" imgW="1064520" imgH="818280" progId="Visio.Drawing.6">
                  <p:embed/>
                  <p:pic>
                    <p:nvPicPr>
                      <p:cNvPr id="1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0374" y="3190819"/>
                        <a:ext cx="651326" cy="375097"/>
                      </a:xfrm>
                      <a:prstGeom prst="rect">
                        <a:avLst/>
                      </a:prstGeom>
                      <a:noFill/>
                      <a:ln>
                        <a:noFill/>
                      </a:ln>
                      <a:effec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453027558"/>
              </p:ext>
            </p:extLst>
          </p:nvPr>
        </p:nvGraphicFramePr>
        <p:xfrm>
          <a:off x="2124751" y="3661413"/>
          <a:ext cx="516528" cy="177026"/>
        </p:xfrm>
        <a:graphic>
          <a:graphicData uri="http://schemas.openxmlformats.org/presentationml/2006/ole">
            <mc:AlternateContent xmlns:mc="http://schemas.openxmlformats.org/markup-compatibility/2006">
              <mc:Choice xmlns:v="urn:schemas-microsoft-com:vml" Requires="v">
                <p:oleObj name="VISIO" r:id="rId8" imgW="1540440" imgH="595800" progId="Visio.Drawing.6">
                  <p:embed/>
                </p:oleObj>
              </mc:Choice>
              <mc:Fallback>
                <p:oleObj name="VISIO" r:id="rId8" imgW="1540440" imgH="595800" progId="Visio.Drawing.6">
                  <p:embed/>
                  <p:pic>
                    <p:nvPicPr>
                      <p:cNvPr id="1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4751" y="3661413"/>
                        <a:ext cx="516528" cy="177026"/>
                      </a:xfrm>
                      <a:prstGeom prst="rect">
                        <a:avLst/>
                      </a:prstGeom>
                      <a:noFill/>
                      <a:ln>
                        <a:noFill/>
                      </a:ln>
                      <a:effec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3433250030"/>
              </p:ext>
            </p:extLst>
          </p:nvPr>
        </p:nvGraphicFramePr>
        <p:xfrm>
          <a:off x="2436037" y="4534214"/>
          <a:ext cx="185737" cy="295052"/>
        </p:xfrm>
        <a:graphic>
          <a:graphicData uri="http://schemas.openxmlformats.org/presentationml/2006/ole">
            <mc:AlternateContent xmlns:mc="http://schemas.openxmlformats.org/markup-compatibility/2006">
              <mc:Choice xmlns:v="urn:schemas-microsoft-com:vml" Requires="v">
                <p:oleObj name="VISIO" r:id="rId10" imgW="340462" imgH="340462" progId="Visio.Drawing.6">
                  <p:embed/>
                </p:oleObj>
              </mc:Choice>
              <mc:Fallback>
                <p:oleObj name="VISIO" r:id="rId10" imgW="340462" imgH="340462" progId="Visio.Drawing.6">
                  <p:embed/>
                  <p:pic>
                    <p:nvPicPr>
                      <p:cNvPr id="1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6037" y="4534214"/>
                        <a:ext cx="185737" cy="295052"/>
                      </a:xfrm>
                      <a:prstGeom prst="rect">
                        <a:avLst/>
                      </a:prstGeom>
                      <a:noFill/>
                      <a:ln>
                        <a:noFill/>
                      </a:ln>
                      <a:effectLst/>
                    </p:spPr>
                  </p:pic>
                </p:oleObj>
              </mc:Fallback>
            </mc:AlternateContent>
          </a:graphicData>
        </a:graphic>
      </p:graphicFrame>
      <p:sp>
        <p:nvSpPr>
          <p:cNvPr id="16" name="Rectangle 3"/>
          <p:cNvSpPr txBox="1">
            <a:spLocks noChangeArrowheads="1"/>
          </p:cNvSpPr>
          <p:nvPr/>
        </p:nvSpPr>
        <p:spPr bwMode="auto">
          <a:xfrm>
            <a:off x="2678069" y="3426506"/>
            <a:ext cx="5247085" cy="1477328"/>
          </a:xfrm>
          <a:prstGeom prst="rect">
            <a:avLst/>
          </a:prstGeom>
          <a:noFill/>
          <a:ln w="9525">
            <a:noFill/>
            <a:miter lim="800000"/>
            <a:headEnd/>
            <a:tailEnd/>
          </a:ln>
        </p:spPr>
        <p:txBody>
          <a:bodyPr lIns="0" tIns="0" rIns="0" bIns="0">
            <a:spAutoFit/>
          </a:bodyPr>
          <a:lstStyle/>
          <a:p>
            <a:pPr marL="229622" indent="-229622"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Inventory </a:t>
            </a:r>
            <a:r>
              <a:rPr lang="en-GB" sz="1000" dirty="0">
                <a:solidFill>
                  <a:srgbClr val="000000"/>
                </a:solidFill>
                <a:latin typeface="JLR Emeric" panose="02000503040000020004" pitchFamily="2" charset="0"/>
              </a:rPr>
              <a:t>– </a:t>
            </a:r>
            <a:r>
              <a:rPr lang="en-GB" sz="1000" kern="0" dirty="0">
                <a:solidFill>
                  <a:srgbClr val="000000"/>
                </a:solidFill>
                <a:latin typeface="JLR Emeric" panose="02000503040000020004" pitchFamily="2" charset="0"/>
              </a:rPr>
              <a:t>Count of inventory and time.</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Truck Shipments </a:t>
            </a:r>
            <a:r>
              <a:rPr lang="en-GB" sz="1000" dirty="0">
                <a:solidFill>
                  <a:srgbClr val="000000"/>
                </a:solidFill>
                <a:latin typeface="JLR Emeric" panose="02000503040000020004" pitchFamily="2" charset="0"/>
              </a:rPr>
              <a:t>– </a:t>
            </a:r>
            <a:r>
              <a:rPr lang="en-GB" sz="1000" kern="0" dirty="0">
                <a:solidFill>
                  <a:srgbClr val="000000"/>
                </a:solidFill>
                <a:latin typeface="JLR Emeric" panose="02000503040000020004" pitchFamily="2" charset="0"/>
              </a:rPr>
              <a:t>Indicates the type and frequency of shipments.</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Buffer or Safety Stock </a:t>
            </a:r>
            <a:r>
              <a:rPr lang="en-GB" sz="1000" dirty="0">
                <a:solidFill>
                  <a:srgbClr val="000000"/>
                </a:solidFill>
                <a:latin typeface="JLR Emeric" panose="02000503040000020004" pitchFamily="2" charset="0"/>
              </a:rPr>
              <a:t>– </a:t>
            </a:r>
            <a:r>
              <a:rPr lang="en-GB" sz="1000" kern="0" dirty="0">
                <a:solidFill>
                  <a:srgbClr val="000000"/>
                </a:solidFill>
                <a:latin typeface="JLR Emeric" panose="02000503040000020004" pitchFamily="2" charset="0"/>
              </a:rPr>
              <a:t>Accumulation of completed or partially complete assemblies and sub-assemblies.</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Supermarket </a:t>
            </a:r>
            <a:r>
              <a:rPr lang="en-GB" sz="1000" dirty="0">
                <a:solidFill>
                  <a:srgbClr val="000000"/>
                </a:solidFill>
                <a:latin typeface="JLR Emeric" panose="02000503040000020004" pitchFamily="2" charset="0"/>
              </a:rPr>
              <a:t>– </a:t>
            </a:r>
            <a:r>
              <a:rPr lang="en-GB" sz="1000" kern="0" dirty="0">
                <a:solidFill>
                  <a:srgbClr val="000000"/>
                </a:solidFill>
                <a:latin typeface="JLR Emeric" panose="02000503040000020004" pitchFamily="2" charset="0"/>
              </a:rPr>
              <a:t>A controlled inventory of parts that is used to schedule production at an upstream process. The open side faces towards the supplying process.</a:t>
            </a:r>
          </a:p>
        </p:txBody>
      </p:sp>
      <p:sp>
        <p:nvSpPr>
          <p:cNvPr id="17" name="Rectangle 3"/>
          <p:cNvSpPr txBox="1">
            <a:spLocks noChangeArrowheads="1"/>
          </p:cNvSpPr>
          <p:nvPr/>
        </p:nvSpPr>
        <p:spPr>
          <a:xfrm>
            <a:off x="2582217" y="2572881"/>
            <a:ext cx="7137619" cy="1952801"/>
          </a:xfrm>
          <a:prstGeom prst="rect">
            <a:avLst/>
          </a:prstGeom>
        </p:spPr>
        <p:txBody>
          <a:bodyPr/>
          <a:lstStyle>
            <a:lvl1pPr algn="l" rtl="0" fontAlgn="base">
              <a:lnSpc>
                <a:spcPts val="1875"/>
              </a:lnSpc>
              <a:spcBef>
                <a:spcPct val="0"/>
              </a:spcBef>
              <a:spcAft>
                <a:spcPct val="0"/>
              </a:spcAft>
              <a:defRPr sz="1500">
                <a:solidFill>
                  <a:srgbClr val="000000"/>
                </a:solidFill>
                <a:latin typeface="+mn-lt"/>
                <a:ea typeface="+mn-ea"/>
                <a:cs typeface="+mn-cs"/>
              </a:defRPr>
            </a:lvl1pPr>
            <a:lvl2pPr marL="203577" algn="l" rtl="0" fontAlgn="base">
              <a:lnSpc>
                <a:spcPts val="1875"/>
              </a:lnSpc>
              <a:spcBef>
                <a:spcPct val="0"/>
              </a:spcBef>
              <a:spcAft>
                <a:spcPct val="0"/>
              </a:spcAft>
              <a:defRPr sz="1500">
                <a:solidFill>
                  <a:srgbClr val="000000"/>
                </a:solidFill>
                <a:latin typeface="+mn-lt"/>
              </a:defRPr>
            </a:lvl2pPr>
            <a:lvl3pPr marL="401795" algn="l" rtl="0" fontAlgn="base">
              <a:lnSpc>
                <a:spcPts val="1875"/>
              </a:lnSpc>
              <a:spcBef>
                <a:spcPct val="0"/>
              </a:spcBef>
              <a:spcAft>
                <a:spcPct val="0"/>
              </a:spcAft>
              <a:defRPr sz="1500">
                <a:solidFill>
                  <a:srgbClr val="000000"/>
                </a:solidFill>
                <a:latin typeface="+mn-lt"/>
              </a:defRPr>
            </a:lvl3pPr>
            <a:lvl4pPr marL="605373" algn="l" rtl="0" fontAlgn="base">
              <a:lnSpc>
                <a:spcPts val="1875"/>
              </a:lnSpc>
              <a:spcBef>
                <a:spcPct val="0"/>
              </a:spcBef>
              <a:spcAft>
                <a:spcPct val="0"/>
              </a:spcAft>
              <a:defRPr sz="1500">
                <a:solidFill>
                  <a:srgbClr val="000000"/>
                </a:solidFill>
                <a:latin typeface="+mn-lt"/>
              </a:defRPr>
            </a:lvl4pPr>
            <a:lvl5pPr marL="808949" algn="l" rtl="0" fontAlgn="base">
              <a:lnSpc>
                <a:spcPts val="1875"/>
              </a:lnSpc>
              <a:spcBef>
                <a:spcPct val="0"/>
              </a:spcBef>
              <a:spcAft>
                <a:spcPct val="0"/>
              </a:spcAft>
              <a:defRPr sz="1500">
                <a:solidFill>
                  <a:srgbClr val="000000"/>
                </a:solidFill>
                <a:latin typeface="+mn-lt"/>
              </a:defRPr>
            </a:lvl5pPr>
            <a:lvl6pPr marL="1066098" algn="l" rtl="0" fontAlgn="base">
              <a:spcBef>
                <a:spcPct val="0"/>
              </a:spcBef>
              <a:spcAft>
                <a:spcPct val="0"/>
              </a:spcAft>
              <a:defRPr>
                <a:solidFill>
                  <a:srgbClr val="000000"/>
                </a:solidFill>
                <a:latin typeface="+mn-lt"/>
              </a:defRPr>
            </a:lvl6pPr>
            <a:lvl7pPr marL="1323247" algn="l" rtl="0" fontAlgn="base">
              <a:spcBef>
                <a:spcPct val="0"/>
              </a:spcBef>
              <a:spcAft>
                <a:spcPct val="0"/>
              </a:spcAft>
              <a:defRPr>
                <a:solidFill>
                  <a:srgbClr val="000000"/>
                </a:solidFill>
                <a:latin typeface="+mn-lt"/>
              </a:defRPr>
            </a:lvl7pPr>
            <a:lvl8pPr marL="1580397" algn="l" rtl="0" fontAlgn="base">
              <a:spcBef>
                <a:spcPct val="0"/>
              </a:spcBef>
              <a:spcAft>
                <a:spcPct val="0"/>
              </a:spcAft>
              <a:defRPr>
                <a:solidFill>
                  <a:srgbClr val="000000"/>
                </a:solidFill>
                <a:latin typeface="+mn-lt"/>
              </a:defRPr>
            </a:lvl8pPr>
            <a:lvl9pPr marL="1837546" algn="l" rtl="0" fontAlgn="base">
              <a:spcBef>
                <a:spcPct val="0"/>
              </a:spcBef>
              <a:spcAft>
                <a:spcPct val="0"/>
              </a:spcAft>
              <a:defRPr>
                <a:solidFill>
                  <a:srgbClr val="000000"/>
                </a:solidFill>
                <a:latin typeface="+mn-lt"/>
              </a:defRPr>
            </a:lvl9pPr>
          </a:lstStyle>
          <a:p>
            <a:pPr marL="192907" indent="-192907">
              <a:lnSpc>
                <a:spcPct val="100000"/>
              </a:lnSpc>
              <a:buFont typeface="Wingdings" pitchFamily="2" charset="2"/>
              <a:buChar char="§"/>
              <a:defRPr/>
            </a:pPr>
            <a:r>
              <a:rPr lang="en-GB" sz="1000" kern="0" dirty="0">
                <a:latin typeface="JLR Emeric" panose="02000503040000020004" pitchFamily="2" charset="0"/>
              </a:rPr>
              <a:t>Push Arrow – Production material that is produced and moved forward before the next process needs it.</a:t>
            </a:r>
          </a:p>
          <a:p>
            <a:pPr>
              <a:lnSpc>
                <a:spcPct val="100000"/>
              </a:lnSpc>
              <a:defRPr/>
            </a:pPr>
            <a:endParaRPr lang="en-GB" sz="1000" kern="0" dirty="0">
              <a:latin typeface="JLR Emeric" panose="02000503040000020004" pitchFamily="2" charset="0"/>
            </a:endParaRPr>
          </a:p>
          <a:p>
            <a:pPr marL="192907" indent="-192907">
              <a:lnSpc>
                <a:spcPct val="100000"/>
              </a:lnSpc>
              <a:buFont typeface="Wingdings" pitchFamily="2" charset="2"/>
              <a:buChar char="§"/>
              <a:defRPr/>
            </a:pPr>
            <a:r>
              <a:rPr lang="en-GB" sz="1000" kern="0" dirty="0">
                <a:latin typeface="JLR Emeric" panose="02000503040000020004" pitchFamily="2" charset="0"/>
              </a:rPr>
              <a:t>Arrow – Used for movement of finished goods to the customer and raw material from the suppliers</a:t>
            </a:r>
          </a:p>
          <a:p>
            <a:pPr>
              <a:lnSpc>
                <a:spcPct val="100000"/>
              </a:lnSpc>
              <a:defRPr/>
            </a:pPr>
            <a:endParaRPr lang="en-GB" sz="1000" kern="0" dirty="0">
              <a:latin typeface="JLR Emeric" panose="02000503040000020004" pitchFamily="2" charset="0"/>
            </a:endParaRPr>
          </a:p>
          <a:p>
            <a:pPr marL="192907" indent="-192907">
              <a:lnSpc>
                <a:spcPct val="100000"/>
              </a:lnSpc>
              <a:buFont typeface="Wingdings" pitchFamily="2" charset="2"/>
              <a:buChar char="§"/>
              <a:defRPr/>
            </a:pPr>
            <a:r>
              <a:rPr lang="en-GB" sz="1000" kern="0" dirty="0">
                <a:latin typeface="JLR Emeric" panose="02000503040000020004" pitchFamily="2" charset="0"/>
              </a:rPr>
              <a:t>FIFO –First In – First Out sequence.  Maximum quantity is included.</a:t>
            </a:r>
          </a:p>
        </p:txBody>
      </p:sp>
      <p:graphicFrame>
        <p:nvGraphicFramePr>
          <p:cNvPr id="18" name="Object 2"/>
          <p:cNvGraphicFramePr>
            <a:graphicFrameLocks noChangeAspect="1"/>
          </p:cNvGraphicFramePr>
          <p:nvPr>
            <p:extLst>
              <p:ext uri="{D42A27DB-BD31-4B8C-83A1-F6EECF244321}">
                <p14:modId xmlns:p14="http://schemas.microsoft.com/office/powerpoint/2010/main" val="2989609643"/>
              </p:ext>
            </p:extLst>
          </p:nvPr>
        </p:nvGraphicFramePr>
        <p:xfrm>
          <a:off x="2041452" y="2356836"/>
          <a:ext cx="619461" cy="234042"/>
        </p:xfrm>
        <a:graphic>
          <a:graphicData uri="http://schemas.openxmlformats.org/presentationml/2006/ole">
            <mc:AlternateContent xmlns:mc="http://schemas.openxmlformats.org/markup-compatibility/2006">
              <mc:Choice xmlns:v="urn:schemas-microsoft-com:vml" Requires="v">
                <p:oleObj name="VISIO" r:id="rId12" imgW="803453" imgH="222809" progId="Visio.Drawing.6">
                  <p:embed/>
                </p:oleObj>
              </mc:Choice>
              <mc:Fallback>
                <p:oleObj name="VISIO" r:id="rId12" imgW="803453" imgH="222809" progId="Visio.Drawing.6">
                  <p:embed/>
                  <p:pic>
                    <p:nvPicPr>
                      <p:cNvPr id="18"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41452" y="2356836"/>
                        <a:ext cx="619461" cy="234042"/>
                      </a:xfrm>
                      <a:prstGeom prst="rect">
                        <a:avLst/>
                      </a:prstGeom>
                      <a:noFill/>
                      <a:ln>
                        <a:noFill/>
                      </a:ln>
                      <a:effectLst/>
                    </p:spPr>
                  </p:pic>
                </p:oleObj>
              </mc:Fallback>
            </mc:AlternateContent>
          </a:graphicData>
        </a:graphic>
      </p:graphicFrame>
      <p:graphicFrame>
        <p:nvGraphicFramePr>
          <p:cNvPr id="19" name="Object 3"/>
          <p:cNvGraphicFramePr>
            <a:graphicFrameLocks noChangeAspect="1"/>
          </p:cNvGraphicFramePr>
          <p:nvPr>
            <p:extLst>
              <p:ext uri="{D42A27DB-BD31-4B8C-83A1-F6EECF244321}">
                <p14:modId xmlns:p14="http://schemas.microsoft.com/office/powerpoint/2010/main" val="2863326619"/>
              </p:ext>
            </p:extLst>
          </p:nvPr>
        </p:nvGraphicFramePr>
        <p:xfrm>
          <a:off x="1977654" y="2674691"/>
          <a:ext cx="675645" cy="163938"/>
        </p:xfrm>
        <a:graphic>
          <a:graphicData uri="http://schemas.openxmlformats.org/presentationml/2006/ole">
            <mc:AlternateContent xmlns:mc="http://schemas.openxmlformats.org/markup-compatibility/2006">
              <mc:Choice xmlns:v="urn:schemas-microsoft-com:vml" Requires="v">
                <p:oleObj name="VISIO" r:id="rId14" imgW="1654560" imgH="491760" progId="Visio.Drawing.6">
                  <p:embed/>
                </p:oleObj>
              </mc:Choice>
              <mc:Fallback>
                <p:oleObj name="VISIO" r:id="rId14" imgW="1654560" imgH="491760" progId="Visio.Drawing.6">
                  <p:embed/>
                  <p:pic>
                    <p:nvPicPr>
                      <p:cNvPr id="19"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77654" y="2674691"/>
                        <a:ext cx="675645" cy="163938"/>
                      </a:xfrm>
                      <a:prstGeom prst="rect">
                        <a:avLst/>
                      </a:prstGeom>
                      <a:noFill/>
                      <a:ln>
                        <a:noFill/>
                      </a:ln>
                      <a:effectLst/>
                    </p:spPr>
                  </p:pic>
                </p:oleObj>
              </mc:Fallback>
            </mc:AlternateContent>
          </a:graphicData>
        </a:graphic>
      </p:graphicFrame>
      <p:graphicFrame>
        <p:nvGraphicFramePr>
          <p:cNvPr id="20" name="Object 4"/>
          <p:cNvGraphicFramePr>
            <a:graphicFrameLocks noChangeAspect="1"/>
          </p:cNvGraphicFramePr>
          <p:nvPr>
            <p:extLst>
              <p:ext uri="{D42A27DB-BD31-4B8C-83A1-F6EECF244321}">
                <p14:modId xmlns:p14="http://schemas.microsoft.com/office/powerpoint/2010/main" val="2618602327"/>
              </p:ext>
            </p:extLst>
          </p:nvPr>
        </p:nvGraphicFramePr>
        <p:xfrm>
          <a:off x="2082350" y="2901928"/>
          <a:ext cx="624218" cy="237669"/>
        </p:xfrm>
        <a:graphic>
          <a:graphicData uri="http://schemas.openxmlformats.org/presentationml/2006/ole">
            <mc:AlternateContent xmlns:mc="http://schemas.openxmlformats.org/markup-compatibility/2006">
              <mc:Choice xmlns:v="urn:schemas-microsoft-com:vml" Requires="v">
                <p:oleObj name="VISIO" r:id="rId16" imgW="862920" imgH="437400" progId="Visio.Drawing.6">
                  <p:embed/>
                </p:oleObj>
              </mc:Choice>
              <mc:Fallback>
                <p:oleObj name="VISIO" r:id="rId16" imgW="862920" imgH="437400" progId="Visio.Drawing.6">
                  <p:embed/>
                  <p:pic>
                    <p:nvPicPr>
                      <p:cNvPr id="20"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82350" y="2901928"/>
                        <a:ext cx="624218" cy="237669"/>
                      </a:xfrm>
                      <a:prstGeom prst="rect">
                        <a:avLst/>
                      </a:prstGeom>
                      <a:noFill/>
                      <a:ln>
                        <a:noFill/>
                      </a:ln>
                      <a:effec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61164306"/>
              </p:ext>
            </p:extLst>
          </p:nvPr>
        </p:nvGraphicFramePr>
        <p:xfrm>
          <a:off x="449318" y="1683930"/>
          <a:ext cx="516528" cy="177026"/>
        </p:xfrm>
        <a:graphic>
          <a:graphicData uri="http://schemas.openxmlformats.org/presentationml/2006/ole">
            <mc:AlternateContent xmlns:mc="http://schemas.openxmlformats.org/markup-compatibility/2006">
              <mc:Choice xmlns:v="urn:schemas-microsoft-com:vml" Requires="v">
                <p:oleObj name="VISIO" r:id="rId8" imgW="1540440" imgH="595800" progId="Visio.Drawing.6">
                  <p:embed/>
                </p:oleObj>
              </mc:Choice>
              <mc:Fallback>
                <p:oleObj name="VISIO" r:id="rId8" imgW="1540440" imgH="595800" progId="Visio.Drawing.6">
                  <p:embed/>
                  <p:pic>
                    <p:nvPicPr>
                      <p:cNvPr id="2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318" y="1683930"/>
                        <a:ext cx="516528" cy="177026"/>
                      </a:xfrm>
                      <a:prstGeom prst="rect">
                        <a:avLst/>
                      </a:prstGeom>
                      <a:noFill/>
                      <a:ln>
                        <a:noFill/>
                      </a:ln>
                      <a:effec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3927131885"/>
              </p:ext>
            </p:extLst>
          </p:nvPr>
        </p:nvGraphicFramePr>
        <p:xfrm>
          <a:off x="8517359" y="1772443"/>
          <a:ext cx="516528" cy="177026"/>
        </p:xfrm>
        <a:graphic>
          <a:graphicData uri="http://schemas.openxmlformats.org/presentationml/2006/ole">
            <mc:AlternateContent xmlns:mc="http://schemas.openxmlformats.org/markup-compatibility/2006">
              <mc:Choice xmlns:v="urn:schemas-microsoft-com:vml" Requires="v">
                <p:oleObj name="VISIO" r:id="rId8" imgW="1540440" imgH="595800" progId="Visio.Drawing.6">
                  <p:embed/>
                </p:oleObj>
              </mc:Choice>
              <mc:Fallback>
                <p:oleObj name="VISIO" r:id="rId8" imgW="1540440" imgH="595800" progId="Visio.Drawing.6">
                  <p:embed/>
                  <p:pic>
                    <p:nvPicPr>
                      <p:cNvPr id="2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359" y="1772443"/>
                        <a:ext cx="516528" cy="17702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7483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562" y="3058425"/>
            <a:ext cx="8039255" cy="915635"/>
          </a:xfrm>
          <a:prstGeom prst="rect">
            <a:avLst/>
          </a:prstGeom>
          <a:noFill/>
        </p:spPr>
        <p:txBody>
          <a:bodyPr wrap="square" lIns="68580" tIns="34290" rIns="68580" bIns="34290">
            <a:spAutoFit/>
          </a:bodyPr>
          <a:lstStyle/>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Shows the level of raw materials, inventory, Work In Process (WIP), and finished goods</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Explains where material is stored and how it’s transported between process steps </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Shows delivery frequency to the customer and Tier 2 suppliers</a:t>
            </a:r>
          </a:p>
        </p:txBody>
      </p:sp>
      <p:pic>
        <p:nvPicPr>
          <p:cNvPr id="5" name="Picture 4"/>
          <p:cNvPicPr>
            <a:picLocks noChangeAspect="1"/>
          </p:cNvPicPr>
          <p:nvPr/>
        </p:nvPicPr>
        <p:blipFill>
          <a:blip r:embed="rId2"/>
          <a:stretch>
            <a:fillRect/>
          </a:stretch>
        </p:blipFill>
        <p:spPr>
          <a:xfrm>
            <a:off x="132463" y="4080646"/>
            <a:ext cx="1150239" cy="664096"/>
          </a:xfrm>
          <a:prstGeom prst="rect">
            <a:avLst/>
          </a:prstGeom>
        </p:spPr>
      </p:pic>
      <p:sp>
        <p:nvSpPr>
          <p:cNvPr id="6" name="Oval 5"/>
          <p:cNvSpPr/>
          <p:nvPr/>
        </p:nvSpPr>
        <p:spPr>
          <a:xfrm>
            <a:off x="249361" y="4212232"/>
            <a:ext cx="948547" cy="56600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8" name="Rectangle 1030"/>
          <p:cNvSpPr txBox="1">
            <a:spLocks noChangeArrowheads="1"/>
          </p:cNvSpPr>
          <p:nvPr/>
        </p:nvSpPr>
        <p:spPr bwMode="auto">
          <a:xfrm>
            <a:off x="249361" y="76986"/>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Material Flow</a:t>
            </a:r>
          </a:p>
          <a:p>
            <a:endParaRPr lang="en-GB" sz="1500" b="0" dirty="0">
              <a:latin typeface="JLR Emeric" panose="02000503040000020004" pitchFamily="2" charset="0"/>
            </a:endParaRPr>
          </a:p>
          <a:p>
            <a:r>
              <a:rPr lang="en-GB" sz="1500" b="0" dirty="0">
                <a:latin typeface="JLR Emeric" panose="02000503040000020004" pitchFamily="2" charset="0"/>
              </a:rPr>
              <a:t>Material Flow</a:t>
            </a:r>
          </a:p>
        </p:txBody>
      </p:sp>
      <p:pic>
        <p:nvPicPr>
          <p:cNvPr id="9" name="Picture 8"/>
          <p:cNvPicPr>
            <a:picLocks noChangeAspect="1"/>
          </p:cNvPicPr>
          <p:nvPr/>
        </p:nvPicPr>
        <p:blipFill>
          <a:blip r:embed="rId3"/>
          <a:stretch>
            <a:fillRect/>
          </a:stretch>
        </p:blipFill>
        <p:spPr>
          <a:xfrm>
            <a:off x="0" y="1100394"/>
            <a:ext cx="9144000" cy="1300655"/>
          </a:xfrm>
          <a:prstGeom prst="rect">
            <a:avLst/>
          </a:prstGeom>
        </p:spPr>
      </p:pic>
      <p:graphicFrame>
        <p:nvGraphicFramePr>
          <p:cNvPr id="7" name="Object 4"/>
          <p:cNvGraphicFramePr>
            <a:graphicFrameLocks noChangeAspect="1"/>
          </p:cNvGraphicFramePr>
          <p:nvPr>
            <p:extLst>
              <p:ext uri="{D42A27DB-BD31-4B8C-83A1-F6EECF244321}">
                <p14:modId xmlns:p14="http://schemas.microsoft.com/office/powerpoint/2010/main" val="431387534"/>
              </p:ext>
            </p:extLst>
          </p:nvPr>
        </p:nvGraphicFramePr>
        <p:xfrm>
          <a:off x="449318" y="1922134"/>
          <a:ext cx="516528" cy="177026"/>
        </p:xfrm>
        <a:graphic>
          <a:graphicData uri="http://schemas.openxmlformats.org/presentationml/2006/ole">
            <mc:AlternateContent xmlns:mc="http://schemas.openxmlformats.org/markup-compatibility/2006">
              <mc:Choice xmlns:v="urn:schemas-microsoft-com:vml" Requires="v">
                <p:oleObj name="VISIO" r:id="rId4" imgW="1540440" imgH="595800" progId="Visio.Drawing.6">
                  <p:embed/>
                </p:oleObj>
              </mc:Choice>
              <mc:Fallback>
                <p:oleObj name="VISIO" r:id="rId4" imgW="1540440" imgH="595800" progId="Visio.Drawing.6">
                  <p:embed/>
                  <p:pic>
                    <p:nvPicPr>
                      <p:cNvPr id="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18" y="1922134"/>
                        <a:ext cx="516528" cy="177026"/>
                      </a:xfrm>
                      <a:prstGeom prst="rect">
                        <a:avLst/>
                      </a:prstGeom>
                      <a:noFill/>
                      <a:ln>
                        <a:noFill/>
                      </a:ln>
                      <a:effec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039822414"/>
              </p:ext>
            </p:extLst>
          </p:nvPr>
        </p:nvGraphicFramePr>
        <p:xfrm>
          <a:off x="8517359" y="2010647"/>
          <a:ext cx="516528" cy="177026"/>
        </p:xfrm>
        <a:graphic>
          <a:graphicData uri="http://schemas.openxmlformats.org/presentationml/2006/ole">
            <mc:AlternateContent xmlns:mc="http://schemas.openxmlformats.org/markup-compatibility/2006">
              <mc:Choice xmlns:v="urn:schemas-microsoft-com:vml" Requires="v">
                <p:oleObj name="VISIO" r:id="rId4" imgW="1540440" imgH="595800" progId="Visio.Drawing.6">
                  <p:embed/>
                </p:oleObj>
              </mc:Choice>
              <mc:Fallback>
                <p:oleObj name="VISIO" r:id="rId4" imgW="1540440" imgH="595800" progId="Visio.Drawing.6">
                  <p:embed/>
                  <p:pic>
                    <p:nvPicPr>
                      <p:cNvPr id="1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7359" y="2010647"/>
                        <a:ext cx="516528" cy="17702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3195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63" y="2779280"/>
            <a:ext cx="1760191" cy="515526"/>
          </a:xfrm>
          <a:prstGeom prst="rect">
            <a:avLst/>
          </a:prstGeom>
          <a:noFill/>
        </p:spPr>
        <p:txBody>
          <a:bodyPr wrap="square" lIns="68580" tIns="34290" rIns="68580" bIns="34290">
            <a:spAutoFit/>
          </a:bodyPr>
          <a:lstStyle/>
          <a:p>
            <a:pPr algn="ctr" fontAlgn="base">
              <a:spcBef>
                <a:spcPct val="0"/>
              </a:spcBef>
              <a:spcAft>
                <a:spcPts val="600"/>
              </a:spcAft>
            </a:pPr>
            <a:r>
              <a:rPr lang="en-US" sz="1200" dirty="0">
                <a:ln w="0"/>
                <a:latin typeface="JLR Emeric" panose="02000503040000020004" pitchFamily="2" charset="0"/>
              </a:rPr>
              <a:t>Tier 2 deliveries and</a:t>
            </a:r>
          </a:p>
          <a:p>
            <a:pPr algn="ctr" fontAlgn="base">
              <a:spcBef>
                <a:spcPct val="0"/>
              </a:spcBef>
              <a:spcAft>
                <a:spcPts val="600"/>
              </a:spcAft>
            </a:pPr>
            <a:r>
              <a:rPr lang="en-US" sz="1200" dirty="0">
                <a:ln w="0"/>
                <a:latin typeface="JLR Emeric" panose="02000503040000020004" pitchFamily="2" charset="0"/>
              </a:rPr>
              <a:t>Raw materials storage</a:t>
            </a:r>
          </a:p>
        </p:txBody>
      </p:sp>
      <p:pic>
        <p:nvPicPr>
          <p:cNvPr id="5" name="Picture 4"/>
          <p:cNvPicPr>
            <a:picLocks noChangeAspect="1"/>
          </p:cNvPicPr>
          <p:nvPr/>
        </p:nvPicPr>
        <p:blipFill>
          <a:blip r:embed="rId2"/>
          <a:stretch>
            <a:fillRect/>
          </a:stretch>
        </p:blipFill>
        <p:spPr>
          <a:xfrm>
            <a:off x="132463" y="4096014"/>
            <a:ext cx="1150239" cy="664096"/>
          </a:xfrm>
          <a:prstGeom prst="rect">
            <a:avLst/>
          </a:prstGeom>
        </p:spPr>
      </p:pic>
      <p:sp>
        <p:nvSpPr>
          <p:cNvPr id="6" name="Oval 5"/>
          <p:cNvSpPr/>
          <p:nvPr/>
        </p:nvSpPr>
        <p:spPr>
          <a:xfrm>
            <a:off x="249361" y="4227600"/>
            <a:ext cx="948547" cy="56600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8" name="Rectangle 1030"/>
          <p:cNvSpPr txBox="1">
            <a:spLocks noChangeArrowheads="1"/>
          </p:cNvSpPr>
          <p:nvPr/>
        </p:nvSpPr>
        <p:spPr bwMode="auto">
          <a:xfrm>
            <a:off x="188573" y="76986"/>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Material Flow</a:t>
            </a:r>
          </a:p>
          <a:p>
            <a:endParaRPr lang="en-GB" sz="1500" b="0" dirty="0">
              <a:latin typeface="JLR Emeric" panose="02000503040000020004" pitchFamily="2" charset="0"/>
            </a:endParaRPr>
          </a:p>
          <a:p>
            <a:r>
              <a:rPr lang="en-GB" sz="1500" b="0" dirty="0">
                <a:latin typeface="JLR Emeric" panose="02000503040000020004" pitchFamily="2" charset="0"/>
              </a:rPr>
              <a:t>Material Flow</a:t>
            </a:r>
          </a:p>
        </p:txBody>
      </p:sp>
      <p:pic>
        <p:nvPicPr>
          <p:cNvPr id="9" name="Picture 8"/>
          <p:cNvPicPr>
            <a:picLocks noChangeAspect="1"/>
          </p:cNvPicPr>
          <p:nvPr/>
        </p:nvPicPr>
        <p:blipFill>
          <a:blip r:embed="rId3"/>
          <a:stretch>
            <a:fillRect/>
          </a:stretch>
        </p:blipFill>
        <p:spPr>
          <a:xfrm>
            <a:off x="0" y="1100394"/>
            <a:ext cx="9144000" cy="1300655"/>
          </a:xfrm>
          <a:prstGeom prst="rect">
            <a:avLst/>
          </a:prstGeom>
        </p:spPr>
      </p:pic>
      <p:sp>
        <p:nvSpPr>
          <p:cNvPr id="3" name="Rounded Rectangle 2"/>
          <p:cNvSpPr/>
          <p:nvPr/>
        </p:nvSpPr>
        <p:spPr>
          <a:xfrm>
            <a:off x="-1" y="1118865"/>
            <a:ext cx="2009553" cy="15829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0" name="Rounded Rectangle 9"/>
          <p:cNvSpPr/>
          <p:nvPr/>
        </p:nvSpPr>
        <p:spPr>
          <a:xfrm>
            <a:off x="3055088" y="1100394"/>
            <a:ext cx="4004931" cy="15829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1" name="Rounded Rectangle 10"/>
          <p:cNvSpPr/>
          <p:nvPr/>
        </p:nvSpPr>
        <p:spPr>
          <a:xfrm>
            <a:off x="7975158" y="1100394"/>
            <a:ext cx="1152940" cy="15829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3" name="Rectangle 12"/>
          <p:cNvSpPr/>
          <p:nvPr/>
        </p:nvSpPr>
        <p:spPr>
          <a:xfrm>
            <a:off x="4028602" y="2783127"/>
            <a:ext cx="2265873" cy="253916"/>
          </a:xfrm>
          <a:prstGeom prst="rect">
            <a:avLst/>
          </a:prstGeom>
          <a:noFill/>
        </p:spPr>
        <p:txBody>
          <a:bodyPr wrap="square" lIns="68580" tIns="34290" rIns="68580" bIns="34290">
            <a:spAutoFit/>
          </a:bodyPr>
          <a:lstStyle/>
          <a:p>
            <a:pPr algn="ctr" fontAlgn="base">
              <a:spcBef>
                <a:spcPct val="0"/>
              </a:spcBef>
              <a:spcAft>
                <a:spcPts val="600"/>
              </a:spcAft>
            </a:pPr>
            <a:r>
              <a:rPr lang="en-US" sz="1200" dirty="0">
                <a:ln w="0"/>
                <a:latin typeface="JLR Emeric" panose="02000503040000020004" pitchFamily="2" charset="0"/>
              </a:rPr>
              <a:t>Inventory and Work in Process</a:t>
            </a:r>
          </a:p>
        </p:txBody>
      </p:sp>
      <p:sp>
        <p:nvSpPr>
          <p:cNvPr id="14" name="Rectangle 13"/>
          <p:cNvSpPr/>
          <p:nvPr/>
        </p:nvSpPr>
        <p:spPr>
          <a:xfrm>
            <a:off x="7913023" y="2786302"/>
            <a:ext cx="1230977" cy="623248"/>
          </a:xfrm>
          <a:prstGeom prst="rect">
            <a:avLst/>
          </a:prstGeom>
          <a:noFill/>
        </p:spPr>
        <p:txBody>
          <a:bodyPr wrap="square" lIns="68580" tIns="34290" rIns="68580" bIns="34290">
            <a:spAutoFit/>
          </a:bodyPr>
          <a:lstStyle/>
          <a:p>
            <a:pPr algn="ctr" fontAlgn="base">
              <a:spcBef>
                <a:spcPct val="0"/>
              </a:spcBef>
            </a:pPr>
            <a:r>
              <a:rPr lang="en-US" sz="1200" dirty="0">
                <a:ln w="0"/>
                <a:latin typeface="JLR Emeric" panose="02000503040000020004" pitchFamily="2" charset="0"/>
              </a:rPr>
              <a:t>Finished Goods</a:t>
            </a:r>
          </a:p>
          <a:p>
            <a:pPr algn="ctr" fontAlgn="base">
              <a:spcBef>
                <a:spcPct val="0"/>
              </a:spcBef>
            </a:pPr>
            <a:r>
              <a:rPr lang="en-US" sz="1200" dirty="0">
                <a:ln w="0"/>
                <a:latin typeface="JLR Emeric" panose="02000503040000020004" pitchFamily="2" charset="0"/>
              </a:rPr>
              <a:t> and </a:t>
            </a:r>
          </a:p>
          <a:p>
            <a:pPr algn="ctr" fontAlgn="base">
              <a:spcBef>
                <a:spcPct val="0"/>
              </a:spcBef>
            </a:pPr>
            <a:r>
              <a:rPr lang="en-US" sz="1200" dirty="0">
                <a:ln w="0"/>
                <a:latin typeface="JLR Emeric" panose="02000503040000020004" pitchFamily="2" charset="0"/>
              </a:rPr>
              <a:t>Shipment</a:t>
            </a:r>
          </a:p>
        </p:txBody>
      </p:sp>
      <p:graphicFrame>
        <p:nvGraphicFramePr>
          <p:cNvPr id="12" name="Object 4"/>
          <p:cNvGraphicFramePr>
            <a:graphicFrameLocks noChangeAspect="1"/>
          </p:cNvGraphicFramePr>
          <p:nvPr>
            <p:extLst>
              <p:ext uri="{D42A27DB-BD31-4B8C-83A1-F6EECF244321}">
                <p14:modId xmlns:p14="http://schemas.microsoft.com/office/powerpoint/2010/main" val="1134049839"/>
              </p:ext>
            </p:extLst>
          </p:nvPr>
        </p:nvGraphicFramePr>
        <p:xfrm>
          <a:off x="449318" y="1922134"/>
          <a:ext cx="516528" cy="177026"/>
        </p:xfrm>
        <a:graphic>
          <a:graphicData uri="http://schemas.openxmlformats.org/presentationml/2006/ole">
            <mc:AlternateContent xmlns:mc="http://schemas.openxmlformats.org/markup-compatibility/2006">
              <mc:Choice xmlns:v="urn:schemas-microsoft-com:vml" Requires="v">
                <p:oleObj name="VISIO" r:id="rId4" imgW="1540440" imgH="595800" progId="Visio.Drawing.6">
                  <p:embed/>
                </p:oleObj>
              </mc:Choice>
              <mc:Fallback>
                <p:oleObj name="VISIO" r:id="rId4" imgW="1540440" imgH="595800" progId="Visio.Drawing.6">
                  <p:embed/>
                  <p:pic>
                    <p:nvPicPr>
                      <p:cNvPr id="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18" y="1922134"/>
                        <a:ext cx="516528" cy="177026"/>
                      </a:xfrm>
                      <a:prstGeom prst="rect">
                        <a:avLst/>
                      </a:prstGeom>
                      <a:noFill/>
                      <a:ln>
                        <a:noFill/>
                      </a:ln>
                      <a:effec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1456191050"/>
              </p:ext>
            </p:extLst>
          </p:nvPr>
        </p:nvGraphicFramePr>
        <p:xfrm>
          <a:off x="8517359" y="2010647"/>
          <a:ext cx="516528" cy="177026"/>
        </p:xfrm>
        <a:graphic>
          <a:graphicData uri="http://schemas.openxmlformats.org/presentationml/2006/ole">
            <mc:AlternateContent xmlns:mc="http://schemas.openxmlformats.org/markup-compatibility/2006">
              <mc:Choice xmlns:v="urn:schemas-microsoft-com:vml" Requires="v">
                <p:oleObj name="VISIO" r:id="rId4" imgW="1540440" imgH="595800" progId="Visio.Drawing.6">
                  <p:embed/>
                </p:oleObj>
              </mc:Choice>
              <mc:Fallback>
                <p:oleObj name="VISIO" r:id="rId4" imgW="1540440" imgH="595800" progId="Visio.Drawing.6">
                  <p:embed/>
                  <p:pic>
                    <p:nvPicPr>
                      <p:cNvPr id="1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7359" y="2010647"/>
                        <a:ext cx="516528" cy="17702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4220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6439" y="906118"/>
            <a:ext cx="7382106" cy="3815251"/>
          </a:xfrm>
        </p:spPr>
        <p:txBody>
          <a:bodyPr/>
          <a:lstStyle/>
          <a:p>
            <a:pPr>
              <a:spcBef>
                <a:spcPts val="675"/>
              </a:spcBef>
            </a:pPr>
            <a:r>
              <a:rPr lang="en-US" b="1" dirty="0">
                <a:latin typeface="JLR Emeric" panose="02000503040000020004" pitchFamily="2" charset="0"/>
              </a:rPr>
              <a:t>Purpose:</a:t>
            </a:r>
            <a:r>
              <a:rPr lang="en-US" dirty="0">
                <a:latin typeface="JLR Emeric" panose="02000503040000020004" pitchFamily="2" charset="0"/>
              </a:rPr>
              <a:t>	     Clarify what a Value Stream Map (VSM) is and learn how to read it</a:t>
            </a:r>
          </a:p>
          <a:p>
            <a:pPr>
              <a:spcBef>
                <a:spcPts val="675"/>
              </a:spcBef>
            </a:pPr>
            <a:r>
              <a:rPr lang="en-US" b="1" dirty="0">
                <a:latin typeface="JLR Emeric" panose="02000503040000020004" pitchFamily="2" charset="0"/>
              </a:rPr>
              <a:t>Objectives:</a:t>
            </a:r>
            <a:r>
              <a:rPr lang="en-US" dirty="0">
                <a:latin typeface="JLR Emeric" panose="02000503040000020004" pitchFamily="2" charset="0"/>
              </a:rPr>
              <a:t>   Provide common understanding of Value Stream Map</a:t>
            </a:r>
          </a:p>
          <a:p>
            <a:pPr>
              <a:spcBef>
                <a:spcPts val="675"/>
              </a:spcBef>
            </a:pPr>
            <a:r>
              <a:rPr lang="en-US" b="1" dirty="0">
                <a:latin typeface="JLR Emeric" panose="02000503040000020004" pitchFamily="2" charset="0"/>
              </a:rPr>
              <a:t>Outcome:      </a:t>
            </a:r>
            <a:r>
              <a:rPr lang="en-US" dirty="0">
                <a:latin typeface="JLR Emeric" panose="02000503040000020004" pitchFamily="2" charset="0"/>
              </a:rPr>
              <a:t>Ability to read a Value Stream Map</a:t>
            </a:r>
          </a:p>
          <a:p>
            <a:pPr>
              <a:spcBef>
                <a:spcPts val="675"/>
              </a:spcBef>
            </a:pPr>
            <a:r>
              <a:rPr lang="en-US" b="1" dirty="0">
                <a:latin typeface="JLR Emeric" panose="02000503040000020004" pitchFamily="2" charset="0"/>
              </a:rPr>
              <a:t>Agenda:</a:t>
            </a:r>
            <a:r>
              <a:rPr lang="en-US" dirty="0">
                <a:latin typeface="JLR Emeric" panose="02000503040000020004" pitchFamily="2" charset="0"/>
              </a:rPr>
              <a:t>	</a:t>
            </a:r>
          </a:p>
          <a:p>
            <a:pPr>
              <a:spcBef>
                <a:spcPts val="675"/>
              </a:spcBef>
            </a:pPr>
            <a:r>
              <a:rPr lang="en-US" dirty="0">
                <a:latin typeface="JLR Emeric" panose="02000503040000020004" pitchFamily="2" charset="0"/>
              </a:rPr>
              <a:t>	1. Introductions</a:t>
            </a:r>
          </a:p>
          <a:p>
            <a:pPr>
              <a:spcBef>
                <a:spcPts val="675"/>
              </a:spcBef>
            </a:pPr>
            <a:r>
              <a:rPr lang="en-US" dirty="0">
                <a:latin typeface="JLR Emeric" panose="02000503040000020004" pitchFamily="2" charset="0"/>
              </a:rPr>
              <a:t>	2. What is a Value Stream Map?</a:t>
            </a:r>
          </a:p>
          <a:p>
            <a:pPr>
              <a:spcBef>
                <a:spcPts val="675"/>
              </a:spcBef>
            </a:pPr>
            <a:r>
              <a:rPr lang="en-US" dirty="0">
                <a:latin typeface="JLR Emeric" panose="02000503040000020004" pitchFamily="2" charset="0"/>
              </a:rPr>
              <a:t>		a. Customer loop</a:t>
            </a:r>
          </a:p>
          <a:p>
            <a:pPr>
              <a:spcBef>
                <a:spcPts val="675"/>
              </a:spcBef>
            </a:pPr>
            <a:r>
              <a:rPr lang="en-US" dirty="0">
                <a:latin typeface="JLR Emeric" panose="02000503040000020004" pitchFamily="2" charset="0"/>
              </a:rPr>
              <a:t>		b. Suppliers loop</a:t>
            </a:r>
          </a:p>
          <a:p>
            <a:pPr>
              <a:spcBef>
                <a:spcPts val="675"/>
              </a:spcBef>
            </a:pPr>
            <a:r>
              <a:rPr lang="en-US" dirty="0">
                <a:latin typeface="JLR Emeric" panose="02000503040000020004" pitchFamily="2" charset="0"/>
              </a:rPr>
              <a:t>		c. Processes within plant</a:t>
            </a:r>
          </a:p>
          <a:p>
            <a:pPr>
              <a:spcBef>
                <a:spcPts val="675"/>
              </a:spcBef>
            </a:pPr>
            <a:r>
              <a:rPr lang="en-US" dirty="0">
                <a:latin typeface="JLR Emeric" panose="02000503040000020004" pitchFamily="2" charset="0"/>
              </a:rPr>
              <a:t>		d. Lead time</a:t>
            </a:r>
          </a:p>
          <a:p>
            <a:pPr>
              <a:spcBef>
                <a:spcPts val="675"/>
              </a:spcBef>
            </a:pPr>
            <a:r>
              <a:rPr lang="en-US" dirty="0">
                <a:latin typeface="JLR Emeric" panose="02000503040000020004" pitchFamily="2" charset="0"/>
              </a:rPr>
              <a:t>	</a:t>
            </a:r>
            <a:r>
              <a:rPr lang="en-US" dirty="0">
                <a:solidFill>
                  <a:schemeClr val="tx1"/>
                </a:solidFill>
                <a:latin typeface="JLR Emeric" panose="02000503040000020004" pitchFamily="2" charset="0"/>
              </a:rPr>
              <a:t>3. “Push” vs “Pull” – differences </a:t>
            </a:r>
          </a:p>
          <a:p>
            <a:pPr>
              <a:spcBef>
                <a:spcPts val="675"/>
              </a:spcBef>
            </a:pPr>
            <a:r>
              <a:rPr lang="en-US" dirty="0">
                <a:latin typeface="JLR Emeric" panose="02000503040000020004" pitchFamily="2" charset="0"/>
              </a:rPr>
              <a:t>			</a:t>
            </a:r>
          </a:p>
          <a:p>
            <a:pPr>
              <a:spcBef>
                <a:spcPts val="675"/>
              </a:spcBef>
            </a:pPr>
            <a:r>
              <a:rPr lang="en-US" dirty="0">
                <a:latin typeface="JLR Emeric" panose="02000503040000020004" pitchFamily="2" charset="0"/>
              </a:rPr>
              <a:t>		</a:t>
            </a:r>
            <a:endParaRPr lang="en-GB" dirty="0">
              <a:latin typeface="JLR Emeric" panose="02000503040000020004" pitchFamily="2" charset="0"/>
            </a:endParaRPr>
          </a:p>
        </p:txBody>
      </p:sp>
      <p:sp>
        <p:nvSpPr>
          <p:cNvPr id="6" name="Rectangle 1030"/>
          <p:cNvSpPr txBox="1">
            <a:spLocks noChangeArrowheads="1"/>
          </p:cNvSpPr>
          <p:nvPr/>
        </p:nvSpPr>
        <p:spPr bwMode="auto">
          <a:xfrm>
            <a:off x="263369" y="61371"/>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solidFill>
                  <a:schemeClr val="tx1"/>
                </a:solidFill>
                <a:latin typeface="JLR Emeric" panose="02000503040000020004" pitchFamily="2" charset="0"/>
              </a:rPr>
              <a:t>Objectives and agenda</a:t>
            </a:r>
          </a:p>
        </p:txBody>
      </p:sp>
    </p:spTree>
    <p:extLst>
      <p:ext uri="{BB962C8B-B14F-4D97-AF65-F5344CB8AC3E}">
        <p14:creationId xmlns:p14="http://schemas.microsoft.com/office/powerpoint/2010/main" val="4850742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63" y="2779280"/>
            <a:ext cx="1760191" cy="515526"/>
          </a:xfrm>
          <a:prstGeom prst="rect">
            <a:avLst/>
          </a:prstGeom>
          <a:noFill/>
        </p:spPr>
        <p:txBody>
          <a:bodyPr wrap="square" lIns="68580" tIns="34290" rIns="68580" bIns="34290">
            <a:spAutoFit/>
          </a:bodyPr>
          <a:lstStyle/>
          <a:p>
            <a:pPr algn="ctr" fontAlgn="base">
              <a:spcBef>
                <a:spcPct val="0"/>
              </a:spcBef>
              <a:spcAft>
                <a:spcPts val="600"/>
              </a:spcAft>
            </a:pPr>
            <a:r>
              <a:rPr lang="en-US" sz="1200" dirty="0">
                <a:ln w="0"/>
                <a:latin typeface="JLR Emeric" panose="02000503040000020004" pitchFamily="2" charset="0"/>
              </a:rPr>
              <a:t>Tier 2 deliveries and</a:t>
            </a:r>
          </a:p>
          <a:p>
            <a:pPr algn="ctr" fontAlgn="base">
              <a:spcBef>
                <a:spcPct val="0"/>
              </a:spcBef>
              <a:spcAft>
                <a:spcPts val="600"/>
              </a:spcAft>
            </a:pPr>
            <a:r>
              <a:rPr lang="en-US" sz="1200" dirty="0">
                <a:ln w="0"/>
                <a:latin typeface="JLR Emeric" panose="02000503040000020004" pitchFamily="2" charset="0"/>
              </a:rPr>
              <a:t>Raw materials storage</a:t>
            </a:r>
          </a:p>
        </p:txBody>
      </p:sp>
      <p:pic>
        <p:nvPicPr>
          <p:cNvPr id="5" name="Picture 4"/>
          <p:cNvPicPr>
            <a:picLocks noChangeAspect="1"/>
          </p:cNvPicPr>
          <p:nvPr/>
        </p:nvPicPr>
        <p:blipFill>
          <a:blip r:embed="rId2"/>
          <a:stretch>
            <a:fillRect/>
          </a:stretch>
        </p:blipFill>
        <p:spPr>
          <a:xfrm>
            <a:off x="132463" y="4103698"/>
            <a:ext cx="1150239" cy="664096"/>
          </a:xfrm>
          <a:prstGeom prst="rect">
            <a:avLst/>
          </a:prstGeom>
        </p:spPr>
      </p:pic>
      <p:sp>
        <p:nvSpPr>
          <p:cNvPr id="6" name="Oval 5"/>
          <p:cNvSpPr/>
          <p:nvPr/>
        </p:nvSpPr>
        <p:spPr>
          <a:xfrm>
            <a:off x="249361" y="4235284"/>
            <a:ext cx="948547" cy="56600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8" name="Rectangle 1030"/>
          <p:cNvSpPr txBox="1">
            <a:spLocks noChangeArrowheads="1"/>
          </p:cNvSpPr>
          <p:nvPr/>
        </p:nvSpPr>
        <p:spPr bwMode="auto">
          <a:xfrm>
            <a:off x="249361" y="9204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Material Flow</a:t>
            </a:r>
          </a:p>
          <a:p>
            <a:endParaRPr lang="en-GB" sz="1500" b="0" dirty="0">
              <a:latin typeface="JLR Emeric" panose="02000503040000020004" pitchFamily="2" charset="0"/>
            </a:endParaRPr>
          </a:p>
          <a:p>
            <a:r>
              <a:rPr lang="en-GB" sz="1500" b="0" dirty="0">
                <a:latin typeface="JLR Emeric" panose="02000503040000020004" pitchFamily="2" charset="0"/>
              </a:rPr>
              <a:t>Material Flow</a:t>
            </a:r>
          </a:p>
        </p:txBody>
      </p:sp>
      <p:pic>
        <p:nvPicPr>
          <p:cNvPr id="9" name="Picture 8"/>
          <p:cNvPicPr>
            <a:picLocks noChangeAspect="1"/>
          </p:cNvPicPr>
          <p:nvPr/>
        </p:nvPicPr>
        <p:blipFill>
          <a:blip r:embed="rId3"/>
          <a:stretch>
            <a:fillRect/>
          </a:stretch>
        </p:blipFill>
        <p:spPr>
          <a:xfrm>
            <a:off x="0" y="1100394"/>
            <a:ext cx="9144000" cy="1300655"/>
          </a:xfrm>
          <a:prstGeom prst="rect">
            <a:avLst/>
          </a:prstGeom>
        </p:spPr>
      </p:pic>
      <p:sp>
        <p:nvSpPr>
          <p:cNvPr id="3" name="Rounded Rectangle 2"/>
          <p:cNvSpPr/>
          <p:nvPr/>
        </p:nvSpPr>
        <p:spPr>
          <a:xfrm>
            <a:off x="-1" y="1118865"/>
            <a:ext cx="2009553" cy="15829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pic>
        <p:nvPicPr>
          <p:cNvPr id="4" name="Picture 3"/>
          <p:cNvPicPr>
            <a:picLocks noChangeAspect="1"/>
          </p:cNvPicPr>
          <p:nvPr/>
        </p:nvPicPr>
        <p:blipFill>
          <a:blip r:embed="rId4">
            <a:alphaModFix amt="65000"/>
          </a:blip>
          <a:stretch>
            <a:fillRect/>
          </a:stretch>
        </p:blipFill>
        <p:spPr>
          <a:xfrm>
            <a:off x="1399600" y="3207810"/>
            <a:ext cx="3584027" cy="1772501"/>
          </a:xfrm>
          <a:prstGeom prst="rect">
            <a:avLst/>
          </a:prstGeom>
        </p:spPr>
      </p:pic>
      <p:sp>
        <p:nvSpPr>
          <p:cNvPr id="11" name="Rectangle 10"/>
          <p:cNvSpPr/>
          <p:nvPr/>
        </p:nvSpPr>
        <p:spPr>
          <a:xfrm>
            <a:off x="5100525" y="3294806"/>
            <a:ext cx="4043475" cy="1531188"/>
          </a:xfrm>
          <a:prstGeom prst="rect">
            <a:avLst/>
          </a:prstGeom>
          <a:noFill/>
        </p:spPr>
        <p:txBody>
          <a:bodyPr wrap="square" lIns="68580" tIns="34290" rIns="68580" bIns="34290">
            <a:spAutoFit/>
          </a:bodyPr>
          <a:lstStyle/>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Name, location of a supplier</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Deliveries frequency</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Type of packaging / Q-ty of parts</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Amount stored / Minimum stock level</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Storage location area</a:t>
            </a:r>
          </a:p>
        </p:txBody>
      </p:sp>
      <p:graphicFrame>
        <p:nvGraphicFramePr>
          <p:cNvPr id="10" name="Object 4"/>
          <p:cNvGraphicFramePr>
            <a:graphicFrameLocks noChangeAspect="1"/>
          </p:cNvGraphicFramePr>
          <p:nvPr>
            <p:extLst>
              <p:ext uri="{D42A27DB-BD31-4B8C-83A1-F6EECF244321}">
                <p14:modId xmlns:p14="http://schemas.microsoft.com/office/powerpoint/2010/main" val="4023958547"/>
              </p:ext>
            </p:extLst>
          </p:nvPr>
        </p:nvGraphicFramePr>
        <p:xfrm>
          <a:off x="449318" y="1922134"/>
          <a:ext cx="516528" cy="177026"/>
        </p:xfrm>
        <a:graphic>
          <a:graphicData uri="http://schemas.openxmlformats.org/presentationml/2006/ole">
            <mc:AlternateContent xmlns:mc="http://schemas.openxmlformats.org/markup-compatibility/2006">
              <mc:Choice xmlns:v="urn:schemas-microsoft-com:vml" Requires="v">
                <p:oleObj name="VISIO" r:id="rId5" imgW="1540440" imgH="595800" progId="Visio.Drawing.6">
                  <p:embed/>
                </p:oleObj>
              </mc:Choice>
              <mc:Fallback>
                <p:oleObj name="VISIO" r:id="rId5" imgW="1540440" imgH="595800" progId="Visio.Drawing.6">
                  <p:embed/>
                  <p:pic>
                    <p:nvPicPr>
                      <p:cNvPr id="1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318" y="1922134"/>
                        <a:ext cx="516528" cy="177026"/>
                      </a:xfrm>
                      <a:prstGeom prst="rect">
                        <a:avLst/>
                      </a:prstGeom>
                      <a:noFill/>
                      <a:ln>
                        <a:noFill/>
                      </a:ln>
                      <a:effec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616830125"/>
              </p:ext>
            </p:extLst>
          </p:nvPr>
        </p:nvGraphicFramePr>
        <p:xfrm>
          <a:off x="8517359" y="2010647"/>
          <a:ext cx="516528" cy="177026"/>
        </p:xfrm>
        <a:graphic>
          <a:graphicData uri="http://schemas.openxmlformats.org/presentationml/2006/ole">
            <mc:AlternateContent xmlns:mc="http://schemas.openxmlformats.org/markup-compatibility/2006">
              <mc:Choice xmlns:v="urn:schemas-microsoft-com:vml" Requires="v">
                <p:oleObj name="VISIO" r:id="rId5" imgW="1540440" imgH="595800" progId="Visio.Drawing.6">
                  <p:embed/>
                </p:oleObj>
              </mc:Choice>
              <mc:Fallback>
                <p:oleObj name="VISIO" r:id="rId5" imgW="1540440" imgH="595800" progId="Visio.Drawing.6">
                  <p:embed/>
                  <p:pic>
                    <p:nvPicPr>
                      <p:cNvPr id="1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7359" y="2010647"/>
                        <a:ext cx="516528" cy="177026"/>
                      </a:xfrm>
                      <a:prstGeom prst="rect">
                        <a:avLst/>
                      </a:prstGeom>
                      <a:noFill/>
                      <a:ln>
                        <a:noFill/>
                      </a:ln>
                      <a:effec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3787741948"/>
              </p:ext>
            </p:extLst>
          </p:nvPr>
        </p:nvGraphicFramePr>
        <p:xfrm>
          <a:off x="2558409" y="4316832"/>
          <a:ext cx="1167512" cy="400133"/>
        </p:xfrm>
        <a:graphic>
          <a:graphicData uri="http://schemas.openxmlformats.org/presentationml/2006/ole">
            <mc:AlternateContent xmlns:mc="http://schemas.openxmlformats.org/markup-compatibility/2006">
              <mc:Choice xmlns:v="urn:schemas-microsoft-com:vml" Requires="v">
                <p:oleObj name="VISIO" r:id="rId5" imgW="1540440" imgH="595800" progId="Visio.Drawing.6">
                  <p:embed/>
                </p:oleObj>
              </mc:Choice>
              <mc:Fallback>
                <p:oleObj name="VISIO" r:id="rId5" imgW="1540440" imgH="595800" progId="Visio.Drawing.6">
                  <p:embed/>
                  <p:pic>
                    <p:nvPicPr>
                      <p:cNvPr id="13"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8409" y="4316832"/>
                        <a:ext cx="1167512" cy="4001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687271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2463" y="4403374"/>
            <a:ext cx="1150239" cy="664096"/>
          </a:xfrm>
          <a:prstGeom prst="rect">
            <a:avLst/>
          </a:prstGeom>
        </p:spPr>
      </p:pic>
      <p:sp>
        <p:nvSpPr>
          <p:cNvPr id="6" name="Oval 5"/>
          <p:cNvSpPr/>
          <p:nvPr/>
        </p:nvSpPr>
        <p:spPr>
          <a:xfrm>
            <a:off x="249361" y="4534960"/>
            <a:ext cx="948547" cy="56600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8" name="Rectangle 1030"/>
          <p:cNvSpPr txBox="1">
            <a:spLocks noChangeArrowheads="1"/>
          </p:cNvSpPr>
          <p:nvPr/>
        </p:nvSpPr>
        <p:spPr bwMode="auto">
          <a:xfrm>
            <a:off x="132463" y="54104"/>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Material Flow</a:t>
            </a:r>
          </a:p>
          <a:p>
            <a:endParaRPr lang="en-GB" sz="1500" b="0" dirty="0">
              <a:latin typeface="JLR Emeric" panose="02000503040000020004" pitchFamily="2" charset="0"/>
            </a:endParaRPr>
          </a:p>
          <a:p>
            <a:r>
              <a:rPr lang="en-GB" sz="1500" b="0" dirty="0">
                <a:latin typeface="JLR Emeric" panose="02000503040000020004" pitchFamily="2" charset="0"/>
              </a:rPr>
              <a:t>Material Flow</a:t>
            </a:r>
          </a:p>
        </p:txBody>
      </p:sp>
      <p:pic>
        <p:nvPicPr>
          <p:cNvPr id="9" name="Picture 8"/>
          <p:cNvPicPr>
            <a:picLocks noChangeAspect="1"/>
          </p:cNvPicPr>
          <p:nvPr/>
        </p:nvPicPr>
        <p:blipFill>
          <a:blip r:embed="rId3"/>
          <a:stretch>
            <a:fillRect/>
          </a:stretch>
        </p:blipFill>
        <p:spPr>
          <a:xfrm>
            <a:off x="0" y="1100394"/>
            <a:ext cx="9144000" cy="1300655"/>
          </a:xfrm>
          <a:prstGeom prst="rect">
            <a:avLst/>
          </a:prstGeom>
        </p:spPr>
      </p:pic>
      <p:sp>
        <p:nvSpPr>
          <p:cNvPr id="10" name="Rounded Rectangle 9"/>
          <p:cNvSpPr/>
          <p:nvPr/>
        </p:nvSpPr>
        <p:spPr>
          <a:xfrm>
            <a:off x="3055088" y="1100394"/>
            <a:ext cx="4004931" cy="15829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2" name="Rectangle 11"/>
          <p:cNvSpPr/>
          <p:nvPr/>
        </p:nvSpPr>
        <p:spPr>
          <a:xfrm>
            <a:off x="4028602" y="2783127"/>
            <a:ext cx="2265873" cy="253916"/>
          </a:xfrm>
          <a:prstGeom prst="rect">
            <a:avLst/>
          </a:prstGeom>
          <a:noFill/>
        </p:spPr>
        <p:txBody>
          <a:bodyPr wrap="square" lIns="68580" tIns="34290" rIns="68580" bIns="34290">
            <a:spAutoFit/>
          </a:bodyPr>
          <a:lstStyle/>
          <a:p>
            <a:pPr algn="ctr" fontAlgn="base">
              <a:spcBef>
                <a:spcPct val="0"/>
              </a:spcBef>
              <a:spcAft>
                <a:spcPts val="600"/>
              </a:spcAft>
            </a:pPr>
            <a:r>
              <a:rPr lang="en-US" sz="1200" dirty="0">
                <a:ln w="0"/>
                <a:latin typeface="JLR Emeric" panose="02000503040000020004" pitchFamily="2" charset="0"/>
              </a:rPr>
              <a:t>Inventory and Work in Process</a:t>
            </a:r>
          </a:p>
        </p:txBody>
      </p:sp>
      <p:sp>
        <p:nvSpPr>
          <p:cNvPr id="13" name="Rectangle 12"/>
          <p:cNvSpPr/>
          <p:nvPr/>
        </p:nvSpPr>
        <p:spPr>
          <a:xfrm>
            <a:off x="5100525" y="3449123"/>
            <a:ext cx="4043475" cy="1531188"/>
          </a:xfrm>
          <a:prstGeom prst="rect">
            <a:avLst/>
          </a:prstGeom>
          <a:noFill/>
        </p:spPr>
        <p:txBody>
          <a:bodyPr wrap="square" lIns="68580" tIns="34290" rIns="68580" bIns="34290">
            <a:spAutoFit/>
          </a:bodyPr>
          <a:lstStyle/>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Work in Process / Inventory</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Stock levels</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Space requirements</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Method of storage</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Movement between process steps</a:t>
            </a:r>
          </a:p>
        </p:txBody>
      </p:sp>
      <p:pic>
        <p:nvPicPr>
          <p:cNvPr id="7" name="Picture 6"/>
          <p:cNvPicPr>
            <a:picLocks noChangeAspect="1"/>
          </p:cNvPicPr>
          <p:nvPr/>
        </p:nvPicPr>
        <p:blipFill>
          <a:blip r:embed="rId4"/>
          <a:stretch>
            <a:fillRect/>
          </a:stretch>
        </p:blipFill>
        <p:spPr>
          <a:xfrm>
            <a:off x="0" y="3086579"/>
            <a:ext cx="4957427" cy="1251002"/>
          </a:xfrm>
          <a:prstGeom prst="rect">
            <a:avLst/>
          </a:prstGeom>
          <a:ln w="3175">
            <a:solidFill>
              <a:schemeClr val="tx1">
                <a:alpha val="37000"/>
              </a:schemeClr>
            </a:solidFill>
          </a:ln>
        </p:spPr>
      </p:pic>
      <p:graphicFrame>
        <p:nvGraphicFramePr>
          <p:cNvPr id="11" name="Object 4"/>
          <p:cNvGraphicFramePr>
            <a:graphicFrameLocks noChangeAspect="1"/>
          </p:cNvGraphicFramePr>
          <p:nvPr>
            <p:extLst>
              <p:ext uri="{D42A27DB-BD31-4B8C-83A1-F6EECF244321}">
                <p14:modId xmlns:p14="http://schemas.microsoft.com/office/powerpoint/2010/main" val="2990890326"/>
              </p:ext>
            </p:extLst>
          </p:nvPr>
        </p:nvGraphicFramePr>
        <p:xfrm>
          <a:off x="449318" y="1922134"/>
          <a:ext cx="516528" cy="177026"/>
        </p:xfrm>
        <a:graphic>
          <a:graphicData uri="http://schemas.openxmlformats.org/presentationml/2006/ole">
            <mc:AlternateContent xmlns:mc="http://schemas.openxmlformats.org/markup-compatibility/2006">
              <mc:Choice xmlns:v="urn:schemas-microsoft-com:vml" Requires="v">
                <p:oleObj name="VISIO" r:id="rId5" imgW="1540440" imgH="595800" progId="Visio.Drawing.6">
                  <p:embed/>
                </p:oleObj>
              </mc:Choice>
              <mc:Fallback>
                <p:oleObj name="VISIO" r:id="rId5" imgW="1540440" imgH="595800" progId="Visio.Drawing.6">
                  <p:embed/>
                  <p:pic>
                    <p:nvPicPr>
                      <p:cNvPr id="11"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318" y="1922134"/>
                        <a:ext cx="516528" cy="177026"/>
                      </a:xfrm>
                      <a:prstGeom prst="rect">
                        <a:avLst/>
                      </a:prstGeom>
                      <a:noFill/>
                      <a:ln>
                        <a:noFill/>
                      </a:ln>
                      <a:effec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1732942176"/>
              </p:ext>
            </p:extLst>
          </p:nvPr>
        </p:nvGraphicFramePr>
        <p:xfrm>
          <a:off x="8517359" y="2010647"/>
          <a:ext cx="516528" cy="177026"/>
        </p:xfrm>
        <a:graphic>
          <a:graphicData uri="http://schemas.openxmlformats.org/presentationml/2006/ole">
            <mc:AlternateContent xmlns:mc="http://schemas.openxmlformats.org/markup-compatibility/2006">
              <mc:Choice xmlns:v="urn:schemas-microsoft-com:vml" Requires="v">
                <p:oleObj name="VISIO" r:id="rId5" imgW="1540440" imgH="595800" progId="Visio.Drawing.6">
                  <p:embed/>
                </p:oleObj>
              </mc:Choice>
              <mc:Fallback>
                <p:oleObj name="VISIO" r:id="rId5" imgW="1540440" imgH="595800" progId="Visio.Drawing.6">
                  <p:embed/>
                  <p:pic>
                    <p:nvPicPr>
                      <p:cNvPr id="1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7359" y="2010647"/>
                        <a:ext cx="516528" cy="17702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83182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2463" y="4088330"/>
            <a:ext cx="1150239" cy="664096"/>
          </a:xfrm>
          <a:prstGeom prst="rect">
            <a:avLst/>
          </a:prstGeom>
        </p:spPr>
      </p:pic>
      <p:sp>
        <p:nvSpPr>
          <p:cNvPr id="6" name="Oval 5"/>
          <p:cNvSpPr/>
          <p:nvPr/>
        </p:nvSpPr>
        <p:spPr>
          <a:xfrm>
            <a:off x="249361" y="4219916"/>
            <a:ext cx="948547" cy="56600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8" name="Rectangle 1030"/>
          <p:cNvSpPr txBox="1">
            <a:spLocks noChangeArrowheads="1"/>
          </p:cNvSpPr>
          <p:nvPr/>
        </p:nvSpPr>
        <p:spPr bwMode="auto">
          <a:xfrm>
            <a:off x="132463" y="7589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Material Flow</a:t>
            </a:r>
          </a:p>
          <a:p>
            <a:endParaRPr lang="en-GB" sz="1500" b="0" dirty="0">
              <a:latin typeface="JLR Emeric" panose="02000503040000020004" pitchFamily="2" charset="0"/>
            </a:endParaRPr>
          </a:p>
          <a:p>
            <a:r>
              <a:rPr lang="en-GB" sz="1500" b="0" dirty="0">
                <a:latin typeface="JLR Emeric" panose="02000503040000020004" pitchFamily="2" charset="0"/>
              </a:rPr>
              <a:t>Material Flow</a:t>
            </a:r>
          </a:p>
        </p:txBody>
      </p:sp>
      <p:pic>
        <p:nvPicPr>
          <p:cNvPr id="9" name="Picture 8"/>
          <p:cNvPicPr>
            <a:picLocks noChangeAspect="1"/>
          </p:cNvPicPr>
          <p:nvPr/>
        </p:nvPicPr>
        <p:blipFill>
          <a:blip r:embed="rId3"/>
          <a:stretch>
            <a:fillRect/>
          </a:stretch>
        </p:blipFill>
        <p:spPr>
          <a:xfrm>
            <a:off x="0" y="1100394"/>
            <a:ext cx="9144000" cy="1300655"/>
          </a:xfrm>
          <a:prstGeom prst="rect">
            <a:avLst/>
          </a:prstGeom>
        </p:spPr>
      </p:pic>
      <p:sp>
        <p:nvSpPr>
          <p:cNvPr id="13" name="Rectangle 12"/>
          <p:cNvSpPr/>
          <p:nvPr/>
        </p:nvSpPr>
        <p:spPr>
          <a:xfrm>
            <a:off x="4763387" y="3449123"/>
            <a:ext cx="4380614" cy="1531188"/>
          </a:xfrm>
          <a:prstGeom prst="rect">
            <a:avLst/>
          </a:prstGeom>
          <a:noFill/>
        </p:spPr>
        <p:txBody>
          <a:bodyPr wrap="square" lIns="68580" tIns="34290" rIns="68580" bIns="34290">
            <a:spAutoFit/>
          </a:bodyPr>
          <a:lstStyle/>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Finished goods storage</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Amount stored / Minimum stock level</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Location(s)</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Frequency and type of deliveries to customer</a:t>
            </a:r>
          </a:p>
          <a:p>
            <a:pPr marL="285750" indent="-285750" fontAlgn="base">
              <a:spcBef>
                <a:spcPct val="0"/>
              </a:spcBef>
              <a:spcAft>
                <a:spcPts val="600"/>
              </a:spcAft>
              <a:buFont typeface="Arial" panose="020B0604020202020204" pitchFamily="34" charset="0"/>
              <a:buChar char="•"/>
            </a:pPr>
            <a:r>
              <a:rPr lang="en-US" sz="1500" dirty="0">
                <a:ln w="0"/>
                <a:latin typeface="JLR Emeric" panose="02000503040000020004" pitchFamily="2" charset="0"/>
              </a:rPr>
              <a:t>Type of transport</a:t>
            </a:r>
          </a:p>
        </p:txBody>
      </p:sp>
      <p:sp>
        <p:nvSpPr>
          <p:cNvPr id="11" name="Rounded Rectangle 10"/>
          <p:cNvSpPr/>
          <p:nvPr/>
        </p:nvSpPr>
        <p:spPr>
          <a:xfrm>
            <a:off x="7878207" y="1100394"/>
            <a:ext cx="1254642" cy="15829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4" name="Rectangle 13"/>
          <p:cNvSpPr/>
          <p:nvPr/>
        </p:nvSpPr>
        <p:spPr>
          <a:xfrm>
            <a:off x="7915034" y="2779280"/>
            <a:ext cx="1230977" cy="623248"/>
          </a:xfrm>
          <a:prstGeom prst="rect">
            <a:avLst/>
          </a:prstGeom>
          <a:noFill/>
        </p:spPr>
        <p:txBody>
          <a:bodyPr wrap="square" lIns="68580" tIns="34290" rIns="68580" bIns="34290">
            <a:spAutoFit/>
          </a:bodyPr>
          <a:lstStyle/>
          <a:p>
            <a:pPr algn="ctr" fontAlgn="base">
              <a:spcBef>
                <a:spcPct val="0"/>
              </a:spcBef>
            </a:pPr>
            <a:r>
              <a:rPr lang="en-US" sz="1200" dirty="0">
                <a:ln w="0"/>
                <a:latin typeface="JLR Emeric" panose="02000503040000020004" pitchFamily="2" charset="0"/>
              </a:rPr>
              <a:t>Finished Goods</a:t>
            </a:r>
          </a:p>
          <a:p>
            <a:pPr algn="ctr" fontAlgn="base">
              <a:spcBef>
                <a:spcPct val="0"/>
              </a:spcBef>
            </a:pPr>
            <a:r>
              <a:rPr lang="en-US" sz="1200" dirty="0">
                <a:ln w="0"/>
                <a:latin typeface="JLR Emeric" panose="02000503040000020004" pitchFamily="2" charset="0"/>
              </a:rPr>
              <a:t> and </a:t>
            </a:r>
          </a:p>
          <a:p>
            <a:pPr algn="ctr" fontAlgn="base">
              <a:spcBef>
                <a:spcPct val="0"/>
              </a:spcBef>
            </a:pPr>
            <a:r>
              <a:rPr lang="en-US" sz="1200" dirty="0">
                <a:ln w="0"/>
                <a:latin typeface="JLR Emeric" panose="02000503040000020004" pitchFamily="2" charset="0"/>
              </a:rPr>
              <a:t>Shipment</a:t>
            </a:r>
          </a:p>
        </p:txBody>
      </p:sp>
      <p:pic>
        <p:nvPicPr>
          <p:cNvPr id="3" name="Picture 2"/>
          <p:cNvPicPr>
            <a:picLocks noChangeAspect="1"/>
          </p:cNvPicPr>
          <p:nvPr/>
        </p:nvPicPr>
        <p:blipFill>
          <a:blip r:embed="rId4"/>
          <a:stretch>
            <a:fillRect/>
          </a:stretch>
        </p:blipFill>
        <p:spPr>
          <a:xfrm>
            <a:off x="1963841" y="2683294"/>
            <a:ext cx="2857500" cy="2143125"/>
          </a:xfrm>
          <a:prstGeom prst="rect">
            <a:avLst/>
          </a:prstGeom>
        </p:spPr>
      </p:pic>
      <p:graphicFrame>
        <p:nvGraphicFramePr>
          <p:cNvPr id="10" name="Object 4"/>
          <p:cNvGraphicFramePr>
            <a:graphicFrameLocks noChangeAspect="1"/>
          </p:cNvGraphicFramePr>
          <p:nvPr>
            <p:extLst>
              <p:ext uri="{D42A27DB-BD31-4B8C-83A1-F6EECF244321}">
                <p14:modId xmlns:p14="http://schemas.microsoft.com/office/powerpoint/2010/main" val="3693218174"/>
              </p:ext>
            </p:extLst>
          </p:nvPr>
        </p:nvGraphicFramePr>
        <p:xfrm>
          <a:off x="1599172" y="3059006"/>
          <a:ext cx="1001407" cy="343205"/>
        </p:xfrm>
        <a:graphic>
          <a:graphicData uri="http://schemas.openxmlformats.org/presentationml/2006/ole">
            <mc:AlternateContent xmlns:mc="http://schemas.openxmlformats.org/markup-compatibility/2006">
              <mc:Choice xmlns:v="urn:schemas-microsoft-com:vml" Requires="v">
                <p:oleObj name="VISIO" r:id="rId5" imgW="1540440" imgH="595800" progId="Visio.Drawing.6">
                  <p:embed/>
                </p:oleObj>
              </mc:Choice>
              <mc:Fallback>
                <p:oleObj name="VISIO" r:id="rId5" imgW="1540440" imgH="595800" progId="Visio.Drawing.6">
                  <p:embed/>
                  <p:pic>
                    <p:nvPicPr>
                      <p:cNvPr id="1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9172" y="3059006"/>
                        <a:ext cx="1001407" cy="343205"/>
                      </a:xfrm>
                      <a:prstGeom prst="rect">
                        <a:avLst/>
                      </a:prstGeom>
                      <a:noFill/>
                      <a:ln>
                        <a:noFill/>
                      </a:ln>
                      <a:effec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545317503"/>
              </p:ext>
            </p:extLst>
          </p:nvPr>
        </p:nvGraphicFramePr>
        <p:xfrm>
          <a:off x="449318" y="1922134"/>
          <a:ext cx="516528" cy="177026"/>
        </p:xfrm>
        <a:graphic>
          <a:graphicData uri="http://schemas.openxmlformats.org/presentationml/2006/ole">
            <mc:AlternateContent xmlns:mc="http://schemas.openxmlformats.org/markup-compatibility/2006">
              <mc:Choice xmlns:v="urn:schemas-microsoft-com:vml" Requires="v">
                <p:oleObj name="VISIO" r:id="rId5" imgW="1540440" imgH="595800" progId="Visio.Drawing.6">
                  <p:embed/>
                </p:oleObj>
              </mc:Choice>
              <mc:Fallback>
                <p:oleObj name="VISIO" r:id="rId5" imgW="1540440" imgH="595800" progId="Visio.Drawing.6">
                  <p:embed/>
                  <p:pic>
                    <p:nvPicPr>
                      <p:cNvPr id="1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318" y="1922134"/>
                        <a:ext cx="516528" cy="177026"/>
                      </a:xfrm>
                      <a:prstGeom prst="rect">
                        <a:avLst/>
                      </a:prstGeom>
                      <a:noFill/>
                      <a:ln>
                        <a:noFill/>
                      </a:ln>
                      <a:effec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516556811"/>
              </p:ext>
            </p:extLst>
          </p:nvPr>
        </p:nvGraphicFramePr>
        <p:xfrm>
          <a:off x="8517359" y="2010647"/>
          <a:ext cx="516528" cy="177026"/>
        </p:xfrm>
        <a:graphic>
          <a:graphicData uri="http://schemas.openxmlformats.org/presentationml/2006/ole">
            <mc:AlternateContent xmlns:mc="http://schemas.openxmlformats.org/markup-compatibility/2006">
              <mc:Choice xmlns:v="urn:schemas-microsoft-com:vml" Requires="v">
                <p:oleObj name="VISIO" r:id="rId5" imgW="1540440" imgH="595800" progId="Visio.Drawing.6">
                  <p:embed/>
                </p:oleObj>
              </mc:Choice>
              <mc:Fallback>
                <p:oleObj name="VISIO" r:id="rId5" imgW="1540440" imgH="595800" progId="Visio.Drawing.6">
                  <p:embed/>
                  <p:pic>
                    <p:nvPicPr>
                      <p:cNvPr id="1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7359" y="2010647"/>
                        <a:ext cx="516528" cy="17702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833447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116759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72411" y="3288698"/>
            <a:ext cx="4053184" cy="323165"/>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C7CBCF"/>
                </a:solidFill>
                <a:latin typeface="JLR Emeric" panose="02000503040000020004" pitchFamily="2" charset="0"/>
              </a:rPr>
              <a:t>Material Flow</a:t>
            </a:r>
          </a:p>
        </p:txBody>
      </p:sp>
      <p:sp>
        <p:nvSpPr>
          <p:cNvPr id="6" name="Rectangle 1030"/>
          <p:cNvSpPr txBox="1">
            <a:spLocks noChangeArrowheads="1"/>
          </p:cNvSpPr>
          <p:nvPr/>
        </p:nvSpPr>
        <p:spPr bwMode="auto">
          <a:xfrm>
            <a:off x="188573" y="66059"/>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Material Flow</a:t>
            </a:r>
          </a:p>
          <a:p>
            <a:endParaRPr lang="en-GB" sz="1500" b="0" dirty="0">
              <a:latin typeface="JLR Emeric" panose="02000503040000020004" pitchFamily="2" charset="0"/>
            </a:endParaRPr>
          </a:p>
          <a:p>
            <a:r>
              <a:rPr lang="en-GB" sz="1500" b="0" dirty="0">
                <a:latin typeface="JLR Emeric" panose="02000503040000020004" pitchFamily="2" charset="0"/>
              </a:rPr>
              <a:t>Material Flow</a:t>
            </a:r>
          </a:p>
        </p:txBody>
      </p:sp>
      <p:sp>
        <p:nvSpPr>
          <p:cNvPr id="7" name="Rectangle 6"/>
          <p:cNvSpPr/>
          <p:nvPr/>
        </p:nvSpPr>
        <p:spPr>
          <a:xfrm>
            <a:off x="2789802" y="2355726"/>
            <a:ext cx="1026114" cy="93297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8" name="Rectangle 7"/>
          <p:cNvSpPr/>
          <p:nvPr/>
        </p:nvSpPr>
        <p:spPr>
          <a:xfrm>
            <a:off x="4318278" y="2385604"/>
            <a:ext cx="939492" cy="93297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9" name="Rectangle 8"/>
          <p:cNvSpPr/>
          <p:nvPr/>
        </p:nvSpPr>
        <p:spPr>
          <a:xfrm>
            <a:off x="5814138" y="2355726"/>
            <a:ext cx="918102" cy="108012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0" name="Rectangle 9"/>
          <p:cNvSpPr/>
          <p:nvPr/>
        </p:nvSpPr>
        <p:spPr>
          <a:xfrm>
            <a:off x="4334586" y="3613663"/>
            <a:ext cx="939492" cy="99104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11" name="Rectangle 10"/>
          <p:cNvSpPr/>
          <p:nvPr/>
        </p:nvSpPr>
        <p:spPr>
          <a:xfrm>
            <a:off x="2794321" y="3650377"/>
            <a:ext cx="1026114" cy="113561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3" name="Oval 2"/>
          <p:cNvSpPr/>
          <p:nvPr/>
        </p:nvSpPr>
        <p:spPr>
          <a:xfrm>
            <a:off x="1817694" y="1977684"/>
            <a:ext cx="5670630" cy="3078342"/>
          </a:xfrm>
          <a:prstGeom prst="ellipse">
            <a:avLst/>
          </a:prstGeom>
          <a:noFill/>
          <a:ln>
            <a:solidFill>
              <a:srgbClr val="C7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40502739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58" y="960126"/>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72411" y="3081230"/>
            <a:ext cx="4053184" cy="323165"/>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rgbClr val="00B0F0"/>
                </a:solidFill>
                <a:latin typeface="JLR Emeric" panose="02000503040000020004" pitchFamily="2" charset="0"/>
              </a:rPr>
              <a:t>Lead Time Analysis</a:t>
            </a:r>
          </a:p>
        </p:txBody>
      </p:sp>
      <p:sp>
        <p:nvSpPr>
          <p:cNvPr id="6" name="Rectangle 1030"/>
          <p:cNvSpPr txBox="1">
            <a:spLocks noChangeArrowheads="1"/>
          </p:cNvSpPr>
          <p:nvPr/>
        </p:nvSpPr>
        <p:spPr bwMode="auto">
          <a:xfrm>
            <a:off x="165521" y="3346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Material Flow</a:t>
            </a:r>
          </a:p>
          <a:p>
            <a:endParaRPr lang="en-GB" sz="1500" b="0" dirty="0">
              <a:latin typeface="JLR Emeric" panose="02000503040000020004" pitchFamily="2" charset="0"/>
            </a:endParaRPr>
          </a:p>
          <a:p>
            <a:r>
              <a:rPr lang="en-GB" sz="1500" b="0" dirty="0">
                <a:latin typeface="JLR Emeric" panose="02000503040000020004" pitchFamily="2" charset="0"/>
              </a:rPr>
              <a:t>Material Flow</a:t>
            </a:r>
          </a:p>
        </p:txBody>
      </p:sp>
      <p:sp>
        <p:nvSpPr>
          <p:cNvPr id="3" name="Oval 2"/>
          <p:cNvSpPr/>
          <p:nvPr/>
        </p:nvSpPr>
        <p:spPr>
          <a:xfrm>
            <a:off x="1223628" y="4362801"/>
            <a:ext cx="6696744" cy="5397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6035164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26872" y="131717"/>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049910"/>
            <a:ext cx="1150239" cy="664096"/>
          </a:xfrm>
          <a:prstGeom prst="rect">
            <a:avLst/>
          </a:prstGeom>
        </p:spPr>
      </p:pic>
      <p:sp>
        <p:nvSpPr>
          <p:cNvPr id="17" name="Oval 16"/>
          <p:cNvSpPr/>
          <p:nvPr/>
        </p:nvSpPr>
        <p:spPr>
          <a:xfrm>
            <a:off x="217462" y="4701784"/>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a:stretch>
            <a:fillRect/>
          </a:stretch>
        </p:blipFill>
        <p:spPr>
          <a:xfrm>
            <a:off x="2267187" y="1977366"/>
            <a:ext cx="570214" cy="496561"/>
          </a:xfrm>
          <a:prstGeom prst="rect">
            <a:avLst/>
          </a:prstGeom>
        </p:spPr>
      </p:pic>
      <p:pic>
        <p:nvPicPr>
          <p:cNvPr id="26" name="Picture 25"/>
          <p:cNvPicPr>
            <a:picLocks noChangeAspect="1"/>
          </p:cNvPicPr>
          <p:nvPr/>
        </p:nvPicPr>
        <p:blipFill>
          <a:blip r:embed="rId4"/>
          <a:stretch>
            <a:fillRect/>
          </a:stretch>
        </p:blipFill>
        <p:spPr>
          <a:xfrm>
            <a:off x="4058936" y="1979473"/>
            <a:ext cx="570214" cy="496561"/>
          </a:xfrm>
          <a:prstGeom prst="rect">
            <a:avLst/>
          </a:prstGeom>
        </p:spPr>
      </p:pic>
      <p:pic>
        <p:nvPicPr>
          <p:cNvPr id="27" name="Picture 26"/>
          <p:cNvPicPr>
            <a:picLocks noChangeAspect="1"/>
          </p:cNvPicPr>
          <p:nvPr/>
        </p:nvPicPr>
        <p:blipFill>
          <a:blip r:embed="rId4"/>
          <a:stretch>
            <a:fillRect/>
          </a:stretch>
        </p:blipFill>
        <p:spPr>
          <a:xfrm>
            <a:off x="5771065" y="1977366"/>
            <a:ext cx="570214" cy="496561"/>
          </a:xfrm>
          <a:prstGeom prst="rect">
            <a:avLst/>
          </a:prstGeom>
        </p:spPr>
      </p:pic>
      <p:pic>
        <p:nvPicPr>
          <p:cNvPr id="30" name="Picture 29"/>
          <p:cNvPicPr>
            <a:picLocks noChangeAspect="1"/>
          </p:cNvPicPr>
          <p:nvPr/>
        </p:nvPicPr>
        <p:blipFill>
          <a:blip r:embed="rId5"/>
          <a:stretch>
            <a:fillRect/>
          </a:stretch>
        </p:blipFill>
        <p:spPr>
          <a:xfrm>
            <a:off x="1657036" y="2028328"/>
            <a:ext cx="317526" cy="317526"/>
          </a:xfrm>
          <a:prstGeom prst="rect">
            <a:avLst/>
          </a:prstGeom>
        </p:spPr>
      </p:pic>
      <p:pic>
        <p:nvPicPr>
          <p:cNvPr id="34" name="Picture 33"/>
          <p:cNvPicPr>
            <a:picLocks noChangeAspect="1"/>
          </p:cNvPicPr>
          <p:nvPr/>
        </p:nvPicPr>
        <p:blipFill>
          <a:blip r:embed="rId5"/>
          <a:stretch>
            <a:fillRect/>
          </a:stretch>
        </p:blipFill>
        <p:spPr>
          <a:xfrm>
            <a:off x="3275305" y="2007702"/>
            <a:ext cx="317526" cy="317526"/>
          </a:xfrm>
          <a:prstGeom prst="rect">
            <a:avLst/>
          </a:prstGeom>
        </p:spPr>
      </p:pic>
      <p:pic>
        <p:nvPicPr>
          <p:cNvPr id="35" name="Picture 34"/>
          <p:cNvPicPr>
            <a:picLocks noChangeAspect="1"/>
          </p:cNvPicPr>
          <p:nvPr/>
        </p:nvPicPr>
        <p:blipFill>
          <a:blip r:embed="rId5"/>
          <a:stretch>
            <a:fillRect/>
          </a:stretch>
        </p:blipFill>
        <p:spPr>
          <a:xfrm>
            <a:off x="5044241" y="2028328"/>
            <a:ext cx="317526" cy="317526"/>
          </a:xfrm>
          <a:prstGeom prst="rect">
            <a:avLst/>
          </a:prstGeom>
        </p:spPr>
      </p:pic>
      <p:pic>
        <p:nvPicPr>
          <p:cNvPr id="36" name="Picture 35"/>
          <p:cNvPicPr>
            <a:picLocks noChangeAspect="1"/>
          </p:cNvPicPr>
          <p:nvPr/>
        </p:nvPicPr>
        <p:blipFill>
          <a:blip r:embed="rId5"/>
          <a:stretch>
            <a:fillRect/>
          </a:stretch>
        </p:blipFill>
        <p:spPr>
          <a:xfrm>
            <a:off x="6734174" y="2036905"/>
            <a:ext cx="317526" cy="317526"/>
          </a:xfrm>
          <a:prstGeom prst="rect">
            <a:avLst/>
          </a:prstGeom>
        </p:spPr>
      </p:pic>
      <p:sp>
        <p:nvSpPr>
          <p:cNvPr id="37" name="TextBox 36"/>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38" name="TextBox 37"/>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39" name="TextBox 38"/>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40" name="TextBox 39"/>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Tree>
    <p:extLst>
      <p:ext uri="{BB962C8B-B14F-4D97-AF65-F5344CB8AC3E}">
        <p14:creationId xmlns:p14="http://schemas.microsoft.com/office/powerpoint/2010/main" val="3472731253"/>
      </p:ext>
    </p:extLst>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850962"/>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2777809"/>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2777809"/>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2777809"/>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26872" y="102835"/>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119066"/>
            <a:ext cx="1150239" cy="664096"/>
          </a:xfrm>
          <a:prstGeom prst="rect">
            <a:avLst/>
          </a:prstGeom>
        </p:spPr>
      </p:pic>
      <p:sp>
        <p:nvSpPr>
          <p:cNvPr id="17" name="Oval 16"/>
          <p:cNvSpPr/>
          <p:nvPr/>
        </p:nvSpPr>
        <p:spPr>
          <a:xfrm>
            <a:off x="217462" y="4770940"/>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2775195"/>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2774959"/>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2784943"/>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275697"/>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277012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sp>
        <p:nvSpPr>
          <p:cNvPr id="34" name="Text Box 171"/>
          <p:cNvSpPr txBox="1">
            <a:spLocks noChangeArrowheads="1"/>
          </p:cNvSpPr>
          <p:nvPr/>
        </p:nvSpPr>
        <p:spPr bwMode="auto">
          <a:xfrm>
            <a:off x="1363338" y="3216999"/>
            <a:ext cx="6938180" cy="1600438"/>
          </a:xfrm>
          <a:prstGeom prst="rect">
            <a:avLst/>
          </a:prstGeom>
          <a:noFill/>
          <a:ln>
            <a:noFill/>
          </a:ln>
          <a:effectLst/>
        </p:spPr>
        <p:txBody>
          <a:bodyPr wrap="square">
            <a:spAutoFit/>
          </a:bodyPr>
          <a:lstStyle/>
          <a:p>
            <a:pPr lvl="0" fontAlgn="base">
              <a:spcBef>
                <a:spcPts val="600"/>
              </a:spcBef>
              <a:spcAft>
                <a:spcPct val="0"/>
              </a:spcAft>
            </a:pPr>
            <a:r>
              <a:rPr lang="en-GB" sz="1200" b="1" dirty="0">
                <a:solidFill>
                  <a:srgbClr val="FF0000"/>
                </a:solidFill>
                <a:latin typeface="JLR Emeric" panose="02000503040000020004" pitchFamily="2" charset="0"/>
              </a:rPr>
              <a:t>Non-Value Added</a:t>
            </a:r>
          </a:p>
          <a:p>
            <a:pPr lvl="0" fontAlgn="base">
              <a:spcBef>
                <a:spcPts val="600"/>
              </a:spcBef>
              <a:spcAft>
                <a:spcPct val="0"/>
              </a:spcAft>
            </a:pPr>
            <a:r>
              <a:rPr lang="en-GB" sz="1050" dirty="0">
                <a:solidFill>
                  <a:srgbClr val="000000"/>
                </a:solidFill>
                <a:latin typeface="JLR Emeric" panose="02000503040000020004" pitchFamily="2" charset="0"/>
              </a:rPr>
              <a:t>Any activity / action that do NOT change a form, fit or function of the part and customer does not want to pay for i.e. walking, waiting, re-work, process delays, moving parts…</a:t>
            </a:r>
          </a:p>
          <a:p>
            <a:pPr lvl="0" fontAlgn="base">
              <a:spcBef>
                <a:spcPts val="600"/>
              </a:spcBef>
              <a:spcAft>
                <a:spcPct val="0"/>
              </a:spcAft>
            </a:pPr>
            <a:endParaRPr lang="en-GB" sz="1200" b="1" dirty="0">
              <a:solidFill>
                <a:srgbClr val="00B050"/>
              </a:solidFill>
              <a:latin typeface="JLR Emeric" panose="02000503040000020004" pitchFamily="2" charset="0"/>
            </a:endParaRPr>
          </a:p>
          <a:p>
            <a:pPr fontAlgn="base">
              <a:spcBef>
                <a:spcPts val="600"/>
              </a:spcBef>
              <a:spcAft>
                <a:spcPct val="0"/>
              </a:spcAft>
            </a:pPr>
            <a:r>
              <a:rPr lang="en-GB" sz="1200" b="1" dirty="0">
                <a:solidFill>
                  <a:srgbClr val="00B050"/>
                </a:solidFill>
                <a:latin typeface="JLR Emeric" panose="02000503040000020004" pitchFamily="2" charset="0"/>
              </a:rPr>
              <a:t>Value Added</a:t>
            </a:r>
          </a:p>
          <a:p>
            <a:pPr fontAlgn="base">
              <a:spcBef>
                <a:spcPts val="600"/>
              </a:spcBef>
              <a:spcAft>
                <a:spcPct val="0"/>
              </a:spcAft>
            </a:pPr>
            <a:r>
              <a:rPr lang="en-GB" sz="1050" dirty="0">
                <a:solidFill>
                  <a:srgbClr val="000000"/>
                </a:solidFill>
                <a:latin typeface="JLR Emeric" panose="02000503040000020004" pitchFamily="2" charset="0"/>
              </a:rPr>
              <a:t>Any activity / action that changes the shape or form of a product in line with customer requirements, that customer is willing to pay for and is done right first time i.e. Moulding, Casting, Welding, Painting, Assembly…</a:t>
            </a:r>
          </a:p>
        </p:txBody>
      </p:sp>
      <p:pic>
        <p:nvPicPr>
          <p:cNvPr id="30" name="Picture 29"/>
          <p:cNvPicPr>
            <a:picLocks noChangeAspect="1"/>
          </p:cNvPicPr>
          <p:nvPr/>
        </p:nvPicPr>
        <p:blipFill>
          <a:blip r:embed="rId4"/>
          <a:stretch>
            <a:fillRect/>
          </a:stretch>
        </p:blipFill>
        <p:spPr>
          <a:xfrm>
            <a:off x="2267187" y="1639270"/>
            <a:ext cx="570214" cy="496561"/>
          </a:xfrm>
          <a:prstGeom prst="rect">
            <a:avLst/>
          </a:prstGeom>
        </p:spPr>
      </p:pic>
      <p:pic>
        <p:nvPicPr>
          <p:cNvPr id="35" name="Picture 34"/>
          <p:cNvPicPr>
            <a:picLocks noChangeAspect="1"/>
          </p:cNvPicPr>
          <p:nvPr/>
        </p:nvPicPr>
        <p:blipFill>
          <a:blip r:embed="rId4"/>
          <a:stretch>
            <a:fillRect/>
          </a:stretch>
        </p:blipFill>
        <p:spPr>
          <a:xfrm>
            <a:off x="4058936" y="1641377"/>
            <a:ext cx="570214" cy="496561"/>
          </a:xfrm>
          <a:prstGeom prst="rect">
            <a:avLst/>
          </a:prstGeom>
        </p:spPr>
      </p:pic>
      <p:pic>
        <p:nvPicPr>
          <p:cNvPr id="36" name="Picture 35"/>
          <p:cNvPicPr>
            <a:picLocks noChangeAspect="1"/>
          </p:cNvPicPr>
          <p:nvPr/>
        </p:nvPicPr>
        <p:blipFill>
          <a:blip r:embed="rId4"/>
          <a:stretch>
            <a:fillRect/>
          </a:stretch>
        </p:blipFill>
        <p:spPr>
          <a:xfrm>
            <a:off x="5771065" y="1639270"/>
            <a:ext cx="570214" cy="496561"/>
          </a:xfrm>
          <a:prstGeom prst="rect">
            <a:avLst/>
          </a:prstGeom>
        </p:spPr>
      </p:pic>
      <p:pic>
        <p:nvPicPr>
          <p:cNvPr id="37" name="Picture 36"/>
          <p:cNvPicPr>
            <a:picLocks noChangeAspect="1"/>
          </p:cNvPicPr>
          <p:nvPr/>
        </p:nvPicPr>
        <p:blipFill>
          <a:blip r:embed="rId5"/>
          <a:stretch>
            <a:fillRect/>
          </a:stretch>
        </p:blipFill>
        <p:spPr>
          <a:xfrm>
            <a:off x="1657036" y="1690232"/>
            <a:ext cx="317526" cy="317526"/>
          </a:xfrm>
          <a:prstGeom prst="rect">
            <a:avLst/>
          </a:prstGeom>
        </p:spPr>
      </p:pic>
      <p:pic>
        <p:nvPicPr>
          <p:cNvPr id="38" name="Picture 37"/>
          <p:cNvPicPr>
            <a:picLocks noChangeAspect="1"/>
          </p:cNvPicPr>
          <p:nvPr/>
        </p:nvPicPr>
        <p:blipFill>
          <a:blip r:embed="rId5"/>
          <a:stretch>
            <a:fillRect/>
          </a:stretch>
        </p:blipFill>
        <p:spPr>
          <a:xfrm>
            <a:off x="3275305" y="1669606"/>
            <a:ext cx="317526" cy="317526"/>
          </a:xfrm>
          <a:prstGeom prst="rect">
            <a:avLst/>
          </a:prstGeom>
        </p:spPr>
      </p:pic>
      <p:pic>
        <p:nvPicPr>
          <p:cNvPr id="39" name="Picture 38"/>
          <p:cNvPicPr>
            <a:picLocks noChangeAspect="1"/>
          </p:cNvPicPr>
          <p:nvPr/>
        </p:nvPicPr>
        <p:blipFill>
          <a:blip r:embed="rId5"/>
          <a:stretch>
            <a:fillRect/>
          </a:stretch>
        </p:blipFill>
        <p:spPr>
          <a:xfrm>
            <a:off x="5044241" y="1690232"/>
            <a:ext cx="317526" cy="317526"/>
          </a:xfrm>
          <a:prstGeom prst="rect">
            <a:avLst/>
          </a:prstGeom>
        </p:spPr>
      </p:pic>
      <p:pic>
        <p:nvPicPr>
          <p:cNvPr id="40" name="Picture 39"/>
          <p:cNvPicPr>
            <a:picLocks noChangeAspect="1"/>
          </p:cNvPicPr>
          <p:nvPr/>
        </p:nvPicPr>
        <p:blipFill>
          <a:blip r:embed="rId5"/>
          <a:stretch>
            <a:fillRect/>
          </a:stretch>
        </p:blipFill>
        <p:spPr>
          <a:xfrm>
            <a:off x="6734174" y="1698809"/>
            <a:ext cx="317526" cy="317526"/>
          </a:xfrm>
          <a:prstGeom prst="rect">
            <a:avLst/>
          </a:prstGeom>
        </p:spPr>
      </p:pic>
      <p:sp>
        <p:nvSpPr>
          <p:cNvPr id="41" name="TextBox 40"/>
          <p:cNvSpPr txBox="1"/>
          <p:nvPr/>
        </p:nvSpPr>
        <p:spPr>
          <a:xfrm>
            <a:off x="1309712" y="1967149"/>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42" name="TextBox 41"/>
          <p:cNvSpPr txBox="1"/>
          <p:nvPr/>
        </p:nvSpPr>
        <p:spPr>
          <a:xfrm>
            <a:off x="2956455" y="1955240"/>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43" name="TextBox 42"/>
          <p:cNvSpPr txBox="1"/>
          <p:nvPr/>
        </p:nvSpPr>
        <p:spPr>
          <a:xfrm>
            <a:off x="4716222" y="1966248"/>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44" name="TextBox 43"/>
          <p:cNvSpPr txBox="1"/>
          <p:nvPr/>
        </p:nvSpPr>
        <p:spPr>
          <a:xfrm>
            <a:off x="6388893" y="1965927"/>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Tree>
    <p:extLst>
      <p:ext uri="{BB962C8B-B14F-4D97-AF65-F5344CB8AC3E}">
        <p14:creationId xmlns:p14="http://schemas.microsoft.com/office/powerpoint/2010/main" val="1119790953"/>
      </p:ext>
    </p:extLst>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17462" y="83582"/>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134434"/>
            <a:ext cx="1150239" cy="664096"/>
          </a:xfrm>
          <a:prstGeom prst="rect">
            <a:avLst/>
          </a:prstGeom>
        </p:spPr>
      </p:pic>
      <p:sp>
        <p:nvSpPr>
          <p:cNvPr id="17" name="Oval 16"/>
          <p:cNvSpPr/>
          <p:nvPr/>
        </p:nvSpPr>
        <p:spPr>
          <a:xfrm>
            <a:off x="217462" y="4786308"/>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1830826" y="3103244"/>
            <a:ext cx="1206514" cy="8147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3425602" y="3123040"/>
            <a:ext cx="187965" cy="7374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704926" y="3155994"/>
            <a:ext cx="355049" cy="7054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395747" y="3191966"/>
            <a:ext cx="1412933" cy="7207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96671" y="3869720"/>
            <a:ext cx="3977371" cy="369332"/>
          </a:xfrm>
          <a:prstGeom prst="rect">
            <a:avLst/>
          </a:prstGeom>
          <a:solidFill>
            <a:srgbClr val="C4C4C4"/>
          </a:solidFill>
          <a:ln>
            <a:solidFill>
              <a:srgbClr val="000000"/>
            </a:solidFill>
          </a:ln>
        </p:spPr>
        <p:txBody>
          <a:bodyPr wrap="none" rtlCol="0">
            <a:spAutoFit/>
          </a:bodyPr>
          <a:lstStyle>
            <a:defPPr>
              <a:defRPr lang="en-US"/>
            </a:defPPr>
          </a:lstStyle>
          <a:p>
            <a:r>
              <a:rPr lang="en-GB" dirty="0">
                <a:latin typeface="JLR Emeric" panose="02000503040000020004" pitchFamily="2" charset="0"/>
              </a:rPr>
              <a:t>How to calculate Non-Value Added ?</a:t>
            </a:r>
          </a:p>
        </p:txBody>
      </p:sp>
      <p:pic>
        <p:nvPicPr>
          <p:cNvPr id="43" name="Picture 42"/>
          <p:cNvPicPr>
            <a:picLocks noChangeAspect="1"/>
          </p:cNvPicPr>
          <p:nvPr/>
        </p:nvPicPr>
        <p:blipFill>
          <a:blip r:embed="rId4"/>
          <a:stretch>
            <a:fillRect/>
          </a:stretch>
        </p:blipFill>
        <p:spPr>
          <a:xfrm>
            <a:off x="2267187" y="1977366"/>
            <a:ext cx="570214" cy="496561"/>
          </a:xfrm>
          <a:prstGeom prst="rect">
            <a:avLst/>
          </a:prstGeom>
        </p:spPr>
      </p:pic>
      <p:pic>
        <p:nvPicPr>
          <p:cNvPr id="44" name="Picture 43"/>
          <p:cNvPicPr>
            <a:picLocks noChangeAspect="1"/>
          </p:cNvPicPr>
          <p:nvPr/>
        </p:nvPicPr>
        <p:blipFill>
          <a:blip r:embed="rId4"/>
          <a:stretch>
            <a:fillRect/>
          </a:stretch>
        </p:blipFill>
        <p:spPr>
          <a:xfrm>
            <a:off x="4058936" y="1979473"/>
            <a:ext cx="570214" cy="496561"/>
          </a:xfrm>
          <a:prstGeom prst="rect">
            <a:avLst/>
          </a:prstGeom>
        </p:spPr>
      </p:pic>
      <p:pic>
        <p:nvPicPr>
          <p:cNvPr id="62" name="Picture 61"/>
          <p:cNvPicPr>
            <a:picLocks noChangeAspect="1"/>
          </p:cNvPicPr>
          <p:nvPr/>
        </p:nvPicPr>
        <p:blipFill>
          <a:blip r:embed="rId4"/>
          <a:stretch>
            <a:fillRect/>
          </a:stretch>
        </p:blipFill>
        <p:spPr>
          <a:xfrm>
            <a:off x="5771065" y="1977366"/>
            <a:ext cx="570214" cy="496561"/>
          </a:xfrm>
          <a:prstGeom prst="rect">
            <a:avLst/>
          </a:prstGeom>
        </p:spPr>
      </p:pic>
      <p:pic>
        <p:nvPicPr>
          <p:cNvPr id="63" name="Picture 62"/>
          <p:cNvPicPr>
            <a:picLocks noChangeAspect="1"/>
          </p:cNvPicPr>
          <p:nvPr/>
        </p:nvPicPr>
        <p:blipFill>
          <a:blip r:embed="rId5"/>
          <a:stretch>
            <a:fillRect/>
          </a:stretch>
        </p:blipFill>
        <p:spPr>
          <a:xfrm>
            <a:off x="1657036" y="2028328"/>
            <a:ext cx="317526" cy="317526"/>
          </a:xfrm>
          <a:prstGeom prst="rect">
            <a:avLst/>
          </a:prstGeom>
        </p:spPr>
      </p:pic>
      <p:pic>
        <p:nvPicPr>
          <p:cNvPr id="64" name="Picture 63"/>
          <p:cNvPicPr>
            <a:picLocks noChangeAspect="1"/>
          </p:cNvPicPr>
          <p:nvPr/>
        </p:nvPicPr>
        <p:blipFill>
          <a:blip r:embed="rId5"/>
          <a:stretch>
            <a:fillRect/>
          </a:stretch>
        </p:blipFill>
        <p:spPr>
          <a:xfrm>
            <a:off x="3275305" y="2007702"/>
            <a:ext cx="317526" cy="317526"/>
          </a:xfrm>
          <a:prstGeom prst="rect">
            <a:avLst/>
          </a:prstGeom>
        </p:spPr>
      </p:pic>
      <p:pic>
        <p:nvPicPr>
          <p:cNvPr id="65" name="Picture 64"/>
          <p:cNvPicPr>
            <a:picLocks noChangeAspect="1"/>
          </p:cNvPicPr>
          <p:nvPr/>
        </p:nvPicPr>
        <p:blipFill>
          <a:blip r:embed="rId5"/>
          <a:stretch>
            <a:fillRect/>
          </a:stretch>
        </p:blipFill>
        <p:spPr>
          <a:xfrm>
            <a:off x="5044241" y="2028328"/>
            <a:ext cx="317526" cy="317526"/>
          </a:xfrm>
          <a:prstGeom prst="rect">
            <a:avLst/>
          </a:prstGeom>
        </p:spPr>
      </p:pic>
      <p:pic>
        <p:nvPicPr>
          <p:cNvPr id="66" name="Picture 65"/>
          <p:cNvPicPr>
            <a:picLocks noChangeAspect="1"/>
          </p:cNvPicPr>
          <p:nvPr/>
        </p:nvPicPr>
        <p:blipFill>
          <a:blip r:embed="rId5"/>
          <a:stretch>
            <a:fillRect/>
          </a:stretch>
        </p:blipFill>
        <p:spPr>
          <a:xfrm>
            <a:off x="6734174" y="2036905"/>
            <a:ext cx="317526" cy="317526"/>
          </a:xfrm>
          <a:prstGeom prst="rect">
            <a:avLst/>
          </a:prstGeom>
        </p:spPr>
      </p:pic>
      <p:sp>
        <p:nvSpPr>
          <p:cNvPr id="67" name="TextBox 66"/>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8" name="TextBox 67"/>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9" name="TextBox 68"/>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70" name="TextBox 69"/>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Tree>
    <p:extLst>
      <p:ext uri="{BB962C8B-B14F-4D97-AF65-F5344CB8AC3E}">
        <p14:creationId xmlns:p14="http://schemas.microsoft.com/office/powerpoint/2010/main" val="3771404391"/>
      </p:ext>
    </p:extLst>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17462" y="109314"/>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111382"/>
            <a:ext cx="1150239" cy="664096"/>
          </a:xfrm>
          <a:prstGeom prst="rect">
            <a:avLst/>
          </a:prstGeom>
        </p:spPr>
      </p:pic>
      <p:sp>
        <p:nvSpPr>
          <p:cNvPr id="17" name="Oval 16"/>
          <p:cNvSpPr/>
          <p:nvPr/>
        </p:nvSpPr>
        <p:spPr>
          <a:xfrm>
            <a:off x="217462" y="4763256"/>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1830826" y="3103244"/>
            <a:ext cx="1206514" cy="8147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171577" y="3917947"/>
                <a:ext cx="4217316" cy="430439"/>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𝑛𝑢𝑚𝑏𝑒𝑟</m:t>
                          </m:r>
                          <m:r>
                            <a:rPr lang="en-GB" sz="1350" b="0" i="1" smtClean="0">
                              <a:latin typeface="Cambria Math" panose="02040503050406030204" pitchFamily="18" charset="0"/>
                            </a:rPr>
                            <m:t> </m:t>
                          </m:r>
                          <m:r>
                            <a:rPr lang="en-GB" sz="1350" b="0" i="1" smtClean="0">
                              <a:latin typeface="Cambria Math" panose="02040503050406030204" pitchFamily="18" charset="0"/>
                            </a:rPr>
                            <m:t>𝑜𝑓</m:t>
                          </m:r>
                          <m:r>
                            <a:rPr lang="en-GB" sz="1350" b="0" i="1" smtClean="0">
                              <a:latin typeface="Cambria Math" panose="02040503050406030204" pitchFamily="18" charset="0"/>
                            </a:rPr>
                            <m:t> </m:t>
                          </m:r>
                          <m:r>
                            <a:rPr lang="en-GB" sz="1350" b="0" i="1" smtClean="0">
                              <a:latin typeface="Cambria Math" panose="02040503050406030204" pitchFamily="18" charset="0"/>
                            </a:rPr>
                            <m:t>𝑝𝑎𝑟𝑡𝑠</m:t>
                          </m:r>
                          <m:r>
                            <a:rPr lang="en-GB" sz="1350" b="0" i="1" smtClean="0">
                              <a:latin typeface="Cambria Math" panose="02040503050406030204" pitchFamily="18" charset="0"/>
                            </a:rPr>
                            <m:t> </m:t>
                          </m:r>
                          <m:r>
                            <a:rPr lang="en-GB" sz="1350" b="0" i="1" smtClean="0">
                              <a:latin typeface="Cambria Math" panose="02040503050406030204" pitchFamily="18" charset="0"/>
                            </a:rPr>
                            <m:t>𝑖𝑛</m:t>
                          </m:r>
                          <m:r>
                            <a:rPr lang="en-GB" sz="1350" b="0" i="1" smtClean="0">
                              <a:latin typeface="Cambria Math" panose="02040503050406030204" pitchFamily="18" charset="0"/>
                            </a:rPr>
                            <m:t> </m:t>
                          </m:r>
                          <m:r>
                            <a:rPr lang="en-GB" sz="1350" b="0" i="1" smtClean="0">
                              <a:latin typeface="Cambria Math" panose="02040503050406030204" pitchFamily="18" charset="0"/>
                            </a:rPr>
                            <m:t>𝑠𝑡𝑜𝑐𝑘</m:t>
                          </m:r>
                        </m:num>
                        <m:den>
                          <m:r>
                            <a:rPr lang="en-GB" sz="1350" b="0" i="1" smtClean="0">
                              <a:latin typeface="Cambria Math" panose="02040503050406030204" pitchFamily="18" charset="0"/>
                            </a:rPr>
                            <m:t>𝑑𝑎𝑖𝑙𝑦</m:t>
                          </m:r>
                          <m:r>
                            <a:rPr lang="en-GB" sz="1350" b="0" i="1" smtClean="0">
                              <a:latin typeface="Cambria Math" panose="02040503050406030204" pitchFamily="18" charset="0"/>
                            </a:rPr>
                            <m:t> </m:t>
                          </m:r>
                          <m:r>
                            <a:rPr lang="en-GB" sz="1350" b="0" i="1" smtClean="0">
                              <a:latin typeface="Cambria Math" panose="02040503050406030204" pitchFamily="18" charset="0"/>
                            </a:rPr>
                            <m:t>𝑑𝑒𝑚𝑎𝑛𝑑</m:t>
                          </m:r>
                          <m:r>
                            <a:rPr lang="en-GB" sz="1350" b="0" i="1" smtClean="0">
                              <a:latin typeface="Cambria Math" panose="02040503050406030204" pitchFamily="18" charset="0"/>
                            </a:rPr>
                            <m:t> </m:t>
                          </m:r>
                          <m:r>
                            <a:rPr lang="en-GB" sz="1350" b="0" i="1" smtClean="0">
                              <a:latin typeface="Cambria Math" panose="02040503050406030204" pitchFamily="18" charset="0"/>
                            </a:rPr>
                            <m:t>𝑓𝑜𝑟</m:t>
                          </m:r>
                          <m:r>
                            <a:rPr lang="en-GB" sz="1350" b="0" i="1" smtClean="0">
                              <a:latin typeface="Cambria Math" panose="02040503050406030204" pitchFamily="18" charset="0"/>
                            </a:rPr>
                            <m:t> </m:t>
                          </m:r>
                          <m:r>
                            <a:rPr lang="en-GB" sz="1350" b="0" i="1" smtClean="0">
                              <a:latin typeface="Cambria Math" panose="02040503050406030204" pitchFamily="18" charset="0"/>
                            </a:rPr>
                            <m:t>𝑡h𝑒</m:t>
                          </m:r>
                          <m:r>
                            <a:rPr lang="en-GB" sz="1350" b="0" i="1" smtClean="0">
                              <a:latin typeface="Cambria Math" panose="02040503050406030204" pitchFamily="18" charset="0"/>
                            </a:rPr>
                            <m:t> </m:t>
                          </m:r>
                          <m:r>
                            <a:rPr lang="en-GB" sz="1350" b="0" i="1" smtClean="0">
                              <a:latin typeface="Cambria Math" panose="02040503050406030204" pitchFamily="18" charset="0"/>
                            </a:rPr>
                            <m:t>𝑝𝑎𝑟𝑡</m:t>
                          </m:r>
                          <m:r>
                            <a:rPr lang="en-GB" sz="1350" b="0" i="1" smtClean="0">
                              <a:latin typeface="Cambria Math" panose="02040503050406030204" pitchFamily="18" charset="0"/>
                            </a:rPr>
                            <m:t> </m:t>
                          </m:r>
                        </m:den>
                      </m:f>
                    </m:oMath>
                  </m:oMathPara>
                </a14:m>
                <a:endParaRPr lang="en-GB" sz="1350" dirty="0">
                  <a:latin typeface="JLR Emeric" panose="02000503040000020004" pitchFamily="2"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171577" y="3917947"/>
                <a:ext cx="4217316" cy="430439"/>
              </a:xfrm>
              <a:prstGeom prst="rect">
                <a:avLst/>
              </a:prstGeom>
              <a:blipFill>
                <a:blip r:embed="rId4"/>
                <a:stretch>
                  <a:fillRect t="-4286" b="-18571"/>
                </a:stretch>
              </a:blipFill>
            </p:spPr>
            <p:txBody>
              <a:bodyPr/>
              <a:lstStyle/>
              <a:p>
                <a:r>
                  <a:rPr lang="en-GB">
                    <a:noFill/>
                  </a:rPr>
                  <a:t> </a:t>
                </a:r>
              </a:p>
            </p:txBody>
          </p:sp>
        </mc:Fallback>
      </mc:AlternateContent>
      <p:cxnSp>
        <p:nvCxnSpPr>
          <p:cNvPr id="59" name="Straight Arrow Connector 58"/>
          <p:cNvCxnSpPr/>
          <p:nvPr/>
        </p:nvCxnSpPr>
        <p:spPr>
          <a:xfrm flipH="1" flipV="1">
            <a:off x="3425601" y="3123039"/>
            <a:ext cx="143852" cy="6372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786518" y="3155994"/>
            <a:ext cx="273457" cy="6108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395747" y="3191966"/>
            <a:ext cx="1412933" cy="7207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5"/>
          <a:stretch>
            <a:fillRect/>
          </a:stretch>
        </p:blipFill>
        <p:spPr>
          <a:xfrm>
            <a:off x="2267187" y="1977366"/>
            <a:ext cx="570214" cy="496561"/>
          </a:xfrm>
          <a:prstGeom prst="rect">
            <a:avLst/>
          </a:prstGeom>
        </p:spPr>
      </p:pic>
      <p:pic>
        <p:nvPicPr>
          <p:cNvPr id="42" name="Picture 41"/>
          <p:cNvPicPr>
            <a:picLocks noChangeAspect="1"/>
          </p:cNvPicPr>
          <p:nvPr/>
        </p:nvPicPr>
        <p:blipFill>
          <a:blip r:embed="rId5"/>
          <a:stretch>
            <a:fillRect/>
          </a:stretch>
        </p:blipFill>
        <p:spPr>
          <a:xfrm>
            <a:off x="4058936" y="1979473"/>
            <a:ext cx="570214" cy="496561"/>
          </a:xfrm>
          <a:prstGeom prst="rect">
            <a:avLst/>
          </a:prstGeom>
        </p:spPr>
      </p:pic>
      <p:pic>
        <p:nvPicPr>
          <p:cNvPr id="43" name="Picture 42"/>
          <p:cNvPicPr>
            <a:picLocks noChangeAspect="1"/>
          </p:cNvPicPr>
          <p:nvPr/>
        </p:nvPicPr>
        <p:blipFill>
          <a:blip r:embed="rId5"/>
          <a:stretch>
            <a:fillRect/>
          </a:stretch>
        </p:blipFill>
        <p:spPr>
          <a:xfrm>
            <a:off x="5771065" y="1977366"/>
            <a:ext cx="570214" cy="496561"/>
          </a:xfrm>
          <a:prstGeom prst="rect">
            <a:avLst/>
          </a:prstGeom>
        </p:spPr>
      </p:pic>
      <p:pic>
        <p:nvPicPr>
          <p:cNvPr id="44" name="Picture 43"/>
          <p:cNvPicPr>
            <a:picLocks noChangeAspect="1"/>
          </p:cNvPicPr>
          <p:nvPr/>
        </p:nvPicPr>
        <p:blipFill>
          <a:blip r:embed="rId6"/>
          <a:stretch>
            <a:fillRect/>
          </a:stretch>
        </p:blipFill>
        <p:spPr>
          <a:xfrm>
            <a:off x="1657036" y="2028328"/>
            <a:ext cx="317526" cy="317526"/>
          </a:xfrm>
          <a:prstGeom prst="rect">
            <a:avLst/>
          </a:prstGeom>
        </p:spPr>
      </p:pic>
      <p:pic>
        <p:nvPicPr>
          <p:cNvPr id="62" name="Picture 61"/>
          <p:cNvPicPr>
            <a:picLocks noChangeAspect="1"/>
          </p:cNvPicPr>
          <p:nvPr/>
        </p:nvPicPr>
        <p:blipFill>
          <a:blip r:embed="rId6"/>
          <a:stretch>
            <a:fillRect/>
          </a:stretch>
        </p:blipFill>
        <p:spPr>
          <a:xfrm>
            <a:off x="3275305" y="2007702"/>
            <a:ext cx="317526" cy="317526"/>
          </a:xfrm>
          <a:prstGeom prst="rect">
            <a:avLst/>
          </a:prstGeom>
        </p:spPr>
      </p:pic>
      <p:pic>
        <p:nvPicPr>
          <p:cNvPr id="63" name="Picture 62"/>
          <p:cNvPicPr>
            <a:picLocks noChangeAspect="1"/>
          </p:cNvPicPr>
          <p:nvPr/>
        </p:nvPicPr>
        <p:blipFill>
          <a:blip r:embed="rId6"/>
          <a:stretch>
            <a:fillRect/>
          </a:stretch>
        </p:blipFill>
        <p:spPr>
          <a:xfrm>
            <a:off x="5044241" y="2028328"/>
            <a:ext cx="317526" cy="317526"/>
          </a:xfrm>
          <a:prstGeom prst="rect">
            <a:avLst/>
          </a:prstGeom>
        </p:spPr>
      </p:pic>
      <p:pic>
        <p:nvPicPr>
          <p:cNvPr id="64" name="Picture 63"/>
          <p:cNvPicPr>
            <a:picLocks noChangeAspect="1"/>
          </p:cNvPicPr>
          <p:nvPr/>
        </p:nvPicPr>
        <p:blipFill>
          <a:blip r:embed="rId6"/>
          <a:stretch>
            <a:fillRect/>
          </a:stretch>
        </p:blipFill>
        <p:spPr>
          <a:xfrm>
            <a:off x="6734174" y="2036905"/>
            <a:ext cx="317526" cy="317526"/>
          </a:xfrm>
          <a:prstGeom prst="rect">
            <a:avLst/>
          </a:prstGeom>
        </p:spPr>
      </p:pic>
      <p:sp>
        <p:nvSpPr>
          <p:cNvPr id="65" name="TextBox 64"/>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6" name="TextBox 65"/>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7" name="TextBox 66"/>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8" name="TextBox 67"/>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Tree>
    <p:extLst>
      <p:ext uri="{BB962C8B-B14F-4D97-AF65-F5344CB8AC3E}">
        <p14:creationId xmlns:p14="http://schemas.microsoft.com/office/powerpoint/2010/main" val="322688838"/>
      </p:ext>
    </p:extLst>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26872" y="111719"/>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103698"/>
            <a:ext cx="1150239" cy="664096"/>
          </a:xfrm>
          <a:prstGeom prst="rect">
            <a:avLst/>
          </a:prstGeom>
        </p:spPr>
      </p:pic>
      <p:sp>
        <p:nvSpPr>
          <p:cNvPr id="17" name="Oval 16"/>
          <p:cNvSpPr/>
          <p:nvPr/>
        </p:nvSpPr>
        <p:spPr>
          <a:xfrm>
            <a:off x="217462" y="4755572"/>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2267187" y="1977366"/>
            <a:ext cx="570214" cy="496561"/>
          </a:xfrm>
          <a:prstGeom prst="rect">
            <a:avLst/>
          </a:prstGeom>
        </p:spPr>
      </p:pic>
      <p:pic>
        <p:nvPicPr>
          <p:cNvPr id="47" name="Picture 46"/>
          <p:cNvPicPr>
            <a:picLocks noChangeAspect="1"/>
          </p:cNvPicPr>
          <p:nvPr/>
        </p:nvPicPr>
        <p:blipFill>
          <a:blip r:embed="rId4"/>
          <a:stretch>
            <a:fillRect/>
          </a:stretch>
        </p:blipFill>
        <p:spPr>
          <a:xfrm>
            <a:off x="4058936" y="1979473"/>
            <a:ext cx="570214" cy="496561"/>
          </a:xfrm>
          <a:prstGeom prst="rect">
            <a:avLst/>
          </a:prstGeom>
        </p:spPr>
      </p:pic>
      <p:pic>
        <p:nvPicPr>
          <p:cNvPr id="49" name="Picture 48"/>
          <p:cNvPicPr>
            <a:picLocks noChangeAspect="1"/>
          </p:cNvPicPr>
          <p:nvPr/>
        </p:nvPicPr>
        <p:blipFill>
          <a:blip r:embed="rId4"/>
          <a:stretch>
            <a:fillRect/>
          </a:stretch>
        </p:blipFill>
        <p:spPr>
          <a:xfrm>
            <a:off x="5771065" y="1977366"/>
            <a:ext cx="570214" cy="496561"/>
          </a:xfrm>
          <a:prstGeom prst="rect">
            <a:avLst/>
          </a:prstGeom>
        </p:spPr>
      </p:pic>
      <p:pic>
        <p:nvPicPr>
          <p:cNvPr id="31" name="Picture 30"/>
          <p:cNvPicPr>
            <a:picLocks noChangeAspect="1"/>
          </p:cNvPicPr>
          <p:nvPr/>
        </p:nvPicPr>
        <p:blipFill>
          <a:blip r:embed="rId5"/>
          <a:stretch>
            <a:fillRect/>
          </a:stretch>
        </p:blipFill>
        <p:spPr>
          <a:xfrm>
            <a:off x="1657036" y="2028328"/>
            <a:ext cx="317526" cy="317526"/>
          </a:xfrm>
          <a:prstGeom prst="rect">
            <a:avLst/>
          </a:prstGeom>
        </p:spPr>
      </p:pic>
      <p:pic>
        <p:nvPicPr>
          <p:cNvPr id="51" name="Picture 50"/>
          <p:cNvPicPr>
            <a:picLocks noChangeAspect="1"/>
          </p:cNvPicPr>
          <p:nvPr/>
        </p:nvPicPr>
        <p:blipFill>
          <a:blip r:embed="rId5"/>
          <a:stretch>
            <a:fillRect/>
          </a:stretch>
        </p:blipFill>
        <p:spPr>
          <a:xfrm>
            <a:off x="3275305" y="2007702"/>
            <a:ext cx="317526" cy="317526"/>
          </a:xfrm>
          <a:prstGeom prst="rect">
            <a:avLst/>
          </a:prstGeom>
        </p:spPr>
      </p:pic>
      <p:pic>
        <p:nvPicPr>
          <p:cNvPr id="52" name="Picture 51"/>
          <p:cNvPicPr>
            <a:picLocks noChangeAspect="1"/>
          </p:cNvPicPr>
          <p:nvPr/>
        </p:nvPicPr>
        <p:blipFill>
          <a:blip r:embed="rId5"/>
          <a:stretch>
            <a:fillRect/>
          </a:stretch>
        </p:blipFill>
        <p:spPr>
          <a:xfrm>
            <a:off x="5044241" y="2028328"/>
            <a:ext cx="317526" cy="317526"/>
          </a:xfrm>
          <a:prstGeom prst="rect">
            <a:avLst/>
          </a:prstGeom>
        </p:spPr>
      </p:pic>
      <p:pic>
        <p:nvPicPr>
          <p:cNvPr id="53" name="Picture 52"/>
          <p:cNvPicPr>
            <a:picLocks noChangeAspect="1"/>
          </p:cNvPicPr>
          <p:nvPr/>
        </p:nvPicPr>
        <p:blipFill>
          <a:blip r:embed="rId5"/>
          <a:stretch>
            <a:fillRect/>
          </a:stretch>
        </p:blipFill>
        <p:spPr>
          <a:xfrm>
            <a:off x="6734174" y="2036905"/>
            <a:ext cx="317526" cy="317526"/>
          </a:xfrm>
          <a:prstGeom prst="rect">
            <a:avLst/>
          </a:prstGeom>
        </p:spPr>
      </p:pic>
      <p:sp>
        <p:nvSpPr>
          <p:cNvPr id="54" name="TextBox 53"/>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55" name="TextBox 54"/>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56" name="TextBox 55"/>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57" name="TextBox 56"/>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1830826" y="3103244"/>
            <a:ext cx="1206514" cy="8147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171577" y="3917947"/>
                <a:ext cx="4217316" cy="430439"/>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𝑛𝑢𝑚𝑏𝑒𝑟</m:t>
                          </m:r>
                          <m:r>
                            <a:rPr lang="en-GB" sz="1350" b="0" i="1" smtClean="0">
                              <a:latin typeface="Cambria Math" panose="02040503050406030204" pitchFamily="18" charset="0"/>
                            </a:rPr>
                            <m:t> </m:t>
                          </m:r>
                          <m:r>
                            <a:rPr lang="en-GB" sz="1350" b="0" i="1" smtClean="0">
                              <a:latin typeface="Cambria Math" panose="02040503050406030204" pitchFamily="18" charset="0"/>
                            </a:rPr>
                            <m:t>𝑜𝑓</m:t>
                          </m:r>
                          <m:r>
                            <a:rPr lang="en-GB" sz="1350" b="0" i="1" smtClean="0">
                              <a:latin typeface="Cambria Math" panose="02040503050406030204" pitchFamily="18" charset="0"/>
                            </a:rPr>
                            <m:t> </m:t>
                          </m:r>
                          <m:r>
                            <a:rPr lang="en-GB" sz="1350" b="0" i="1" smtClean="0">
                              <a:latin typeface="Cambria Math" panose="02040503050406030204" pitchFamily="18" charset="0"/>
                            </a:rPr>
                            <m:t>𝑝𝑎𝑟𝑡𝑠</m:t>
                          </m:r>
                          <m:r>
                            <a:rPr lang="en-GB" sz="1350" b="0" i="1" smtClean="0">
                              <a:latin typeface="Cambria Math" panose="02040503050406030204" pitchFamily="18" charset="0"/>
                            </a:rPr>
                            <m:t> </m:t>
                          </m:r>
                          <m:r>
                            <a:rPr lang="en-GB" sz="1350" b="0" i="1" smtClean="0">
                              <a:latin typeface="Cambria Math" panose="02040503050406030204" pitchFamily="18" charset="0"/>
                            </a:rPr>
                            <m:t>𝑖𝑛</m:t>
                          </m:r>
                          <m:r>
                            <a:rPr lang="en-GB" sz="1350" b="0" i="1" smtClean="0">
                              <a:latin typeface="Cambria Math" panose="02040503050406030204" pitchFamily="18" charset="0"/>
                            </a:rPr>
                            <m:t> </m:t>
                          </m:r>
                          <m:r>
                            <a:rPr lang="en-GB" sz="1350" b="0" i="1" smtClean="0">
                              <a:latin typeface="Cambria Math" panose="02040503050406030204" pitchFamily="18" charset="0"/>
                            </a:rPr>
                            <m:t>𝑠𝑡𝑜𝑐𝑘</m:t>
                          </m:r>
                        </m:num>
                        <m:den>
                          <m:r>
                            <a:rPr lang="en-GB" sz="1350" b="0" i="1" smtClean="0">
                              <a:latin typeface="Cambria Math" panose="02040503050406030204" pitchFamily="18" charset="0"/>
                            </a:rPr>
                            <m:t>𝑑𝑎𝑖𝑙𝑦</m:t>
                          </m:r>
                          <m:r>
                            <a:rPr lang="en-GB" sz="1350" b="0" i="1" smtClean="0">
                              <a:latin typeface="Cambria Math" panose="02040503050406030204" pitchFamily="18" charset="0"/>
                            </a:rPr>
                            <m:t> </m:t>
                          </m:r>
                          <m:r>
                            <a:rPr lang="en-GB" sz="1350" b="0" i="1" smtClean="0">
                              <a:latin typeface="Cambria Math" panose="02040503050406030204" pitchFamily="18" charset="0"/>
                            </a:rPr>
                            <m:t>𝑑𝑒𝑚𝑎𝑛𝑑</m:t>
                          </m:r>
                          <m:r>
                            <a:rPr lang="en-GB" sz="1350" b="0" i="1" smtClean="0">
                              <a:latin typeface="Cambria Math" panose="02040503050406030204" pitchFamily="18" charset="0"/>
                            </a:rPr>
                            <m:t> </m:t>
                          </m:r>
                          <m:r>
                            <a:rPr lang="en-GB" sz="1350" b="0" i="1" smtClean="0">
                              <a:latin typeface="Cambria Math" panose="02040503050406030204" pitchFamily="18" charset="0"/>
                            </a:rPr>
                            <m:t>𝑓𝑜𝑟</m:t>
                          </m:r>
                          <m:r>
                            <a:rPr lang="en-GB" sz="1350" b="0" i="1" smtClean="0">
                              <a:latin typeface="Cambria Math" panose="02040503050406030204" pitchFamily="18" charset="0"/>
                            </a:rPr>
                            <m:t> </m:t>
                          </m:r>
                          <m:r>
                            <a:rPr lang="en-GB" sz="1350" b="0" i="1" smtClean="0">
                              <a:latin typeface="Cambria Math" panose="02040503050406030204" pitchFamily="18" charset="0"/>
                            </a:rPr>
                            <m:t>𝑡h𝑒</m:t>
                          </m:r>
                          <m:r>
                            <a:rPr lang="en-GB" sz="1350" b="0" i="1" smtClean="0">
                              <a:latin typeface="Cambria Math" panose="02040503050406030204" pitchFamily="18" charset="0"/>
                            </a:rPr>
                            <m:t> </m:t>
                          </m:r>
                          <m:r>
                            <a:rPr lang="en-GB" sz="1350" b="0" i="1" smtClean="0">
                              <a:latin typeface="Cambria Math" panose="02040503050406030204" pitchFamily="18" charset="0"/>
                            </a:rPr>
                            <m:t>𝑝𝑎𝑟𝑡</m:t>
                          </m:r>
                          <m:r>
                            <a:rPr lang="en-GB" sz="1350" b="0" i="1" smtClean="0">
                              <a:latin typeface="Cambria Math" panose="02040503050406030204" pitchFamily="18" charset="0"/>
                            </a:rPr>
                            <m:t> </m:t>
                          </m:r>
                        </m:den>
                      </m:f>
                    </m:oMath>
                  </m:oMathPara>
                </a14:m>
                <a:endParaRPr lang="en-GB" sz="1350" dirty="0">
                  <a:latin typeface="JLR Emeric" panose="02000503040000020004" pitchFamily="2"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171577" y="3917947"/>
                <a:ext cx="4217316" cy="430439"/>
              </a:xfrm>
              <a:prstGeom prst="rect">
                <a:avLst/>
              </a:prstGeom>
              <a:blipFill>
                <a:blip r:embed="rId6"/>
                <a:stretch>
                  <a:fillRect t="-4286" b="-18571"/>
                </a:stretch>
              </a:blipFill>
            </p:spPr>
            <p:txBody>
              <a:bodyPr/>
              <a:lstStyle/>
              <a:p>
                <a:r>
                  <a:rPr lang="en-GB">
                    <a:noFill/>
                  </a:rPr>
                  <a:t> </a:t>
                </a:r>
              </a:p>
            </p:txBody>
          </p:sp>
        </mc:Fallback>
      </mc:AlternateContent>
      <p:cxnSp>
        <p:nvCxnSpPr>
          <p:cNvPr id="59" name="Straight Arrow Connector 58"/>
          <p:cNvCxnSpPr/>
          <p:nvPr/>
        </p:nvCxnSpPr>
        <p:spPr>
          <a:xfrm flipH="1" flipV="1">
            <a:off x="3425601" y="3123039"/>
            <a:ext cx="143852" cy="6372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786518" y="3155994"/>
            <a:ext cx="273457" cy="6108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395747" y="3191966"/>
            <a:ext cx="1412933" cy="7207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166009" y="1127639"/>
            <a:ext cx="6288901" cy="369332"/>
          </a:xfrm>
          <a:prstGeom prst="rect">
            <a:avLst/>
          </a:prstGeom>
          <a:solidFill>
            <a:srgbClr val="C4C4C4"/>
          </a:solidFill>
          <a:ln>
            <a:solidFill>
              <a:srgbClr val="000000"/>
            </a:solidFill>
          </a:ln>
        </p:spPr>
        <p:txBody>
          <a:bodyPr wrap="none" rtlCol="0">
            <a:spAutoFit/>
          </a:bodyPr>
          <a:lstStyle>
            <a:defPPr>
              <a:defRPr lang="en-US"/>
            </a:defPPr>
          </a:lstStyle>
          <a:p>
            <a:r>
              <a:rPr lang="en-GB" dirty="0">
                <a:latin typeface="JLR Emeric" panose="02000503040000020004" pitchFamily="2" charset="0"/>
              </a:rPr>
              <a:t>Using data from Customer Box calculate non-value added </a:t>
            </a:r>
          </a:p>
        </p:txBody>
      </p:sp>
      <p:pic>
        <p:nvPicPr>
          <p:cNvPr id="4" name="Picture 3">
            <a:extLst>
              <a:ext uri="{FF2B5EF4-FFF2-40B4-BE49-F238E27FC236}">
                <a16:creationId xmlns:a16="http://schemas.microsoft.com/office/drawing/2014/main" id="{15ABB085-C614-0D81-1CE2-3FC4F08CFE52}"/>
              </a:ext>
            </a:extLst>
          </p:cNvPr>
          <p:cNvPicPr>
            <a:picLocks noChangeAspect="1"/>
          </p:cNvPicPr>
          <p:nvPr/>
        </p:nvPicPr>
        <p:blipFill>
          <a:blip r:embed="rId7"/>
          <a:stretch>
            <a:fillRect/>
          </a:stretch>
        </p:blipFill>
        <p:spPr>
          <a:xfrm>
            <a:off x="7181892" y="1676805"/>
            <a:ext cx="1926588" cy="2571750"/>
          </a:xfrm>
          <a:prstGeom prst="rect">
            <a:avLst/>
          </a:prstGeom>
        </p:spPr>
      </p:pic>
    </p:spTree>
    <p:extLst>
      <p:ext uri="{BB962C8B-B14F-4D97-AF65-F5344CB8AC3E}">
        <p14:creationId xmlns:p14="http://schemas.microsoft.com/office/powerpoint/2010/main" val="2755881618"/>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11512" y="1685408"/>
            <a:ext cx="8920975" cy="461665"/>
          </a:xfrm>
          <a:prstGeom prst="rect">
            <a:avLst/>
          </a:prstGeom>
        </p:spPr>
        <p:txBody>
          <a:bodyPr wrap="square">
            <a:spAutoFit/>
          </a:bodyPr>
          <a:lstStyle/>
          <a:p>
            <a:pPr algn="ctr" fontAlgn="base">
              <a:spcBef>
                <a:spcPct val="0"/>
              </a:spcBef>
              <a:spcAft>
                <a:spcPct val="0"/>
              </a:spcAft>
            </a:pPr>
            <a:r>
              <a:rPr lang="en-GB" sz="1200" b="1" dirty="0">
                <a:solidFill>
                  <a:srgbClr val="222222"/>
                </a:solidFill>
                <a:latin typeface="JLR Emeric" panose="02000503040000020004" pitchFamily="2" charset="0"/>
              </a:rPr>
              <a:t>Level 0 - What is a Value Stream Map (VSM) and how to read it? </a:t>
            </a:r>
            <a:br>
              <a:rPr lang="en-GB" sz="1200" dirty="0">
                <a:solidFill>
                  <a:srgbClr val="222222"/>
                </a:solidFill>
                <a:latin typeface="JLR Emeric" panose="02000503040000020004" pitchFamily="2" charset="0"/>
              </a:rPr>
            </a:br>
            <a:endParaRPr lang="en-GB" sz="1200" dirty="0">
              <a:solidFill>
                <a:srgbClr val="222222"/>
              </a:solidFill>
              <a:latin typeface="JLR Emeric" panose="02000503040000020004" pitchFamily="2" charset="0"/>
            </a:endParaRPr>
          </a:p>
        </p:txBody>
      </p:sp>
      <p:sp>
        <p:nvSpPr>
          <p:cNvPr id="3" name="Rectangle 2"/>
          <p:cNvSpPr/>
          <p:nvPr/>
        </p:nvSpPr>
        <p:spPr>
          <a:xfrm>
            <a:off x="938372" y="2302744"/>
            <a:ext cx="2649323" cy="138499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fontAlgn="base">
              <a:spcBef>
                <a:spcPct val="0"/>
              </a:spcBef>
              <a:spcAft>
                <a:spcPct val="0"/>
              </a:spcAft>
            </a:pPr>
            <a:r>
              <a:rPr lang="en-GB" sz="1200" b="1" dirty="0">
                <a:solidFill>
                  <a:srgbClr val="222222"/>
                </a:solidFill>
                <a:latin typeface="JLR Emeric" panose="02000503040000020004" pitchFamily="2" charset="0"/>
              </a:rPr>
              <a:t>IS:</a:t>
            </a:r>
          </a:p>
          <a:p>
            <a:pPr fontAlgn="base">
              <a:spcBef>
                <a:spcPct val="0"/>
              </a:spcBef>
              <a:spcAft>
                <a:spcPct val="0"/>
              </a:spcAft>
            </a:pPr>
            <a:endParaRPr lang="en-GB" sz="1200" b="1" dirty="0">
              <a:solidFill>
                <a:srgbClr val="222222"/>
              </a:solidFill>
              <a:latin typeface="JLR Emeric" panose="02000503040000020004" pitchFamily="2" charset="0"/>
            </a:endParaRPr>
          </a:p>
          <a:p>
            <a:pPr fontAlgn="base">
              <a:spcBef>
                <a:spcPct val="0"/>
              </a:spcBef>
              <a:spcAft>
                <a:spcPct val="0"/>
              </a:spcAft>
            </a:pPr>
            <a:r>
              <a:rPr lang="en-GB" sz="1200" dirty="0">
                <a:solidFill>
                  <a:srgbClr val="222222"/>
                </a:solidFill>
                <a:latin typeface="JLR Emeric" panose="02000503040000020004" pitchFamily="2" charset="0"/>
              </a:rPr>
              <a:t>- Basic understanding of elements of the VSM</a:t>
            </a:r>
          </a:p>
          <a:p>
            <a:pPr fontAlgn="base">
              <a:spcBef>
                <a:spcPct val="0"/>
              </a:spcBef>
              <a:spcAft>
                <a:spcPct val="0"/>
              </a:spcAft>
            </a:pPr>
            <a:endParaRPr lang="en-GB" sz="1200" dirty="0">
              <a:solidFill>
                <a:srgbClr val="222222"/>
              </a:solidFill>
              <a:latin typeface="JLR Emeric" panose="02000503040000020004" pitchFamily="2" charset="0"/>
            </a:endParaRPr>
          </a:p>
          <a:p>
            <a:pPr fontAlgn="base">
              <a:spcBef>
                <a:spcPct val="0"/>
              </a:spcBef>
              <a:spcAft>
                <a:spcPct val="0"/>
              </a:spcAft>
            </a:pPr>
            <a:br>
              <a:rPr lang="en-GB" sz="1200" dirty="0">
                <a:solidFill>
                  <a:srgbClr val="222222"/>
                </a:solidFill>
                <a:latin typeface="JLR Emeric" panose="02000503040000020004" pitchFamily="2" charset="0"/>
              </a:rPr>
            </a:br>
            <a:endParaRPr lang="en-GB" sz="1200" dirty="0">
              <a:solidFill>
                <a:srgbClr val="222222"/>
              </a:solidFill>
              <a:latin typeface="JLR Emeric" panose="02000503040000020004" pitchFamily="2" charset="0"/>
            </a:endParaRPr>
          </a:p>
        </p:txBody>
      </p:sp>
      <p:sp>
        <p:nvSpPr>
          <p:cNvPr id="2" name="Rectangle 1"/>
          <p:cNvSpPr/>
          <p:nvPr/>
        </p:nvSpPr>
        <p:spPr>
          <a:xfrm>
            <a:off x="5159529" y="2302744"/>
            <a:ext cx="3046099" cy="138499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fontAlgn="base">
              <a:spcBef>
                <a:spcPct val="0"/>
              </a:spcBef>
              <a:spcAft>
                <a:spcPct val="0"/>
              </a:spcAft>
            </a:pPr>
            <a:r>
              <a:rPr lang="en-GB" sz="1200" b="1" dirty="0">
                <a:solidFill>
                  <a:srgbClr val="222222"/>
                </a:solidFill>
                <a:latin typeface="JLR Emeric" panose="02000503040000020004" pitchFamily="2" charset="0"/>
              </a:rPr>
              <a:t>IS NOT:</a:t>
            </a:r>
          </a:p>
          <a:p>
            <a:pPr fontAlgn="base">
              <a:spcBef>
                <a:spcPct val="0"/>
              </a:spcBef>
              <a:spcAft>
                <a:spcPct val="0"/>
              </a:spcAft>
            </a:pPr>
            <a:endParaRPr lang="en-GB" sz="1200" b="1" dirty="0">
              <a:solidFill>
                <a:srgbClr val="222222"/>
              </a:solidFill>
              <a:latin typeface="JLR Emeric" panose="02000503040000020004" pitchFamily="2" charset="0"/>
            </a:endParaRPr>
          </a:p>
          <a:p>
            <a:pPr fontAlgn="base">
              <a:spcBef>
                <a:spcPct val="0"/>
              </a:spcBef>
              <a:spcAft>
                <a:spcPct val="0"/>
              </a:spcAft>
            </a:pPr>
            <a:r>
              <a:rPr lang="en-GB" sz="1200" dirty="0">
                <a:solidFill>
                  <a:srgbClr val="222222"/>
                </a:solidFill>
                <a:latin typeface="JLR Emeric" panose="02000503040000020004" pitchFamily="2" charset="0"/>
              </a:rPr>
              <a:t>- Training on Lean principles or assessing the manufacturing concept / strategy</a:t>
            </a:r>
          </a:p>
          <a:p>
            <a:pPr fontAlgn="base">
              <a:spcBef>
                <a:spcPct val="0"/>
              </a:spcBef>
              <a:spcAft>
                <a:spcPct val="0"/>
              </a:spcAft>
            </a:pPr>
            <a:r>
              <a:rPr lang="en-GB" sz="1200" dirty="0">
                <a:solidFill>
                  <a:srgbClr val="222222"/>
                </a:solidFill>
                <a:latin typeface="JLR Emeric" panose="02000503040000020004" pitchFamily="2" charset="0"/>
              </a:rPr>
              <a:t>- Training on how to create a VSM or lead a team to create a VSM</a:t>
            </a:r>
          </a:p>
          <a:p>
            <a:pPr fontAlgn="base">
              <a:spcBef>
                <a:spcPct val="0"/>
              </a:spcBef>
              <a:spcAft>
                <a:spcPct val="0"/>
              </a:spcAft>
            </a:pPr>
            <a:endParaRPr lang="en-GB" sz="1200" dirty="0">
              <a:solidFill>
                <a:srgbClr val="222222"/>
              </a:solidFill>
              <a:latin typeface="JLR Emeric" panose="02000503040000020004" pitchFamily="2" charset="0"/>
            </a:endParaRPr>
          </a:p>
        </p:txBody>
      </p:sp>
      <p:sp>
        <p:nvSpPr>
          <p:cNvPr id="5" name="Rectangle 1030"/>
          <p:cNvSpPr txBox="1">
            <a:spLocks noChangeArrowheads="1"/>
          </p:cNvSpPr>
          <p:nvPr/>
        </p:nvSpPr>
        <p:spPr bwMode="auto">
          <a:xfrm>
            <a:off x="235503" y="12500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solidFill>
                  <a:schemeClr val="tx1"/>
                </a:solidFill>
                <a:latin typeface="JLR Emeric" panose="02000503040000020004" pitchFamily="2" charset="0"/>
              </a:rPr>
              <a:t>Is / Is not</a:t>
            </a:r>
          </a:p>
        </p:txBody>
      </p:sp>
    </p:spTree>
    <p:extLst>
      <p:ext uri="{BB962C8B-B14F-4D97-AF65-F5344CB8AC3E}">
        <p14:creationId xmlns:p14="http://schemas.microsoft.com/office/powerpoint/2010/main" val="12332008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26872" y="122275"/>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103698"/>
            <a:ext cx="1150239" cy="664096"/>
          </a:xfrm>
          <a:prstGeom prst="rect">
            <a:avLst/>
          </a:prstGeom>
        </p:spPr>
      </p:pic>
      <p:sp>
        <p:nvSpPr>
          <p:cNvPr id="17" name="Oval 16"/>
          <p:cNvSpPr/>
          <p:nvPr/>
        </p:nvSpPr>
        <p:spPr>
          <a:xfrm>
            <a:off x="217462" y="4755572"/>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1830826" y="3103244"/>
            <a:ext cx="1206514" cy="8147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171577" y="3917947"/>
                <a:ext cx="4217316" cy="430439"/>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𝑛𝑢𝑚𝑏𝑒𝑟</m:t>
                          </m:r>
                          <m:r>
                            <a:rPr lang="en-GB" sz="1350" b="0" i="1" smtClean="0">
                              <a:latin typeface="Cambria Math" panose="02040503050406030204" pitchFamily="18" charset="0"/>
                            </a:rPr>
                            <m:t> </m:t>
                          </m:r>
                          <m:r>
                            <a:rPr lang="en-GB" sz="1350" b="0" i="1" smtClean="0">
                              <a:latin typeface="Cambria Math" panose="02040503050406030204" pitchFamily="18" charset="0"/>
                            </a:rPr>
                            <m:t>𝑜𝑓</m:t>
                          </m:r>
                          <m:r>
                            <a:rPr lang="en-GB" sz="1350" b="0" i="1" smtClean="0">
                              <a:latin typeface="Cambria Math" panose="02040503050406030204" pitchFamily="18" charset="0"/>
                            </a:rPr>
                            <m:t> </m:t>
                          </m:r>
                          <m:r>
                            <a:rPr lang="en-GB" sz="1350" b="0" i="1" smtClean="0">
                              <a:latin typeface="Cambria Math" panose="02040503050406030204" pitchFamily="18" charset="0"/>
                            </a:rPr>
                            <m:t>𝑝𝑎𝑟𝑡𝑠</m:t>
                          </m:r>
                          <m:r>
                            <a:rPr lang="en-GB" sz="1350" b="0" i="1" smtClean="0">
                              <a:latin typeface="Cambria Math" panose="02040503050406030204" pitchFamily="18" charset="0"/>
                            </a:rPr>
                            <m:t> </m:t>
                          </m:r>
                          <m:r>
                            <a:rPr lang="en-GB" sz="1350" b="0" i="1" smtClean="0">
                              <a:latin typeface="Cambria Math" panose="02040503050406030204" pitchFamily="18" charset="0"/>
                            </a:rPr>
                            <m:t>𝑖𝑛</m:t>
                          </m:r>
                          <m:r>
                            <a:rPr lang="en-GB" sz="1350" b="0" i="1" smtClean="0">
                              <a:latin typeface="Cambria Math" panose="02040503050406030204" pitchFamily="18" charset="0"/>
                            </a:rPr>
                            <m:t> </m:t>
                          </m:r>
                          <m:r>
                            <a:rPr lang="en-GB" sz="1350" b="0" i="1" smtClean="0">
                              <a:latin typeface="Cambria Math" panose="02040503050406030204" pitchFamily="18" charset="0"/>
                            </a:rPr>
                            <m:t>𝑠𝑡𝑜𝑐𝑘</m:t>
                          </m:r>
                        </m:num>
                        <m:den>
                          <m:r>
                            <a:rPr lang="en-GB" sz="1350" b="0" i="1" smtClean="0">
                              <a:latin typeface="Cambria Math" panose="02040503050406030204" pitchFamily="18" charset="0"/>
                            </a:rPr>
                            <m:t>𝑑𝑎𝑖𝑙𝑦</m:t>
                          </m:r>
                          <m:r>
                            <a:rPr lang="en-GB" sz="1350" b="0" i="1" smtClean="0">
                              <a:latin typeface="Cambria Math" panose="02040503050406030204" pitchFamily="18" charset="0"/>
                            </a:rPr>
                            <m:t> </m:t>
                          </m:r>
                          <m:r>
                            <a:rPr lang="en-GB" sz="1350" b="0" i="1" smtClean="0">
                              <a:latin typeface="Cambria Math" panose="02040503050406030204" pitchFamily="18" charset="0"/>
                            </a:rPr>
                            <m:t>𝑑𝑒𝑚𝑎𝑛𝑑</m:t>
                          </m:r>
                          <m:r>
                            <a:rPr lang="en-GB" sz="1350" b="0" i="1" smtClean="0">
                              <a:latin typeface="Cambria Math" panose="02040503050406030204" pitchFamily="18" charset="0"/>
                            </a:rPr>
                            <m:t> </m:t>
                          </m:r>
                          <m:r>
                            <a:rPr lang="en-GB" sz="1350" b="0" i="1" smtClean="0">
                              <a:latin typeface="Cambria Math" panose="02040503050406030204" pitchFamily="18" charset="0"/>
                            </a:rPr>
                            <m:t>𝑓𝑜𝑟</m:t>
                          </m:r>
                          <m:r>
                            <a:rPr lang="en-GB" sz="1350" b="0" i="1" smtClean="0">
                              <a:latin typeface="Cambria Math" panose="02040503050406030204" pitchFamily="18" charset="0"/>
                            </a:rPr>
                            <m:t> </m:t>
                          </m:r>
                          <m:r>
                            <a:rPr lang="en-GB" sz="1350" b="0" i="1" smtClean="0">
                              <a:latin typeface="Cambria Math" panose="02040503050406030204" pitchFamily="18" charset="0"/>
                            </a:rPr>
                            <m:t>𝑡h𝑒</m:t>
                          </m:r>
                          <m:r>
                            <a:rPr lang="en-GB" sz="1350" b="0" i="1" smtClean="0">
                              <a:latin typeface="Cambria Math" panose="02040503050406030204" pitchFamily="18" charset="0"/>
                            </a:rPr>
                            <m:t> </m:t>
                          </m:r>
                          <m:r>
                            <a:rPr lang="en-GB" sz="1350" b="0" i="1" smtClean="0">
                              <a:latin typeface="Cambria Math" panose="02040503050406030204" pitchFamily="18" charset="0"/>
                            </a:rPr>
                            <m:t>𝑝𝑎𝑟𝑡</m:t>
                          </m:r>
                          <m:r>
                            <a:rPr lang="en-GB" sz="1350" b="0" i="1" smtClean="0">
                              <a:latin typeface="Cambria Math" panose="02040503050406030204" pitchFamily="18" charset="0"/>
                            </a:rPr>
                            <m:t> </m:t>
                          </m:r>
                        </m:den>
                      </m:f>
                    </m:oMath>
                  </m:oMathPara>
                </a14:m>
                <a:endParaRPr lang="en-GB" sz="1350" dirty="0">
                  <a:latin typeface="JLR Emeric" panose="02000503040000020004" pitchFamily="2"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171577" y="3917947"/>
                <a:ext cx="4217316" cy="430439"/>
              </a:xfrm>
              <a:prstGeom prst="rect">
                <a:avLst/>
              </a:prstGeom>
              <a:blipFill>
                <a:blip r:embed="rId4"/>
                <a:stretch>
                  <a:fillRect t="-4286" b="-18571"/>
                </a:stretch>
              </a:blipFill>
            </p:spPr>
            <p:txBody>
              <a:bodyPr/>
              <a:lstStyle/>
              <a:p>
                <a:r>
                  <a:rPr lang="en-GB">
                    <a:noFill/>
                  </a:rPr>
                  <a:t> </a:t>
                </a:r>
              </a:p>
            </p:txBody>
          </p:sp>
        </mc:Fallback>
      </mc:AlternateContent>
      <p:pic>
        <p:nvPicPr>
          <p:cNvPr id="41" name="Picture 40"/>
          <p:cNvPicPr>
            <a:picLocks noChangeAspect="1"/>
          </p:cNvPicPr>
          <p:nvPr/>
        </p:nvPicPr>
        <p:blipFill>
          <a:blip r:embed="rId5"/>
          <a:stretch>
            <a:fillRect/>
          </a:stretch>
        </p:blipFill>
        <p:spPr>
          <a:xfrm>
            <a:off x="2267187" y="1977366"/>
            <a:ext cx="570214" cy="496561"/>
          </a:xfrm>
          <a:prstGeom prst="rect">
            <a:avLst/>
          </a:prstGeom>
        </p:spPr>
      </p:pic>
      <p:pic>
        <p:nvPicPr>
          <p:cNvPr id="42" name="Picture 41"/>
          <p:cNvPicPr>
            <a:picLocks noChangeAspect="1"/>
          </p:cNvPicPr>
          <p:nvPr/>
        </p:nvPicPr>
        <p:blipFill>
          <a:blip r:embed="rId5"/>
          <a:stretch>
            <a:fillRect/>
          </a:stretch>
        </p:blipFill>
        <p:spPr>
          <a:xfrm>
            <a:off x="4058936" y="1979473"/>
            <a:ext cx="570214" cy="496561"/>
          </a:xfrm>
          <a:prstGeom prst="rect">
            <a:avLst/>
          </a:prstGeom>
        </p:spPr>
      </p:pic>
      <p:pic>
        <p:nvPicPr>
          <p:cNvPr id="43" name="Picture 42"/>
          <p:cNvPicPr>
            <a:picLocks noChangeAspect="1"/>
          </p:cNvPicPr>
          <p:nvPr/>
        </p:nvPicPr>
        <p:blipFill>
          <a:blip r:embed="rId5"/>
          <a:stretch>
            <a:fillRect/>
          </a:stretch>
        </p:blipFill>
        <p:spPr>
          <a:xfrm>
            <a:off x="5771065" y="1977366"/>
            <a:ext cx="570214" cy="496561"/>
          </a:xfrm>
          <a:prstGeom prst="rect">
            <a:avLst/>
          </a:prstGeom>
        </p:spPr>
      </p:pic>
      <p:pic>
        <p:nvPicPr>
          <p:cNvPr id="44" name="Picture 43"/>
          <p:cNvPicPr>
            <a:picLocks noChangeAspect="1"/>
          </p:cNvPicPr>
          <p:nvPr/>
        </p:nvPicPr>
        <p:blipFill>
          <a:blip r:embed="rId6"/>
          <a:stretch>
            <a:fillRect/>
          </a:stretch>
        </p:blipFill>
        <p:spPr>
          <a:xfrm>
            <a:off x="1657036" y="2028328"/>
            <a:ext cx="317526" cy="317526"/>
          </a:xfrm>
          <a:prstGeom prst="rect">
            <a:avLst/>
          </a:prstGeom>
        </p:spPr>
      </p:pic>
      <p:pic>
        <p:nvPicPr>
          <p:cNvPr id="62" name="Picture 61"/>
          <p:cNvPicPr>
            <a:picLocks noChangeAspect="1"/>
          </p:cNvPicPr>
          <p:nvPr/>
        </p:nvPicPr>
        <p:blipFill>
          <a:blip r:embed="rId6"/>
          <a:stretch>
            <a:fillRect/>
          </a:stretch>
        </p:blipFill>
        <p:spPr>
          <a:xfrm>
            <a:off x="3275305" y="2007702"/>
            <a:ext cx="317526" cy="317526"/>
          </a:xfrm>
          <a:prstGeom prst="rect">
            <a:avLst/>
          </a:prstGeom>
        </p:spPr>
      </p:pic>
      <p:pic>
        <p:nvPicPr>
          <p:cNvPr id="63" name="Picture 62"/>
          <p:cNvPicPr>
            <a:picLocks noChangeAspect="1"/>
          </p:cNvPicPr>
          <p:nvPr/>
        </p:nvPicPr>
        <p:blipFill>
          <a:blip r:embed="rId6"/>
          <a:stretch>
            <a:fillRect/>
          </a:stretch>
        </p:blipFill>
        <p:spPr>
          <a:xfrm>
            <a:off x="5044241" y="2028328"/>
            <a:ext cx="317526" cy="317526"/>
          </a:xfrm>
          <a:prstGeom prst="rect">
            <a:avLst/>
          </a:prstGeom>
        </p:spPr>
      </p:pic>
      <p:pic>
        <p:nvPicPr>
          <p:cNvPr id="64" name="Picture 63"/>
          <p:cNvPicPr>
            <a:picLocks noChangeAspect="1"/>
          </p:cNvPicPr>
          <p:nvPr/>
        </p:nvPicPr>
        <p:blipFill>
          <a:blip r:embed="rId6"/>
          <a:stretch>
            <a:fillRect/>
          </a:stretch>
        </p:blipFill>
        <p:spPr>
          <a:xfrm>
            <a:off x="6734174" y="2036905"/>
            <a:ext cx="317526" cy="317526"/>
          </a:xfrm>
          <a:prstGeom prst="rect">
            <a:avLst/>
          </a:prstGeom>
        </p:spPr>
      </p:pic>
      <p:sp>
        <p:nvSpPr>
          <p:cNvPr id="65" name="TextBox 64"/>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6" name="TextBox 65"/>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7" name="TextBox 66"/>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8" name="TextBox 67"/>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71" name="TextBox 70"/>
          <p:cNvSpPr txBox="1"/>
          <p:nvPr/>
        </p:nvSpPr>
        <p:spPr>
          <a:xfrm>
            <a:off x="1166009" y="1127639"/>
            <a:ext cx="6288901" cy="369332"/>
          </a:xfrm>
          <a:prstGeom prst="rect">
            <a:avLst/>
          </a:prstGeom>
          <a:solidFill>
            <a:srgbClr val="C4C4C4"/>
          </a:solidFill>
          <a:ln>
            <a:solidFill>
              <a:srgbClr val="000000"/>
            </a:solidFill>
          </a:ln>
        </p:spPr>
        <p:txBody>
          <a:bodyPr wrap="none" rtlCol="0">
            <a:spAutoFit/>
          </a:bodyPr>
          <a:lstStyle>
            <a:defPPr>
              <a:defRPr lang="en-US"/>
            </a:defPPr>
          </a:lstStyle>
          <a:p>
            <a:r>
              <a:rPr lang="en-GB" dirty="0">
                <a:latin typeface="JLR Emeric" panose="02000503040000020004" pitchFamily="2" charset="0"/>
              </a:rPr>
              <a:t>Using data from Customer Box calculate non-value added </a:t>
            </a:r>
          </a:p>
        </p:txBody>
      </p:sp>
      <p:pic>
        <p:nvPicPr>
          <p:cNvPr id="35" name="Picture 34">
            <a:extLst>
              <a:ext uri="{FF2B5EF4-FFF2-40B4-BE49-F238E27FC236}">
                <a16:creationId xmlns:a16="http://schemas.microsoft.com/office/drawing/2014/main" id="{8E46FDE0-0454-B2DA-B6ED-1B444CA94251}"/>
              </a:ext>
            </a:extLst>
          </p:cNvPr>
          <p:cNvPicPr>
            <a:picLocks noChangeAspect="1"/>
          </p:cNvPicPr>
          <p:nvPr/>
        </p:nvPicPr>
        <p:blipFill>
          <a:blip r:embed="rId7"/>
          <a:stretch>
            <a:fillRect/>
          </a:stretch>
        </p:blipFill>
        <p:spPr>
          <a:xfrm>
            <a:off x="7181892" y="1676805"/>
            <a:ext cx="1926588" cy="2571750"/>
          </a:xfrm>
          <a:prstGeom prst="rect">
            <a:avLst/>
          </a:prstGeom>
        </p:spPr>
      </p:pic>
    </p:spTree>
    <p:extLst>
      <p:ext uri="{BB962C8B-B14F-4D97-AF65-F5344CB8AC3E}">
        <p14:creationId xmlns:p14="http://schemas.microsoft.com/office/powerpoint/2010/main" val="3849006294"/>
      </p:ext>
    </p:extLst>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26872" y="135632"/>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080646"/>
            <a:ext cx="1150239" cy="664096"/>
          </a:xfrm>
          <a:prstGeom prst="rect">
            <a:avLst/>
          </a:prstGeom>
        </p:spPr>
      </p:pic>
      <p:sp>
        <p:nvSpPr>
          <p:cNvPr id="17" name="Oval 16"/>
          <p:cNvSpPr/>
          <p:nvPr/>
        </p:nvSpPr>
        <p:spPr>
          <a:xfrm>
            <a:off x="217462" y="4732520"/>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1830826" y="3103244"/>
            <a:ext cx="1206514" cy="8147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171577" y="3917947"/>
                <a:ext cx="4217316" cy="431337"/>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𝑛𝑢𝑚𝑏𝑒𝑟</m:t>
                          </m:r>
                          <m:r>
                            <a:rPr lang="en-GB" sz="1350" b="0" i="1" smtClean="0">
                              <a:latin typeface="Cambria Math" panose="02040503050406030204" pitchFamily="18" charset="0"/>
                            </a:rPr>
                            <m:t> </m:t>
                          </m:r>
                          <m:r>
                            <a:rPr lang="en-GB" sz="1350" b="0" i="1" smtClean="0">
                              <a:latin typeface="Cambria Math" panose="02040503050406030204" pitchFamily="18" charset="0"/>
                            </a:rPr>
                            <m:t>𝑜𝑓</m:t>
                          </m:r>
                          <m:r>
                            <a:rPr lang="en-GB" sz="1350" b="0" i="1" smtClean="0">
                              <a:latin typeface="Cambria Math" panose="02040503050406030204" pitchFamily="18" charset="0"/>
                            </a:rPr>
                            <m:t> </m:t>
                          </m:r>
                          <m:r>
                            <a:rPr lang="en-GB" sz="1350" b="0" i="1" smtClean="0">
                              <a:latin typeface="Cambria Math" panose="02040503050406030204" pitchFamily="18" charset="0"/>
                            </a:rPr>
                            <m:t>𝑝𝑎𝑟𝑡𝑠</m:t>
                          </m:r>
                          <m:r>
                            <a:rPr lang="en-GB" sz="1350" b="0" i="1" smtClean="0">
                              <a:latin typeface="Cambria Math" panose="02040503050406030204" pitchFamily="18" charset="0"/>
                            </a:rPr>
                            <m:t> </m:t>
                          </m:r>
                          <m:r>
                            <a:rPr lang="en-GB" sz="1350" b="0" i="1" smtClean="0">
                              <a:latin typeface="Cambria Math" panose="02040503050406030204" pitchFamily="18" charset="0"/>
                            </a:rPr>
                            <m:t>𝑖𝑛</m:t>
                          </m:r>
                          <m:r>
                            <a:rPr lang="en-GB" sz="1350" b="0" i="1" smtClean="0">
                              <a:latin typeface="Cambria Math" panose="02040503050406030204" pitchFamily="18" charset="0"/>
                            </a:rPr>
                            <m:t> </m:t>
                          </m:r>
                          <m:r>
                            <a:rPr lang="en-GB" sz="1350" b="0" i="1" smtClean="0">
                              <a:latin typeface="Cambria Math" panose="02040503050406030204" pitchFamily="18" charset="0"/>
                            </a:rPr>
                            <m:t>𝑠𝑡𝑜𝑐𝑘</m:t>
                          </m:r>
                        </m:num>
                        <m:den>
                          <m:r>
                            <a:rPr lang="en-GB" sz="1350" b="0" i="1" smtClean="0">
                              <a:latin typeface="Cambria Math" panose="02040503050406030204" pitchFamily="18" charset="0"/>
                            </a:rPr>
                            <m:t>𝑑𝑎𝑖𝑙𝑦</m:t>
                          </m:r>
                          <m:r>
                            <a:rPr lang="en-GB" sz="1350" b="0" i="1" smtClean="0">
                              <a:latin typeface="Cambria Math" panose="02040503050406030204" pitchFamily="18" charset="0"/>
                            </a:rPr>
                            <m:t> </m:t>
                          </m:r>
                          <m:r>
                            <a:rPr lang="en-GB" sz="1350" b="0" i="1" smtClean="0">
                              <a:latin typeface="Cambria Math" panose="02040503050406030204" pitchFamily="18" charset="0"/>
                            </a:rPr>
                            <m:t>𝑑𝑒𝑚𝑎𝑛𝑑</m:t>
                          </m:r>
                          <m:r>
                            <a:rPr lang="en-GB" sz="1350" b="0" i="1" smtClean="0">
                              <a:latin typeface="Cambria Math" panose="02040503050406030204" pitchFamily="18" charset="0"/>
                            </a:rPr>
                            <m:t> </m:t>
                          </m:r>
                          <m:r>
                            <a:rPr lang="en-GB" sz="1350" b="0" i="1" smtClean="0">
                              <a:latin typeface="Cambria Math" panose="02040503050406030204" pitchFamily="18" charset="0"/>
                            </a:rPr>
                            <m:t>𝑓𝑜𝑟</m:t>
                          </m:r>
                          <m:r>
                            <a:rPr lang="en-GB" sz="1350" b="0" i="1" smtClean="0">
                              <a:latin typeface="Cambria Math" panose="02040503050406030204" pitchFamily="18" charset="0"/>
                            </a:rPr>
                            <m:t> </m:t>
                          </m:r>
                          <m:r>
                            <a:rPr lang="en-GB" sz="1350" b="0" i="1" smtClean="0">
                              <a:latin typeface="Cambria Math" panose="02040503050406030204" pitchFamily="18" charset="0"/>
                            </a:rPr>
                            <m:t>𝑡h𝑒</m:t>
                          </m:r>
                          <m:r>
                            <a:rPr lang="en-GB" sz="1350" b="0" i="1" smtClean="0">
                              <a:latin typeface="Cambria Math" panose="02040503050406030204" pitchFamily="18" charset="0"/>
                            </a:rPr>
                            <m:t> </m:t>
                          </m:r>
                          <m:r>
                            <a:rPr lang="en-GB" sz="1350" b="0" i="1" smtClean="0">
                              <a:latin typeface="Cambria Math" panose="02040503050406030204" pitchFamily="18" charset="0"/>
                            </a:rPr>
                            <m:t>𝑝𝑎𝑟𝑡</m:t>
                          </m:r>
                          <m:r>
                            <a:rPr lang="en-GB" sz="1350" b="0" i="1" smtClean="0">
                              <a:latin typeface="Cambria Math" panose="02040503050406030204" pitchFamily="18" charset="0"/>
                            </a:rPr>
                            <m:t> </m:t>
                          </m:r>
                        </m:den>
                      </m:f>
                    </m:oMath>
                  </m:oMathPara>
                </a14:m>
                <a:endParaRPr lang="en-GB" sz="1350" dirty="0">
                  <a:latin typeface="JLR Emeric" panose="02000503040000020004" pitchFamily="2"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171577" y="3917947"/>
                <a:ext cx="4217316" cy="431337"/>
              </a:xfrm>
              <a:prstGeom prst="rect">
                <a:avLst/>
              </a:prstGeom>
              <a:blipFill>
                <a:blip r:embed="rId4"/>
                <a:stretch>
                  <a:fillRect t="-4286" b="-18571"/>
                </a:stretch>
              </a:blipFill>
            </p:spPr>
            <p:txBody>
              <a:bodyPr/>
              <a:lstStyle/>
              <a:p>
                <a:r>
                  <a:rPr lang="en-GB">
                    <a:noFill/>
                  </a:rPr>
                  <a:t> </a:t>
                </a:r>
              </a:p>
            </p:txBody>
          </p:sp>
        </mc:Fallback>
      </mc:AlternateContent>
      <p:pic>
        <p:nvPicPr>
          <p:cNvPr id="44" name="Picture 43"/>
          <p:cNvPicPr>
            <a:picLocks noChangeAspect="1"/>
          </p:cNvPicPr>
          <p:nvPr/>
        </p:nvPicPr>
        <p:blipFill>
          <a:blip r:embed="rId5"/>
          <a:stretch>
            <a:fillRect/>
          </a:stretch>
        </p:blipFill>
        <p:spPr>
          <a:xfrm>
            <a:off x="1657036" y="2028328"/>
            <a:ext cx="317526" cy="317526"/>
          </a:xfrm>
          <a:prstGeom prst="rect">
            <a:avLst/>
          </a:prstGeom>
        </p:spPr>
      </p:pic>
      <p:pic>
        <p:nvPicPr>
          <p:cNvPr id="62" name="Picture 61"/>
          <p:cNvPicPr>
            <a:picLocks noChangeAspect="1"/>
          </p:cNvPicPr>
          <p:nvPr/>
        </p:nvPicPr>
        <p:blipFill>
          <a:blip r:embed="rId5"/>
          <a:stretch>
            <a:fillRect/>
          </a:stretch>
        </p:blipFill>
        <p:spPr>
          <a:xfrm>
            <a:off x="3275305" y="2007702"/>
            <a:ext cx="317526" cy="317526"/>
          </a:xfrm>
          <a:prstGeom prst="rect">
            <a:avLst/>
          </a:prstGeom>
        </p:spPr>
      </p:pic>
      <p:pic>
        <p:nvPicPr>
          <p:cNvPr id="63" name="Picture 62"/>
          <p:cNvPicPr>
            <a:picLocks noChangeAspect="1"/>
          </p:cNvPicPr>
          <p:nvPr/>
        </p:nvPicPr>
        <p:blipFill>
          <a:blip r:embed="rId5"/>
          <a:stretch>
            <a:fillRect/>
          </a:stretch>
        </p:blipFill>
        <p:spPr>
          <a:xfrm>
            <a:off x="5044241" y="2028328"/>
            <a:ext cx="317526" cy="317526"/>
          </a:xfrm>
          <a:prstGeom prst="rect">
            <a:avLst/>
          </a:prstGeom>
        </p:spPr>
      </p:pic>
      <p:pic>
        <p:nvPicPr>
          <p:cNvPr id="64" name="Picture 63"/>
          <p:cNvPicPr>
            <a:picLocks noChangeAspect="1"/>
          </p:cNvPicPr>
          <p:nvPr/>
        </p:nvPicPr>
        <p:blipFill>
          <a:blip r:embed="rId5"/>
          <a:stretch>
            <a:fillRect/>
          </a:stretch>
        </p:blipFill>
        <p:spPr>
          <a:xfrm>
            <a:off x="6734174" y="2036905"/>
            <a:ext cx="317526" cy="317526"/>
          </a:xfrm>
          <a:prstGeom prst="rect">
            <a:avLst/>
          </a:prstGeom>
        </p:spPr>
      </p:pic>
      <p:sp>
        <p:nvSpPr>
          <p:cNvPr id="65" name="TextBox 64"/>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6" name="TextBox 65"/>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7" name="TextBox 66"/>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8" name="TextBox 67"/>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35" name="Oval 34"/>
          <p:cNvSpPr/>
          <p:nvPr/>
        </p:nvSpPr>
        <p:spPr>
          <a:xfrm>
            <a:off x="1428330" y="2293336"/>
            <a:ext cx="714435" cy="25651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40" name="Oval 39"/>
          <p:cNvSpPr/>
          <p:nvPr/>
        </p:nvSpPr>
        <p:spPr>
          <a:xfrm>
            <a:off x="3090950" y="3877097"/>
            <a:ext cx="2270817" cy="25651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45" name="TextBox 44"/>
          <p:cNvSpPr txBox="1"/>
          <p:nvPr/>
        </p:nvSpPr>
        <p:spPr>
          <a:xfrm>
            <a:off x="1166009" y="1127639"/>
            <a:ext cx="6288901" cy="369332"/>
          </a:xfrm>
          <a:prstGeom prst="rect">
            <a:avLst/>
          </a:prstGeom>
          <a:solidFill>
            <a:srgbClr val="C4C4C4"/>
          </a:solidFill>
          <a:ln>
            <a:solidFill>
              <a:srgbClr val="000000"/>
            </a:solidFill>
          </a:ln>
        </p:spPr>
        <p:txBody>
          <a:bodyPr wrap="none" rtlCol="0">
            <a:spAutoFit/>
          </a:bodyPr>
          <a:lstStyle>
            <a:defPPr>
              <a:defRPr lang="en-US"/>
            </a:defPPr>
          </a:lstStyle>
          <a:p>
            <a:r>
              <a:rPr lang="en-GB" dirty="0">
                <a:latin typeface="JLR Emeric" panose="02000503040000020004" pitchFamily="2" charset="0"/>
              </a:rPr>
              <a:t>Using data from Customer Box calculate non-value added </a:t>
            </a:r>
          </a:p>
        </p:txBody>
      </p:sp>
      <p:pic>
        <p:nvPicPr>
          <p:cNvPr id="38" name="Picture 37"/>
          <p:cNvPicPr>
            <a:picLocks noChangeAspect="1"/>
          </p:cNvPicPr>
          <p:nvPr/>
        </p:nvPicPr>
        <p:blipFill>
          <a:blip r:embed="rId6"/>
          <a:stretch>
            <a:fillRect/>
          </a:stretch>
        </p:blipFill>
        <p:spPr>
          <a:xfrm>
            <a:off x="2267187" y="1977366"/>
            <a:ext cx="570214" cy="496561"/>
          </a:xfrm>
          <a:prstGeom prst="rect">
            <a:avLst/>
          </a:prstGeom>
        </p:spPr>
      </p:pic>
      <p:pic>
        <p:nvPicPr>
          <p:cNvPr id="39" name="Picture 38"/>
          <p:cNvPicPr>
            <a:picLocks noChangeAspect="1"/>
          </p:cNvPicPr>
          <p:nvPr/>
        </p:nvPicPr>
        <p:blipFill>
          <a:blip r:embed="rId6"/>
          <a:stretch>
            <a:fillRect/>
          </a:stretch>
        </p:blipFill>
        <p:spPr>
          <a:xfrm>
            <a:off x="4058936" y="1979473"/>
            <a:ext cx="570214" cy="496561"/>
          </a:xfrm>
          <a:prstGeom prst="rect">
            <a:avLst/>
          </a:prstGeom>
        </p:spPr>
      </p:pic>
      <p:pic>
        <p:nvPicPr>
          <p:cNvPr id="46" name="Picture 45"/>
          <p:cNvPicPr>
            <a:picLocks noChangeAspect="1"/>
          </p:cNvPicPr>
          <p:nvPr/>
        </p:nvPicPr>
        <p:blipFill>
          <a:blip r:embed="rId6"/>
          <a:stretch>
            <a:fillRect/>
          </a:stretch>
        </p:blipFill>
        <p:spPr>
          <a:xfrm>
            <a:off x="5771065" y="1977366"/>
            <a:ext cx="570214" cy="496561"/>
          </a:xfrm>
          <a:prstGeom prst="rect">
            <a:avLst/>
          </a:prstGeom>
        </p:spPr>
      </p:pic>
      <p:pic>
        <p:nvPicPr>
          <p:cNvPr id="41" name="Picture 40">
            <a:extLst>
              <a:ext uri="{FF2B5EF4-FFF2-40B4-BE49-F238E27FC236}">
                <a16:creationId xmlns:a16="http://schemas.microsoft.com/office/drawing/2014/main" id="{C7FFA2B7-01B6-C939-4424-0948CFEC4239}"/>
              </a:ext>
            </a:extLst>
          </p:cNvPr>
          <p:cNvPicPr>
            <a:picLocks noChangeAspect="1"/>
          </p:cNvPicPr>
          <p:nvPr/>
        </p:nvPicPr>
        <p:blipFill>
          <a:blip r:embed="rId7"/>
          <a:stretch>
            <a:fillRect/>
          </a:stretch>
        </p:blipFill>
        <p:spPr>
          <a:xfrm>
            <a:off x="7181892" y="1676805"/>
            <a:ext cx="1926588" cy="2571750"/>
          </a:xfrm>
          <a:prstGeom prst="rect">
            <a:avLst/>
          </a:prstGeom>
        </p:spPr>
      </p:pic>
    </p:spTree>
    <p:extLst>
      <p:ext uri="{BB962C8B-B14F-4D97-AF65-F5344CB8AC3E}">
        <p14:creationId xmlns:p14="http://schemas.microsoft.com/office/powerpoint/2010/main" val="1393997473"/>
      </p:ext>
    </p:extLst>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26872" y="108416"/>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088330"/>
            <a:ext cx="1150239" cy="664096"/>
          </a:xfrm>
          <a:prstGeom prst="rect">
            <a:avLst/>
          </a:prstGeom>
        </p:spPr>
      </p:pic>
      <p:sp>
        <p:nvSpPr>
          <p:cNvPr id="17" name="Oval 16"/>
          <p:cNvSpPr/>
          <p:nvPr/>
        </p:nvSpPr>
        <p:spPr>
          <a:xfrm>
            <a:off x="217462" y="4740204"/>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1830826" y="3103244"/>
            <a:ext cx="1206514" cy="8147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171577" y="3917947"/>
                <a:ext cx="4217316" cy="431337"/>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𝑛𝑢𝑚𝑏𝑒𝑟</m:t>
                          </m:r>
                          <m:r>
                            <a:rPr lang="en-GB" sz="1350" b="0" i="1" smtClean="0">
                              <a:latin typeface="Cambria Math" panose="02040503050406030204" pitchFamily="18" charset="0"/>
                            </a:rPr>
                            <m:t> </m:t>
                          </m:r>
                          <m:r>
                            <a:rPr lang="en-GB" sz="1350" b="0" i="1" smtClean="0">
                              <a:latin typeface="Cambria Math" panose="02040503050406030204" pitchFamily="18" charset="0"/>
                            </a:rPr>
                            <m:t>𝑜𝑓</m:t>
                          </m:r>
                          <m:r>
                            <a:rPr lang="en-GB" sz="1350" b="0" i="1" smtClean="0">
                              <a:latin typeface="Cambria Math" panose="02040503050406030204" pitchFamily="18" charset="0"/>
                            </a:rPr>
                            <m:t> </m:t>
                          </m:r>
                          <m:r>
                            <a:rPr lang="en-GB" sz="1350" b="0" i="1" smtClean="0">
                              <a:latin typeface="Cambria Math" panose="02040503050406030204" pitchFamily="18" charset="0"/>
                            </a:rPr>
                            <m:t>𝑝𝑎𝑟𝑡𝑠</m:t>
                          </m:r>
                          <m:r>
                            <a:rPr lang="en-GB" sz="1350" b="0" i="1" smtClean="0">
                              <a:latin typeface="Cambria Math" panose="02040503050406030204" pitchFamily="18" charset="0"/>
                            </a:rPr>
                            <m:t> </m:t>
                          </m:r>
                          <m:r>
                            <a:rPr lang="en-GB" sz="1350" b="0" i="1" smtClean="0">
                              <a:latin typeface="Cambria Math" panose="02040503050406030204" pitchFamily="18" charset="0"/>
                            </a:rPr>
                            <m:t>𝑖𝑛</m:t>
                          </m:r>
                          <m:r>
                            <a:rPr lang="en-GB" sz="1350" b="0" i="1" smtClean="0">
                              <a:latin typeface="Cambria Math" panose="02040503050406030204" pitchFamily="18" charset="0"/>
                            </a:rPr>
                            <m:t> </m:t>
                          </m:r>
                          <m:r>
                            <a:rPr lang="en-GB" sz="1350" b="0" i="1" smtClean="0">
                              <a:latin typeface="Cambria Math" panose="02040503050406030204" pitchFamily="18" charset="0"/>
                            </a:rPr>
                            <m:t>𝑠𝑡𝑜𝑐𝑘</m:t>
                          </m:r>
                        </m:num>
                        <m:den>
                          <m:r>
                            <a:rPr lang="en-GB" sz="1350" b="0" i="1" smtClean="0">
                              <a:latin typeface="Cambria Math" panose="02040503050406030204" pitchFamily="18" charset="0"/>
                            </a:rPr>
                            <m:t>𝑑𝑎𝑖𝑙𝑦</m:t>
                          </m:r>
                          <m:r>
                            <a:rPr lang="en-GB" sz="1350" b="0" i="1" smtClean="0">
                              <a:latin typeface="Cambria Math" panose="02040503050406030204" pitchFamily="18" charset="0"/>
                            </a:rPr>
                            <m:t> </m:t>
                          </m:r>
                          <m:r>
                            <a:rPr lang="en-GB" sz="1350" b="0" i="1" smtClean="0">
                              <a:latin typeface="Cambria Math" panose="02040503050406030204" pitchFamily="18" charset="0"/>
                            </a:rPr>
                            <m:t>𝑑𝑒𝑚𝑎𝑛𝑑</m:t>
                          </m:r>
                          <m:r>
                            <a:rPr lang="en-GB" sz="1350" b="0" i="1" smtClean="0">
                              <a:latin typeface="Cambria Math" panose="02040503050406030204" pitchFamily="18" charset="0"/>
                            </a:rPr>
                            <m:t> </m:t>
                          </m:r>
                          <m:r>
                            <a:rPr lang="en-GB" sz="1350" b="0" i="1" smtClean="0">
                              <a:latin typeface="Cambria Math" panose="02040503050406030204" pitchFamily="18" charset="0"/>
                            </a:rPr>
                            <m:t>𝑓𝑜𝑟</m:t>
                          </m:r>
                          <m:r>
                            <a:rPr lang="en-GB" sz="1350" b="0" i="1" smtClean="0">
                              <a:latin typeface="Cambria Math" panose="02040503050406030204" pitchFamily="18" charset="0"/>
                            </a:rPr>
                            <m:t> </m:t>
                          </m:r>
                          <m:r>
                            <a:rPr lang="en-GB" sz="1350" b="0" i="1" smtClean="0">
                              <a:latin typeface="Cambria Math" panose="02040503050406030204" pitchFamily="18" charset="0"/>
                            </a:rPr>
                            <m:t>𝑡h𝑒</m:t>
                          </m:r>
                          <m:r>
                            <a:rPr lang="en-GB" sz="1350" b="0" i="1" smtClean="0">
                              <a:latin typeface="Cambria Math" panose="02040503050406030204" pitchFamily="18" charset="0"/>
                            </a:rPr>
                            <m:t> </m:t>
                          </m:r>
                          <m:r>
                            <a:rPr lang="en-GB" sz="1350" b="0" i="1" smtClean="0">
                              <a:latin typeface="Cambria Math" panose="02040503050406030204" pitchFamily="18" charset="0"/>
                            </a:rPr>
                            <m:t>𝑝𝑎𝑟𝑡</m:t>
                          </m:r>
                          <m:r>
                            <a:rPr lang="en-GB" sz="1350" b="0" i="1" smtClean="0">
                              <a:latin typeface="Cambria Math" panose="02040503050406030204" pitchFamily="18" charset="0"/>
                            </a:rPr>
                            <m:t> </m:t>
                          </m:r>
                        </m:den>
                      </m:f>
                    </m:oMath>
                  </m:oMathPara>
                </a14:m>
                <a:endParaRPr lang="en-GB" sz="1350" dirty="0">
                  <a:latin typeface="JLR Emeric" panose="02000503040000020004" pitchFamily="2"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171577" y="3917947"/>
                <a:ext cx="4217316" cy="431337"/>
              </a:xfrm>
              <a:prstGeom prst="rect">
                <a:avLst/>
              </a:prstGeom>
              <a:blipFill>
                <a:blip r:embed="rId4"/>
                <a:stretch>
                  <a:fillRect t="-4286" b="-18571"/>
                </a:stretch>
              </a:blipFill>
            </p:spPr>
            <p:txBody>
              <a:bodyPr/>
              <a:lstStyle/>
              <a:p>
                <a:r>
                  <a:rPr lang="en-GB">
                    <a:noFill/>
                  </a:rPr>
                  <a:t> </a:t>
                </a:r>
              </a:p>
            </p:txBody>
          </p:sp>
        </mc:Fallback>
      </mc:AlternateContent>
      <p:pic>
        <p:nvPicPr>
          <p:cNvPr id="44" name="Picture 43"/>
          <p:cNvPicPr>
            <a:picLocks noChangeAspect="1"/>
          </p:cNvPicPr>
          <p:nvPr/>
        </p:nvPicPr>
        <p:blipFill>
          <a:blip r:embed="rId5"/>
          <a:stretch>
            <a:fillRect/>
          </a:stretch>
        </p:blipFill>
        <p:spPr>
          <a:xfrm>
            <a:off x="1657036" y="2028328"/>
            <a:ext cx="317526" cy="317526"/>
          </a:xfrm>
          <a:prstGeom prst="rect">
            <a:avLst/>
          </a:prstGeom>
        </p:spPr>
      </p:pic>
      <p:pic>
        <p:nvPicPr>
          <p:cNvPr id="62" name="Picture 61"/>
          <p:cNvPicPr>
            <a:picLocks noChangeAspect="1"/>
          </p:cNvPicPr>
          <p:nvPr/>
        </p:nvPicPr>
        <p:blipFill>
          <a:blip r:embed="rId5"/>
          <a:stretch>
            <a:fillRect/>
          </a:stretch>
        </p:blipFill>
        <p:spPr>
          <a:xfrm>
            <a:off x="3275305" y="2007702"/>
            <a:ext cx="317526" cy="317526"/>
          </a:xfrm>
          <a:prstGeom prst="rect">
            <a:avLst/>
          </a:prstGeom>
        </p:spPr>
      </p:pic>
      <p:pic>
        <p:nvPicPr>
          <p:cNvPr id="63" name="Picture 62"/>
          <p:cNvPicPr>
            <a:picLocks noChangeAspect="1"/>
          </p:cNvPicPr>
          <p:nvPr/>
        </p:nvPicPr>
        <p:blipFill>
          <a:blip r:embed="rId5"/>
          <a:stretch>
            <a:fillRect/>
          </a:stretch>
        </p:blipFill>
        <p:spPr>
          <a:xfrm>
            <a:off x="5044241" y="2028328"/>
            <a:ext cx="317526" cy="317526"/>
          </a:xfrm>
          <a:prstGeom prst="rect">
            <a:avLst/>
          </a:prstGeom>
        </p:spPr>
      </p:pic>
      <p:pic>
        <p:nvPicPr>
          <p:cNvPr id="64" name="Picture 63"/>
          <p:cNvPicPr>
            <a:picLocks noChangeAspect="1"/>
          </p:cNvPicPr>
          <p:nvPr/>
        </p:nvPicPr>
        <p:blipFill>
          <a:blip r:embed="rId5"/>
          <a:stretch>
            <a:fillRect/>
          </a:stretch>
        </p:blipFill>
        <p:spPr>
          <a:xfrm>
            <a:off x="6734174" y="2036905"/>
            <a:ext cx="317526" cy="317526"/>
          </a:xfrm>
          <a:prstGeom prst="rect">
            <a:avLst/>
          </a:prstGeom>
        </p:spPr>
      </p:pic>
      <p:sp>
        <p:nvSpPr>
          <p:cNvPr id="65" name="TextBox 64"/>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6" name="TextBox 65"/>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7" name="TextBox 66"/>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8" name="TextBox 67"/>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35" name="Oval 34"/>
          <p:cNvSpPr/>
          <p:nvPr/>
        </p:nvSpPr>
        <p:spPr>
          <a:xfrm>
            <a:off x="1428330" y="2293336"/>
            <a:ext cx="714435" cy="25651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mc:AlternateContent xmlns:mc="http://schemas.openxmlformats.org/markup-compatibility/2006" xmlns:a14="http://schemas.microsoft.com/office/drawing/2010/main">
        <mc:Choice Requires="a14">
          <p:sp>
            <p:nvSpPr>
              <p:cNvPr id="38" name="TextBox 37"/>
              <p:cNvSpPr txBox="1"/>
              <p:nvPr/>
            </p:nvSpPr>
            <p:spPr>
              <a:xfrm>
                <a:off x="5704146" y="4021283"/>
                <a:ext cx="2102651" cy="297902"/>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r>
                  <a:rPr lang="en-GB" sz="1350" b="0" dirty="0">
                    <a:latin typeface="JLR Emeric" panose="02000503040000020004" pitchFamily="2" charset="0"/>
                  </a:rPr>
                  <a:t>=        </a:t>
                </a:r>
                <a14:m>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500 </m:t>
                        </m:r>
                        <m:r>
                          <a:rPr lang="en-GB" sz="1350" b="0" i="1" smtClean="0">
                            <a:latin typeface="Cambria Math" panose="02040503050406030204" pitchFamily="18" charset="0"/>
                          </a:rPr>
                          <m:t>𝑝𝑎𝑟𝑡𝑠</m:t>
                        </m:r>
                      </m:num>
                      <m:den>
                        <m:r>
                          <a:rPr lang="en-GB" sz="1350" b="0" i="1" smtClean="0">
                            <a:latin typeface="Cambria Math" panose="02040503050406030204" pitchFamily="18" charset="0"/>
                          </a:rPr>
                          <m:t> </m:t>
                        </m:r>
                      </m:den>
                    </m:f>
                  </m:oMath>
                </a14:m>
                <a:endParaRPr lang="en-GB" sz="1350" dirty="0">
                  <a:latin typeface="JLR Emeric" panose="02000503040000020004" pitchFamily="2"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704146" y="4021283"/>
                <a:ext cx="2102651" cy="297902"/>
              </a:xfrm>
              <a:prstGeom prst="rect">
                <a:avLst/>
              </a:prstGeom>
              <a:blipFill>
                <a:blip r:embed="rId7"/>
                <a:stretch>
                  <a:fillRect l="-5217" b="-22449"/>
                </a:stretch>
              </a:blipFill>
            </p:spPr>
            <p:txBody>
              <a:bodyPr/>
              <a:lstStyle/>
              <a:p>
                <a:r>
                  <a:rPr lang="en-GB">
                    <a:noFill/>
                  </a:rPr>
                  <a:t> </a:t>
                </a:r>
              </a:p>
            </p:txBody>
          </p:sp>
        </mc:Fallback>
      </mc:AlternateContent>
      <p:sp>
        <p:nvSpPr>
          <p:cNvPr id="39" name="Oval 38"/>
          <p:cNvSpPr/>
          <p:nvPr/>
        </p:nvSpPr>
        <p:spPr>
          <a:xfrm>
            <a:off x="3090950" y="3877097"/>
            <a:ext cx="2270817" cy="25651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40" name="TextBox 39"/>
          <p:cNvSpPr txBox="1"/>
          <p:nvPr/>
        </p:nvSpPr>
        <p:spPr>
          <a:xfrm>
            <a:off x="1166009" y="1127639"/>
            <a:ext cx="6288901" cy="369332"/>
          </a:xfrm>
          <a:prstGeom prst="rect">
            <a:avLst/>
          </a:prstGeom>
          <a:solidFill>
            <a:srgbClr val="C4C4C4"/>
          </a:solidFill>
          <a:ln>
            <a:solidFill>
              <a:srgbClr val="000000"/>
            </a:solidFill>
          </a:ln>
        </p:spPr>
        <p:txBody>
          <a:bodyPr wrap="none" rtlCol="0">
            <a:spAutoFit/>
          </a:bodyPr>
          <a:lstStyle>
            <a:defPPr>
              <a:defRPr lang="en-US"/>
            </a:defPPr>
          </a:lstStyle>
          <a:p>
            <a:r>
              <a:rPr lang="en-GB" dirty="0">
                <a:latin typeface="JLR Emeric" panose="02000503040000020004" pitchFamily="2" charset="0"/>
              </a:rPr>
              <a:t>Using data from Customer Box calculate non-value added </a:t>
            </a:r>
          </a:p>
        </p:txBody>
      </p:sp>
      <p:pic>
        <p:nvPicPr>
          <p:cNvPr id="45" name="Picture 44"/>
          <p:cNvPicPr>
            <a:picLocks noChangeAspect="1"/>
          </p:cNvPicPr>
          <p:nvPr/>
        </p:nvPicPr>
        <p:blipFill>
          <a:blip r:embed="rId8"/>
          <a:stretch>
            <a:fillRect/>
          </a:stretch>
        </p:blipFill>
        <p:spPr>
          <a:xfrm>
            <a:off x="2267187" y="1977366"/>
            <a:ext cx="570214" cy="496561"/>
          </a:xfrm>
          <a:prstGeom prst="rect">
            <a:avLst/>
          </a:prstGeom>
        </p:spPr>
      </p:pic>
      <p:pic>
        <p:nvPicPr>
          <p:cNvPr id="46" name="Picture 45"/>
          <p:cNvPicPr>
            <a:picLocks noChangeAspect="1"/>
          </p:cNvPicPr>
          <p:nvPr/>
        </p:nvPicPr>
        <p:blipFill>
          <a:blip r:embed="rId8"/>
          <a:stretch>
            <a:fillRect/>
          </a:stretch>
        </p:blipFill>
        <p:spPr>
          <a:xfrm>
            <a:off x="4058936" y="1979473"/>
            <a:ext cx="570214" cy="496561"/>
          </a:xfrm>
          <a:prstGeom prst="rect">
            <a:avLst/>
          </a:prstGeom>
        </p:spPr>
      </p:pic>
      <p:pic>
        <p:nvPicPr>
          <p:cNvPr id="47" name="Picture 46"/>
          <p:cNvPicPr>
            <a:picLocks noChangeAspect="1"/>
          </p:cNvPicPr>
          <p:nvPr/>
        </p:nvPicPr>
        <p:blipFill>
          <a:blip r:embed="rId8"/>
          <a:stretch>
            <a:fillRect/>
          </a:stretch>
        </p:blipFill>
        <p:spPr>
          <a:xfrm>
            <a:off x="5771065" y="1977366"/>
            <a:ext cx="570214" cy="496561"/>
          </a:xfrm>
          <a:prstGeom prst="rect">
            <a:avLst/>
          </a:prstGeom>
        </p:spPr>
      </p:pic>
      <p:pic>
        <p:nvPicPr>
          <p:cNvPr id="41" name="Picture 40">
            <a:extLst>
              <a:ext uri="{FF2B5EF4-FFF2-40B4-BE49-F238E27FC236}">
                <a16:creationId xmlns:a16="http://schemas.microsoft.com/office/drawing/2014/main" id="{B6D95703-9D11-5BD1-018A-7AB66A27C8A8}"/>
              </a:ext>
            </a:extLst>
          </p:cNvPr>
          <p:cNvPicPr>
            <a:picLocks noChangeAspect="1"/>
          </p:cNvPicPr>
          <p:nvPr/>
        </p:nvPicPr>
        <p:blipFill>
          <a:blip r:embed="rId9"/>
          <a:stretch>
            <a:fillRect/>
          </a:stretch>
        </p:blipFill>
        <p:spPr>
          <a:xfrm>
            <a:off x="7181892" y="1676805"/>
            <a:ext cx="1926588" cy="2571750"/>
          </a:xfrm>
          <a:prstGeom prst="rect">
            <a:avLst/>
          </a:prstGeom>
        </p:spPr>
      </p:pic>
    </p:spTree>
    <p:extLst>
      <p:ext uri="{BB962C8B-B14F-4D97-AF65-F5344CB8AC3E}">
        <p14:creationId xmlns:p14="http://schemas.microsoft.com/office/powerpoint/2010/main" val="768519641"/>
      </p:ext>
    </p:extLst>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1CE13766-0C3F-FAA6-A0D2-5E1E3E731A2E}"/>
              </a:ext>
            </a:extLst>
          </p:cNvPr>
          <p:cNvPicPr>
            <a:picLocks noChangeAspect="1"/>
          </p:cNvPicPr>
          <p:nvPr/>
        </p:nvPicPr>
        <p:blipFill>
          <a:blip r:embed="rId3"/>
          <a:stretch>
            <a:fillRect/>
          </a:stretch>
        </p:blipFill>
        <p:spPr>
          <a:xfrm>
            <a:off x="7181892" y="1676805"/>
            <a:ext cx="1926588" cy="2571750"/>
          </a:xfrm>
          <a:prstGeom prst="rect">
            <a:avLst/>
          </a:prstGeom>
        </p:spPr>
      </p:pic>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26872" y="135632"/>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4"/>
          <a:stretch>
            <a:fillRect/>
          </a:stretch>
        </p:blipFill>
        <p:spPr>
          <a:xfrm>
            <a:off x="132463" y="4065278"/>
            <a:ext cx="1150239" cy="664096"/>
          </a:xfrm>
          <a:prstGeom prst="rect">
            <a:avLst/>
          </a:prstGeom>
        </p:spPr>
      </p:pic>
      <p:sp>
        <p:nvSpPr>
          <p:cNvPr id="17" name="Oval 16"/>
          <p:cNvSpPr/>
          <p:nvPr/>
        </p:nvSpPr>
        <p:spPr>
          <a:xfrm>
            <a:off x="217462" y="4717152"/>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1830826" y="3103244"/>
            <a:ext cx="1206514" cy="8147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171577" y="3917947"/>
                <a:ext cx="4217316" cy="431337"/>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𝑛𝑢𝑚𝑏𝑒𝑟</m:t>
                          </m:r>
                          <m:r>
                            <a:rPr lang="en-GB" sz="1350" b="0" i="1" smtClean="0">
                              <a:latin typeface="Cambria Math" panose="02040503050406030204" pitchFamily="18" charset="0"/>
                            </a:rPr>
                            <m:t> </m:t>
                          </m:r>
                          <m:r>
                            <a:rPr lang="en-GB" sz="1350" b="0" i="1" smtClean="0">
                              <a:latin typeface="Cambria Math" panose="02040503050406030204" pitchFamily="18" charset="0"/>
                            </a:rPr>
                            <m:t>𝑜𝑓</m:t>
                          </m:r>
                          <m:r>
                            <a:rPr lang="en-GB" sz="1350" b="0" i="1" smtClean="0">
                              <a:latin typeface="Cambria Math" panose="02040503050406030204" pitchFamily="18" charset="0"/>
                            </a:rPr>
                            <m:t> </m:t>
                          </m:r>
                          <m:r>
                            <a:rPr lang="en-GB" sz="1350" b="0" i="1" smtClean="0">
                              <a:latin typeface="Cambria Math" panose="02040503050406030204" pitchFamily="18" charset="0"/>
                            </a:rPr>
                            <m:t>𝑝𝑎𝑟𝑡𝑠</m:t>
                          </m:r>
                          <m:r>
                            <a:rPr lang="en-GB" sz="1350" b="0" i="1" smtClean="0">
                              <a:latin typeface="Cambria Math" panose="02040503050406030204" pitchFamily="18" charset="0"/>
                            </a:rPr>
                            <m:t> </m:t>
                          </m:r>
                          <m:r>
                            <a:rPr lang="en-GB" sz="1350" b="0" i="1" smtClean="0">
                              <a:latin typeface="Cambria Math" panose="02040503050406030204" pitchFamily="18" charset="0"/>
                            </a:rPr>
                            <m:t>𝑖𝑛</m:t>
                          </m:r>
                          <m:r>
                            <a:rPr lang="en-GB" sz="1350" b="0" i="1" smtClean="0">
                              <a:latin typeface="Cambria Math" panose="02040503050406030204" pitchFamily="18" charset="0"/>
                            </a:rPr>
                            <m:t> </m:t>
                          </m:r>
                          <m:r>
                            <a:rPr lang="en-GB" sz="1350" b="0" i="1" smtClean="0">
                              <a:latin typeface="Cambria Math" panose="02040503050406030204" pitchFamily="18" charset="0"/>
                            </a:rPr>
                            <m:t>𝑠𝑡𝑜𝑐𝑘</m:t>
                          </m:r>
                        </m:num>
                        <m:den>
                          <m:r>
                            <a:rPr lang="en-GB" sz="1350" b="0" i="1" smtClean="0">
                              <a:latin typeface="Cambria Math" panose="02040503050406030204" pitchFamily="18" charset="0"/>
                            </a:rPr>
                            <m:t>𝑑𝑎𝑖𝑙𝑦</m:t>
                          </m:r>
                          <m:r>
                            <a:rPr lang="en-GB" sz="1350" b="0" i="1" smtClean="0">
                              <a:latin typeface="Cambria Math" panose="02040503050406030204" pitchFamily="18" charset="0"/>
                            </a:rPr>
                            <m:t> </m:t>
                          </m:r>
                          <m:r>
                            <a:rPr lang="en-GB" sz="1350" b="0" i="1" smtClean="0">
                              <a:latin typeface="Cambria Math" panose="02040503050406030204" pitchFamily="18" charset="0"/>
                            </a:rPr>
                            <m:t>𝑑𝑒𝑚𝑎𝑛𝑑</m:t>
                          </m:r>
                          <m:r>
                            <a:rPr lang="en-GB" sz="1350" b="0" i="1" smtClean="0">
                              <a:latin typeface="Cambria Math" panose="02040503050406030204" pitchFamily="18" charset="0"/>
                            </a:rPr>
                            <m:t> </m:t>
                          </m:r>
                          <m:r>
                            <a:rPr lang="en-GB" sz="1350" b="0" i="1" smtClean="0">
                              <a:latin typeface="Cambria Math" panose="02040503050406030204" pitchFamily="18" charset="0"/>
                            </a:rPr>
                            <m:t>𝑓𝑜𝑟</m:t>
                          </m:r>
                          <m:r>
                            <a:rPr lang="en-GB" sz="1350" b="0" i="1" smtClean="0">
                              <a:latin typeface="Cambria Math" panose="02040503050406030204" pitchFamily="18" charset="0"/>
                            </a:rPr>
                            <m:t> </m:t>
                          </m:r>
                          <m:r>
                            <a:rPr lang="en-GB" sz="1350" b="0" i="1" smtClean="0">
                              <a:latin typeface="Cambria Math" panose="02040503050406030204" pitchFamily="18" charset="0"/>
                            </a:rPr>
                            <m:t>𝑡h𝑒</m:t>
                          </m:r>
                          <m:r>
                            <a:rPr lang="en-GB" sz="1350" b="0" i="1" smtClean="0">
                              <a:latin typeface="Cambria Math" panose="02040503050406030204" pitchFamily="18" charset="0"/>
                            </a:rPr>
                            <m:t> </m:t>
                          </m:r>
                          <m:r>
                            <a:rPr lang="en-GB" sz="1350" b="0" i="1" smtClean="0">
                              <a:latin typeface="Cambria Math" panose="02040503050406030204" pitchFamily="18" charset="0"/>
                            </a:rPr>
                            <m:t>𝑝𝑎𝑟𝑡</m:t>
                          </m:r>
                          <m:r>
                            <a:rPr lang="en-GB" sz="1350" b="0" i="1" smtClean="0">
                              <a:latin typeface="Cambria Math" panose="02040503050406030204" pitchFamily="18" charset="0"/>
                            </a:rPr>
                            <m:t> </m:t>
                          </m:r>
                        </m:den>
                      </m:f>
                    </m:oMath>
                  </m:oMathPara>
                </a14:m>
                <a:endParaRPr lang="en-GB" sz="1350" dirty="0">
                  <a:latin typeface="JLR Emeric" panose="02000503040000020004" pitchFamily="2"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171577" y="3917947"/>
                <a:ext cx="4217316" cy="431337"/>
              </a:xfrm>
              <a:prstGeom prst="rect">
                <a:avLst/>
              </a:prstGeom>
              <a:blipFill>
                <a:blip r:embed="rId5"/>
                <a:stretch>
                  <a:fillRect t="-4286" b="-18571"/>
                </a:stretch>
              </a:blipFill>
            </p:spPr>
            <p:txBody>
              <a:bodyPr/>
              <a:lstStyle/>
              <a:p>
                <a:r>
                  <a:rPr lang="en-GB">
                    <a:noFill/>
                  </a:rPr>
                  <a:t> </a:t>
                </a:r>
              </a:p>
            </p:txBody>
          </p:sp>
        </mc:Fallback>
      </mc:AlternateContent>
      <p:pic>
        <p:nvPicPr>
          <p:cNvPr id="44" name="Picture 43"/>
          <p:cNvPicPr>
            <a:picLocks noChangeAspect="1"/>
          </p:cNvPicPr>
          <p:nvPr/>
        </p:nvPicPr>
        <p:blipFill>
          <a:blip r:embed="rId6"/>
          <a:stretch>
            <a:fillRect/>
          </a:stretch>
        </p:blipFill>
        <p:spPr>
          <a:xfrm>
            <a:off x="1657036" y="2028328"/>
            <a:ext cx="317526" cy="317526"/>
          </a:xfrm>
          <a:prstGeom prst="rect">
            <a:avLst/>
          </a:prstGeom>
        </p:spPr>
      </p:pic>
      <p:pic>
        <p:nvPicPr>
          <p:cNvPr id="62" name="Picture 61"/>
          <p:cNvPicPr>
            <a:picLocks noChangeAspect="1"/>
          </p:cNvPicPr>
          <p:nvPr/>
        </p:nvPicPr>
        <p:blipFill>
          <a:blip r:embed="rId6"/>
          <a:stretch>
            <a:fillRect/>
          </a:stretch>
        </p:blipFill>
        <p:spPr>
          <a:xfrm>
            <a:off x="3275305" y="2007702"/>
            <a:ext cx="317526" cy="317526"/>
          </a:xfrm>
          <a:prstGeom prst="rect">
            <a:avLst/>
          </a:prstGeom>
        </p:spPr>
      </p:pic>
      <p:pic>
        <p:nvPicPr>
          <p:cNvPr id="63" name="Picture 62"/>
          <p:cNvPicPr>
            <a:picLocks noChangeAspect="1"/>
          </p:cNvPicPr>
          <p:nvPr/>
        </p:nvPicPr>
        <p:blipFill>
          <a:blip r:embed="rId6"/>
          <a:stretch>
            <a:fillRect/>
          </a:stretch>
        </p:blipFill>
        <p:spPr>
          <a:xfrm>
            <a:off x="5044241" y="2028328"/>
            <a:ext cx="317526" cy="317526"/>
          </a:xfrm>
          <a:prstGeom prst="rect">
            <a:avLst/>
          </a:prstGeom>
        </p:spPr>
      </p:pic>
      <p:pic>
        <p:nvPicPr>
          <p:cNvPr id="64" name="Picture 63"/>
          <p:cNvPicPr>
            <a:picLocks noChangeAspect="1"/>
          </p:cNvPicPr>
          <p:nvPr/>
        </p:nvPicPr>
        <p:blipFill>
          <a:blip r:embed="rId6"/>
          <a:stretch>
            <a:fillRect/>
          </a:stretch>
        </p:blipFill>
        <p:spPr>
          <a:xfrm>
            <a:off x="6734174" y="2036905"/>
            <a:ext cx="317526" cy="317526"/>
          </a:xfrm>
          <a:prstGeom prst="rect">
            <a:avLst/>
          </a:prstGeom>
        </p:spPr>
      </p:pic>
      <p:sp>
        <p:nvSpPr>
          <p:cNvPr id="65" name="TextBox 64"/>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6" name="TextBox 65"/>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7" name="TextBox 66"/>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8" name="TextBox 67"/>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39" name="Oval 38"/>
          <p:cNvSpPr/>
          <p:nvPr/>
        </p:nvSpPr>
        <p:spPr>
          <a:xfrm>
            <a:off x="7547536" y="3545221"/>
            <a:ext cx="1195299" cy="256518"/>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40" name="Oval 39"/>
          <p:cNvSpPr/>
          <p:nvPr/>
        </p:nvSpPr>
        <p:spPr>
          <a:xfrm>
            <a:off x="3100445" y="4114773"/>
            <a:ext cx="2270817" cy="25651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mc:AlternateContent xmlns:mc="http://schemas.openxmlformats.org/markup-compatibility/2006" xmlns:a14="http://schemas.microsoft.com/office/drawing/2010/main">
        <mc:Choice Requires="a14">
          <p:sp>
            <p:nvSpPr>
              <p:cNvPr id="45" name="TextBox 44"/>
              <p:cNvSpPr txBox="1"/>
              <p:nvPr/>
            </p:nvSpPr>
            <p:spPr>
              <a:xfrm>
                <a:off x="5704146" y="4021283"/>
                <a:ext cx="2102651" cy="297902"/>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r>
                  <a:rPr lang="en-GB" sz="1350" b="0" dirty="0">
                    <a:latin typeface="JLR Emeric" panose="02000503040000020004" pitchFamily="2" charset="0"/>
                  </a:rPr>
                  <a:t>=        </a:t>
                </a:r>
                <a14:m>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500 </m:t>
                        </m:r>
                        <m:r>
                          <a:rPr lang="en-GB" sz="1350" b="0" i="1" smtClean="0">
                            <a:latin typeface="Cambria Math" panose="02040503050406030204" pitchFamily="18" charset="0"/>
                          </a:rPr>
                          <m:t>𝑝𝑎𝑟𝑡𝑠</m:t>
                        </m:r>
                      </m:num>
                      <m:den>
                        <m:r>
                          <a:rPr lang="en-GB" sz="1350" b="0" i="1" smtClean="0">
                            <a:latin typeface="Cambria Math" panose="02040503050406030204" pitchFamily="18" charset="0"/>
                          </a:rPr>
                          <m:t> </m:t>
                        </m:r>
                      </m:den>
                    </m:f>
                  </m:oMath>
                </a14:m>
                <a:endParaRPr lang="en-GB" sz="1350" dirty="0">
                  <a:latin typeface="JLR Emeric" panose="02000503040000020004" pitchFamily="2"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704146" y="4021283"/>
                <a:ext cx="2102651" cy="297902"/>
              </a:xfrm>
              <a:prstGeom prst="rect">
                <a:avLst/>
              </a:prstGeom>
              <a:blipFill>
                <a:blip r:embed="rId7"/>
                <a:stretch>
                  <a:fillRect l="-5217" b="-22449"/>
                </a:stretch>
              </a:blipFill>
            </p:spPr>
            <p:txBody>
              <a:bodyPr/>
              <a:lstStyle/>
              <a:p>
                <a:r>
                  <a:rPr lang="en-GB">
                    <a:noFill/>
                  </a:rPr>
                  <a:t> </a:t>
                </a:r>
              </a:p>
            </p:txBody>
          </p:sp>
        </mc:Fallback>
      </mc:AlternateContent>
      <p:sp>
        <p:nvSpPr>
          <p:cNvPr id="46" name="TextBox 45"/>
          <p:cNvSpPr txBox="1"/>
          <p:nvPr/>
        </p:nvSpPr>
        <p:spPr>
          <a:xfrm>
            <a:off x="1166009" y="1127639"/>
            <a:ext cx="6288901" cy="369332"/>
          </a:xfrm>
          <a:prstGeom prst="rect">
            <a:avLst/>
          </a:prstGeom>
          <a:solidFill>
            <a:srgbClr val="C4C4C4"/>
          </a:solidFill>
          <a:ln>
            <a:solidFill>
              <a:srgbClr val="000000"/>
            </a:solidFill>
          </a:ln>
        </p:spPr>
        <p:txBody>
          <a:bodyPr wrap="none" rtlCol="0">
            <a:spAutoFit/>
          </a:bodyPr>
          <a:lstStyle>
            <a:defPPr>
              <a:defRPr lang="en-US"/>
            </a:defPPr>
          </a:lstStyle>
          <a:p>
            <a:r>
              <a:rPr lang="en-GB" dirty="0">
                <a:latin typeface="JLR Emeric" panose="02000503040000020004" pitchFamily="2" charset="0"/>
              </a:rPr>
              <a:t>Using data from Customer Box calculate non-value added </a:t>
            </a:r>
          </a:p>
        </p:txBody>
      </p:sp>
      <p:pic>
        <p:nvPicPr>
          <p:cNvPr id="38" name="Picture 37"/>
          <p:cNvPicPr>
            <a:picLocks noChangeAspect="1"/>
          </p:cNvPicPr>
          <p:nvPr/>
        </p:nvPicPr>
        <p:blipFill>
          <a:blip r:embed="rId8"/>
          <a:stretch>
            <a:fillRect/>
          </a:stretch>
        </p:blipFill>
        <p:spPr>
          <a:xfrm>
            <a:off x="2267187" y="1977366"/>
            <a:ext cx="570214" cy="496561"/>
          </a:xfrm>
          <a:prstGeom prst="rect">
            <a:avLst/>
          </a:prstGeom>
        </p:spPr>
      </p:pic>
      <p:pic>
        <p:nvPicPr>
          <p:cNvPr id="47" name="Picture 46"/>
          <p:cNvPicPr>
            <a:picLocks noChangeAspect="1"/>
          </p:cNvPicPr>
          <p:nvPr/>
        </p:nvPicPr>
        <p:blipFill>
          <a:blip r:embed="rId8"/>
          <a:stretch>
            <a:fillRect/>
          </a:stretch>
        </p:blipFill>
        <p:spPr>
          <a:xfrm>
            <a:off x="4058936" y="1979473"/>
            <a:ext cx="570214" cy="496561"/>
          </a:xfrm>
          <a:prstGeom prst="rect">
            <a:avLst/>
          </a:prstGeom>
        </p:spPr>
      </p:pic>
      <p:pic>
        <p:nvPicPr>
          <p:cNvPr id="48" name="Picture 47"/>
          <p:cNvPicPr>
            <a:picLocks noChangeAspect="1"/>
          </p:cNvPicPr>
          <p:nvPr/>
        </p:nvPicPr>
        <p:blipFill>
          <a:blip r:embed="rId8"/>
          <a:stretch>
            <a:fillRect/>
          </a:stretch>
        </p:blipFill>
        <p:spPr>
          <a:xfrm>
            <a:off x="5771065" y="1977366"/>
            <a:ext cx="570214" cy="496561"/>
          </a:xfrm>
          <a:prstGeom prst="rect">
            <a:avLst/>
          </a:prstGeom>
        </p:spPr>
      </p:pic>
    </p:spTree>
    <p:extLst>
      <p:ext uri="{BB962C8B-B14F-4D97-AF65-F5344CB8AC3E}">
        <p14:creationId xmlns:p14="http://schemas.microsoft.com/office/powerpoint/2010/main" val="3574517084"/>
      </p:ext>
    </p:extLst>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4A4B2B9-5DB1-A1A2-8019-FC998782D37F}"/>
              </a:ext>
            </a:extLst>
          </p:cNvPr>
          <p:cNvPicPr>
            <a:picLocks noChangeAspect="1"/>
          </p:cNvPicPr>
          <p:nvPr/>
        </p:nvPicPr>
        <p:blipFill>
          <a:blip r:embed="rId3"/>
          <a:stretch>
            <a:fillRect/>
          </a:stretch>
        </p:blipFill>
        <p:spPr>
          <a:xfrm>
            <a:off x="7181892" y="1676805"/>
            <a:ext cx="1926588" cy="2571750"/>
          </a:xfrm>
          <a:prstGeom prst="rect">
            <a:avLst/>
          </a:prstGeom>
        </p:spPr>
      </p:pic>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09563" y="144868"/>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4"/>
          <a:stretch>
            <a:fillRect/>
          </a:stretch>
        </p:blipFill>
        <p:spPr>
          <a:xfrm>
            <a:off x="132463" y="4049910"/>
            <a:ext cx="1150239" cy="664096"/>
          </a:xfrm>
          <a:prstGeom prst="rect">
            <a:avLst/>
          </a:prstGeom>
        </p:spPr>
      </p:pic>
      <p:sp>
        <p:nvSpPr>
          <p:cNvPr id="17" name="Oval 16"/>
          <p:cNvSpPr/>
          <p:nvPr/>
        </p:nvSpPr>
        <p:spPr>
          <a:xfrm>
            <a:off x="217462" y="4701784"/>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1830826" y="3103244"/>
            <a:ext cx="1206514" cy="8147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171577" y="3917947"/>
                <a:ext cx="4217316" cy="431337"/>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𝑛𝑢𝑚𝑏𝑒𝑟</m:t>
                          </m:r>
                          <m:r>
                            <a:rPr lang="en-GB" sz="1350" b="0" i="1" smtClean="0">
                              <a:latin typeface="Cambria Math" panose="02040503050406030204" pitchFamily="18" charset="0"/>
                            </a:rPr>
                            <m:t> </m:t>
                          </m:r>
                          <m:r>
                            <a:rPr lang="en-GB" sz="1350" b="0" i="1" smtClean="0">
                              <a:latin typeface="Cambria Math" panose="02040503050406030204" pitchFamily="18" charset="0"/>
                            </a:rPr>
                            <m:t>𝑜𝑓</m:t>
                          </m:r>
                          <m:r>
                            <a:rPr lang="en-GB" sz="1350" b="0" i="1" smtClean="0">
                              <a:latin typeface="Cambria Math" panose="02040503050406030204" pitchFamily="18" charset="0"/>
                            </a:rPr>
                            <m:t> </m:t>
                          </m:r>
                          <m:r>
                            <a:rPr lang="en-GB" sz="1350" b="0" i="1" smtClean="0">
                              <a:latin typeface="Cambria Math" panose="02040503050406030204" pitchFamily="18" charset="0"/>
                            </a:rPr>
                            <m:t>𝑝𝑎𝑟𝑡𝑠</m:t>
                          </m:r>
                          <m:r>
                            <a:rPr lang="en-GB" sz="1350" b="0" i="1" smtClean="0">
                              <a:latin typeface="Cambria Math" panose="02040503050406030204" pitchFamily="18" charset="0"/>
                            </a:rPr>
                            <m:t> </m:t>
                          </m:r>
                          <m:r>
                            <a:rPr lang="en-GB" sz="1350" b="0" i="1" smtClean="0">
                              <a:latin typeface="Cambria Math" panose="02040503050406030204" pitchFamily="18" charset="0"/>
                            </a:rPr>
                            <m:t>𝑖𝑛</m:t>
                          </m:r>
                          <m:r>
                            <a:rPr lang="en-GB" sz="1350" b="0" i="1" smtClean="0">
                              <a:latin typeface="Cambria Math" panose="02040503050406030204" pitchFamily="18" charset="0"/>
                            </a:rPr>
                            <m:t> </m:t>
                          </m:r>
                          <m:r>
                            <a:rPr lang="en-GB" sz="1350" b="0" i="1" smtClean="0">
                              <a:latin typeface="Cambria Math" panose="02040503050406030204" pitchFamily="18" charset="0"/>
                            </a:rPr>
                            <m:t>𝑠𝑡𝑜𝑐𝑘</m:t>
                          </m:r>
                        </m:num>
                        <m:den>
                          <m:r>
                            <a:rPr lang="en-GB" sz="1350" b="0" i="1" smtClean="0">
                              <a:latin typeface="Cambria Math" panose="02040503050406030204" pitchFamily="18" charset="0"/>
                            </a:rPr>
                            <m:t>𝑑𝑎𝑖𝑙𝑦</m:t>
                          </m:r>
                          <m:r>
                            <a:rPr lang="en-GB" sz="1350" b="0" i="1" smtClean="0">
                              <a:latin typeface="Cambria Math" panose="02040503050406030204" pitchFamily="18" charset="0"/>
                            </a:rPr>
                            <m:t> </m:t>
                          </m:r>
                          <m:r>
                            <a:rPr lang="en-GB" sz="1350" b="0" i="1" smtClean="0">
                              <a:latin typeface="Cambria Math" panose="02040503050406030204" pitchFamily="18" charset="0"/>
                            </a:rPr>
                            <m:t>𝑑𝑒𝑚𝑎𝑛𝑑</m:t>
                          </m:r>
                          <m:r>
                            <a:rPr lang="en-GB" sz="1350" b="0" i="1" smtClean="0">
                              <a:latin typeface="Cambria Math" panose="02040503050406030204" pitchFamily="18" charset="0"/>
                            </a:rPr>
                            <m:t> </m:t>
                          </m:r>
                          <m:r>
                            <a:rPr lang="en-GB" sz="1350" b="0" i="1" smtClean="0">
                              <a:latin typeface="Cambria Math" panose="02040503050406030204" pitchFamily="18" charset="0"/>
                            </a:rPr>
                            <m:t>𝑓𝑜𝑟</m:t>
                          </m:r>
                          <m:r>
                            <a:rPr lang="en-GB" sz="1350" b="0" i="1" smtClean="0">
                              <a:latin typeface="Cambria Math" panose="02040503050406030204" pitchFamily="18" charset="0"/>
                            </a:rPr>
                            <m:t> </m:t>
                          </m:r>
                          <m:r>
                            <a:rPr lang="en-GB" sz="1350" b="0" i="1" smtClean="0">
                              <a:latin typeface="Cambria Math" panose="02040503050406030204" pitchFamily="18" charset="0"/>
                            </a:rPr>
                            <m:t>𝑡h𝑒</m:t>
                          </m:r>
                          <m:r>
                            <a:rPr lang="en-GB" sz="1350" b="0" i="1" smtClean="0">
                              <a:latin typeface="Cambria Math" panose="02040503050406030204" pitchFamily="18" charset="0"/>
                            </a:rPr>
                            <m:t> </m:t>
                          </m:r>
                          <m:r>
                            <a:rPr lang="en-GB" sz="1350" b="0" i="1" smtClean="0">
                              <a:latin typeface="Cambria Math" panose="02040503050406030204" pitchFamily="18" charset="0"/>
                            </a:rPr>
                            <m:t>𝑝𝑎𝑟𝑡</m:t>
                          </m:r>
                          <m:r>
                            <a:rPr lang="en-GB" sz="1350" b="0" i="1" smtClean="0">
                              <a:latin typeface="Cambria Math" panose="02040503050406030204" pitchFamily="18" charset="0"/>
                            </a:rPr>
                            <m:t> </m:t>
                          </m:r>
                        </m:den>
                      </m:f>
                    </m:oMath>
                  </m:oMathPara>
                </a14:m>
                <a:endParaRPr lang="en-GB" sz="1350" dirty="0">
                  <a:latin typeface="JLR Emeric" panose="02000503040000020004" pitchFamily="2"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171577" y="3917947"/>
                <a:ext cx="4217316" cy="431337"/>
              </a:xfrm>
              <a:prstGeom prst="rect">
                <a:avLst/>
              </a:prstGeom>
              <a:blipFill>
                <a:blip r:embed="rId5"/>
                <a:stretch>
                  <a:fillRect t="-4286" b="-18571"/>
                </a:stretch>
              </a:blipFill>
            </p:spPr>
            <p:txBody>
              <a:bodyPr/>
              <a:lstStyle/>
              <a:p>
                <a:r>
                  <a:rPr lang="en-GB">
                    <a:noFill/>
                  </a:rPr>
                  <a:t> </a:t>
                </a:r>
              </a:p>
            </p:txBody>
          </p:sp>
        </mc:Fallback>
      </mc:AlternateContent>
      <p:pic>
        <p:nvPicPr>
          <p:cNvPr id="44" name="Picture 43"/>
          <p:cNvPicPr>
            <a:picLocks noChangeAspect="1"/>
          </p:cNvPicPr>
          <p:nvPr/>
        </p:nvPicPr>
        <p:blipFill>
          <a:blip r:embed="rId6"/>
          <a:stretch>
            <a:fillRect/>
          </a:stretch>
        </p:blipFill>
        <p:spPr>
          <a:xfrm>
            <a:off x="1657036" y="2028328"/>
            <a:ext cx="317526" cy="317526"/>
          </a:xfrm>
          <a:prstGeom prst="rect">
            <a:avLst/>
          </a:prstGeom>
        </p:spPr>
      </p:pic>
      <p:pic>
        <p:nvPicPr>
          <p:cNvPr id="62" name="Picture 61"/>
          <p:cNvPicPr>
            <a:picLocks noChangeAspect="1"/>
          </p:cNvPicPr>
          <p:nvPr/>
        </p:nvPicPr>
        <p:blipFill>
          <a:blip r:embed="rId6"/>
          <a:stretch>
            <a:fillRect/>
          </a:stretch>
        </p:blipFill>
        <p:spPr>
          <a:xfrm>
            <a:off x="3275305" y="2007702"/>
            <a:ext cx="317526" cy="317526"/>
          </a:xfrm>
          <a:prstGeom prst="rect">
            <a:avLst/>
          </a:prstGeom>
        </p:spPr>
      </p:pic>
      <p:pic>
        <p:nvPicPr>
          <p:cNvPr id="63" name="Picture 62"/>
          <p:cNvPicPr>
            <a:picLocks noChangeAspect="1"/>
          </p:cNvPicPr>
          <p:nvPr/>
        </p:nvPicPr>
        <p:blipFill>
          <a:blip r:embed="rId6"/>
          <a:stretch>
            <a:fillRect/>
          </a:stretch>
        </p:blipFill>
        <p:spPr>
          <a:xfrm>
            <a:off x="5044241" y="2028328"/>
            <a:ext cx="317526" cy="317526"/>
          </a:xfrm>
          <a:prstGeom prst="rect">
            <a:avLst/>
          </a:prstGeom>
        </p:spPr>
      </p:pic>
      <p:pic>
        <p:nvPicPr>
          <p:cNvPr id="64" name="Picture 63"/>
          <p:cNvPicPr>
            <a:picLocks noChangeAspect="1"/>
          </p:cNvPicPr>
          <p:nvPr/>
        </p:nvPicPr>
        <p:blipFill>
          <a:blip r:embed="rId6"/>
          <a:stretch>
            <a:fillRect/>
          </a:stretch>
        </p:blipFill>
        <p:spPr>
          <a:xfrm>
            <a:off x="6734174" y="2036905"/>
            <a:ext cx="317526" cy="317526"/>
          </a:xfrm>
          <a:prstGeom prst="rect">
            <a:avLst/>
          </a:prstGeom>
        </p:spPr>
      </p:pic>
      <p:sp>
        <p:nvSpPr>
          <p:cNvPr id="65" name="TextBox 64"/>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6" name="TextBox 65"/>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7" name="TextBox 66"/>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8" name="TextBox 67"/>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39" name="Oval 38"/>
          <p:cNvSpPr/>
          <p:nvPr/>
        </p:nvSpPr>
        <p:spPr>
          <a:xfrm>
            <a:off x="7454910" y="3533935"/>
            <a:ext cx="1195299" cy="256518"/>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mc:AlternateContent xmlns:mc="http://schemas.openxmlformats.org/markup-compatibility/2006" xmlns:a14="http://schemas.microsoft.com/office/drawing/2010/main">
        <mc:Choice Requires="a14">
          <p:sp>
            <p:nvSpPr>
              <p:cNvPr id="35" name="TextBox 34"/>
              <p:cNvSpPr txBox="1"/>
              <p:nvPr/>
            </p:nvSpPr>
            <p:spPr>
              <a:xfrm>
                <a:off x="5481979" y="4012544"/>
                <a:ext cx="2102651" cy="320729"/>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r>
                  <a:rPr lang="en-GB" sz="1350" b="0" dirty="0">
                    <a:latin typeface="JLR Emeric" panose="02000503040000020004" pitchFamily="2" charset="0"/>
                  </a:rPr>
                  <a:t>=        </a:t>
                </a:r>
                <a14:m>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500 </m:t>
                        </m:r>
                        <m:r>
                          <a:rPr lang="en-GB" sz="1350" b="0" i="1" smtClean="0">
                            <a:latin typeface="Cambria Math" panose="02040503050406030204" pitchFamily="18" charset="0"/>
                          </a:rPr>
                          <m:t>𝑝𝑎𝑟𝑡𝑠</m:t>
                        </m:r>
                      </m:num>
                      <m:den>
                        <m:r>
                          <a:rPr lang="en-GB" sz="1350" b="0" i="1" smtClean="0">
                            <a:latin typeface="Cambria Math" panose="02040503050406030204" pitchFamily="18" charset="0"/>
                          </a:rPr>
                          <m:t> 337.6 </m:t>
                        </m:r>
                        <m:r>
                          <a:rPr lang="en-GB" sz="1350" b="0" i="1" smtClean="0">
                            <a:latin typeface="Cambria Math" panose="02040503050406030204" pitchFamily="18" charset="0"/>
                          </a:rPr>
                          <m:t>𝑝𝑎𝑟𝑡𝑠</m:t>
                        </m:r>
                        <m:r>
                          <a:rPr lang="en-GB" sz="1350" b="0" i="1" smtClean="0">
                            <a:latin typeface="Cambria Math" panose="02040503050406030204" pitchFamily="18" charset="0"/>
                          </a:rPr>
                          <m:t> </m:t>
                        </m:r>
                        <m:r>
                          <a:rPr lang="en-GB" sz="1350" b="0" i="1" smtClean="0">
                            <a:latin typeface="Cambria Math" panose="02040503050406030204" pitchFamily="18" charset="0"/>
                          </a:rPr>
                          <m:t>𝑝𝑒𝑟</m:t>
                        </m:r>
                        <m:r>
                          <a:rPr lang="en-GB" sz="1350" b="0" i="1" smtClean="0">
                            <a:latin typeface="Cambria Math" panose="02040503050406030204" pitchFamily="18" charset="0"/>
                          </a:rPr>
                          <m:t> </m:t>
                        </m:r>
                        <m:r>
                          <a:rPr lang="en-GB" sz="1350" b="0" i="1" smtClean="0">
                            <a:latin typeface="Cambria Math" panose="02040503050406030204" pitchFamily="18" charset="0"/>
                          </a:rPr>
                          <m:t>𝑑𝑎𝑦</m:t>
                        </m:r>
                      </m:den>
                    </m:f>
                  </m:oMath>
                </a14:m>
                <a:endParaRPr lang="en-GB" sz="1350" dirty="0">
                  <a:latin typeface="JLR Emeric" panose="02000503040000020004" pitchFamily="2"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481979" y="4012544"/>
                <a:ext cx="2102651" cy="320729"/>
              </a:xfrm>
              <a:prstGeom prst="rect">
                <a:avLst/>
              </a:prstGeom>
              <a:blipFill>
                <a:blip r:embed="rId7"/>
                <a:stretch>
                  <a:fillRect l="-4928" b="-15094"/>
                </a:stretch>
              </a:blipFill>
            </p:spPr>
            <p:txBody>
              <a:bodyPr/>
              <a:lstStyle/>
              <a:p>
                <a:r>
                  <a:rPr lang="en-GB">
                    <a:noFill/>
                  </a:rPr>
                  <a:t> </a:t>
                </a:r>
              </a:p>
            </p:txBody>
          </p:sp>
        </mc:Fallback>
      </mc:AlternateContent>
      <p:sp>
        <p:nvSpPr>
          <p:cNvPr id="40" name="Oval 39"/>
          <p:cNvSpPr/>
          <p:nvPr/>
        </p:nvSpPr>
        <p:spPr>
          <a:xfrm>
            <a:off x="3100445" y="4114773"/>
            <a:ext cx="2270817" cy="256518"/>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
        <p:nvSpPr>
          <p:cNvPr id="45" name="TextBox 44"/>
          <p:cNvSpPr txBox="1"/>
          <p:nvPr/>
        </p:nvSpPr>
        <p:spPr>
          <a:xfrm>
            <a:off x="1166009" y="1127639"/>
            <a:ext cx="6288901" cy="369332"/>
          </a:xfrm>
          <a:prstGeom prst="rect">
            <a:avLst/>
          </a:prstGeom>
          <a:solidFill>
            <a:srgbClr val="C4C4C4"/>
          </a:solidFill>
          <a:ln>
            <a:solidFill>
              <a:srgbClr val="000000"/>
            </a:solidFill>
          </a:ln>
        </p:spPr>
        <p:txBody>
          <a:bodyPr wrap="none" rtlCol="0">
            <a:spAutoFit/>
          </a:bodyPr>
          <a:lstStyle>
            <a:defPPr>
              <a:defRPr lang="en-US"/>
            </a:defPPr>
          </a:lstStyle>
          <a:p>
            <a:r>
              <a:rPr lang="en-GB" dirty="0">
                <a:latin typeface="JLR Emeric" panose="02000503040000020004" pitchFamily="2" charset="0"/>
              </a:rPr>
              <a:t>Using data from Customer Box calculate non-value added </a:t>
            </a:r>
          </a:p>
        </p:txBody>
      </p:sp>
      <p:pic>
        <p:nvPicPr>
          <p:cNvPr id="38" name="Picture 37"/>
          <p:cNvPicPr>
            <a:picLocks noChangeAspect="1"/>
          </p:cNvPicPr>
          <p:nvPr/>
        </p:nvPicPr>
        <p:blipFill>
          <a:blip r:embed="rId8"/>
          <a:stretch>
            <a:fillRect/>
          </a:stretch>
        </p:blipFill>
        <p:spPr>
          <a:xfrm>
            <a:off x="2267187" y="1977366"/>
            <a:ext cx="570214" cy="496561"/>
          </a:xfrm>
          <a:prstGeom prst="rect">
            <a:avLst/>
          </a:prstGeom>
        </p:spPr>
      </p:pic>
      <p:pic>
        <p:nvPicPr>
          <p:cNvPr id="46" name="Picture 45"/>
          <p:cNvPicPr>
            <a:picLocks noChangeAspect="1"/>
          </p:cNvPicPr>
          <p:nvPr/>
        </p:nvPicPr>
        <p:blipFill>
          <a:blip r:embed="rId8"/>
          <a:stretch>
            <a:fillRect/>
          </a:stretch>
        </p:blipFill>
        <p:spPr>
          <a:xfrm>
            <a:off x="4058936" y="1979473"/>
            <a:ext cx="570214" cy="496561"/>
          </a:xfrm>
          <a:prstGeom prst="rect">
            <a:avLst/>
          </a:prstGeom>
        </p:spPr>
      </p:pic>
      <p:pic>
        <p:nvPicPr>
          <p:cNvPr id="47" name="Picture 46"/>
          <p:cNvPicPr>
            <a:picLocks noChangeAspect="1"/>
          </p:cNvPicPr>
          <p:nvPr/>
        </p:nvPicPr>
        <p:blipFill>
          <a:blip r:embed="rId8"/>
          <a:stretch>
            <a:fillRect/>
          </a:stretch>
        </p:blipFill>
        <p:spPr>
          <a:xfrm>
            <a:off x="5771065" y="1977366"/>
            <a:ext cx="570214" cy="496561"/>
          </a:xfrm>
          <a:prstGeom prst="rect">
            <a:avLst/>
          </a:prstGeom>
        </p:spPr>
      </p:pic>
    </p:spTree>
    <p:extLst>
      <p:ext uri="{BB962C8B-B14F-4D97-AF65-F5344CB8AC3E}">
        <p14:creationId xmlns:p14="http://schemas.microsoft.com/office/powerpoint/2010/main" val="2410473636"/>
      </p:ext>
    </p:extLst>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7BF480B2-E9B2-6DAA-9DD9-52B478B33182}"/>
              </a:ext>
            </a:extLst>
          </p:cNvPr>
          <p:cNvPicPr>
            <a:picLocks noChangeAspect="1"/>
          </p:cNvPicPr>
          <p:nvPr/>
        </p:nvPicPr>
        <p:blipFill>
          <a:blip r:embed="rId3"/>
          <a:stretch>
            <a:fillRect/>
          </a:stretch>
        </p:blipFill>
        <p:spPr>
          <a:xfrm>
            <a:off x="7181892" y="1676805"/>
            <a:ext cx="1926588" cy="2571750"/>
          </a:xfrm>
          <a:prstGeom prst="rect">
            <a:avLst/>
          </a:prstGeom>
        </p:spPr>
      </p:pic>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26872" y="71921"/>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4"/>
          <a:stretch>
            <a:fillRect/>
          </a:stretch>
        </p:blipFill>
        <p:spPr>
          <a:xfrm>
            <a:off x="132463" y="4057594"/>
            <a:ext cx="1150239" cy="664096"/>
          </a:xfrm>
          <a:prstGeom prst="rect">
            <a:avLst/>
          </a:prstGeom>
        </p:spPr>
      </p:pic>
      <p:sp>
        <p:nvSpPr>
          <p:cNvPr id="17" name="Oval 16"/>
          <p:cNvSpPr/>
          <p:nvPr/>
        </p:nvSpPr>
        <p:spPr>
          <a:xfrm>
            <a:off x="217462" y="4709468"/>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1830826" y="3103244"/>
            <a:ext cx="1206514" cy="8147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171577" y="3917947"/>
                <a:ext cx="4217316" cy="431337"/>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𝑛𝑢𝑚𝑏𝑒𝑟</m:t>
                          </m:r>
                          <m:r>
                            <a:rPr lang="en-GB" sz="1350" b="0" i="1" smtClean="0">
                              <a:latin typeface="Cambria Math" panose="02040503050406030204" pitchFamily="18" charset="0"/>
                            </a:rPr>
                            <m:t> </m:t>
                          </m:r>
                          <m:r>
                            <a:rPr lang="en-GB" sz="1350" b="0" i="1" smtClean="0">
                              <a:latin typeface="Cambria Math" panose="02040503050406030204" pitchFamily="18" charset="0"/>
                            </a:rPr>
                            <m:t>𝑜𝑓</m:t>
                          </m:r>
                          <m:r>
                            <a:rPr lang="en-GB" sz="1350" b="0" i="1" smtClean="0">
                              <a:latin typeface="Cambria Math" panose="02040503050406030204" pitchFamily="18" charset="0"/>
                            </a:rPr>
                            <m:t> </m:t>
                          </m:r>
                          <m:r>
                            <a:rPr lang="en-GB" sz="1350" b="0" i="1" smtClean="0">
                              <a:latin typeface="Cambria Math" panose="02040503050406030204" pitchFamily="18" charset="0"/>
                            </a:rPr>
                            <m:t>𝑝𝑎𝑟𝑡𝑠</m:t>
                          </m:r>
                          <m:r>
                            <a:rPr lang="en-GB" sz="1350" b="0" i="1" smtClean="0">
                              <a:latin typeface="Cambria Math" panose="02040503050406030204" pitchFamily="18" charset="0"/>
                            </a:rPr>
                            <m:t> </m:t>
                          </m:r>
                          <m:r>
                            <a:rPr lang="en-GB" sz="1350" b="0" i="1" smtClean="0">
                              <a:latin typeface="Cambria Math" panose="02040503050406030204" pitchFamily="18" charset="0"/>
                            </a:rPr>
                            <m:t>𝑖𝑛</m:t>
                          </m:r>
                          <m:r>
                            <a:rPr lang="en-GB" sz="1350" b="0" i="1" smtClean="0">
                              <a:latin typeface="Cambria Math" panose="02040503050406030204" pitchFamily="18" charset="0"/>
                            </a:rPr>
                            <m:t> </m:t>
                          </m:r>
                          <m:r>
                            <a:rPr lang="en-GB" sz="1350" b="0" i="1" smtClean="0">
                              <a:latin typeface="Cambria Math" panose="02040503050406030204" pitchFamily="18" charset="0"/>
                            </a:rPr>
                            <m:t>𝑠𝑡𝑜𝑐𝑘</m:t>
                          </m:r>
                        </m:num>
                        <m:den>
                          <m:r>
                            <a:rPr lang="en-GB" sz="1350" b="0" i="1" smtClean="0">
                              <a:latin typeface="Cambria Math" panose="02040503050406030204" pitchFamily="18" charset="0"/>
                            </a:rPr>
                            <m:t>𝑑𝑎𝑖𝑙𝑦</m:t>
                          </m:r>
                          <m:r>
                            <a:rPr lang="en-GB" sz="1350" b="0" i="1" smtClean="0">
                              <a:latin typeface="Cambria Math" panose="02040503050406030204" pitchFamily="18" charset="0"/>
                            </a:rPr>
                            <m:t> </m:t>
                          </m:r>
                          <m:r>
                            <a:rPr lang="en-GB" sz="1350" b="0" i="1" smtClean="0">
                              <a:latin typeface="Cambria Math" panose="02040503050406030204" pitchFamily="18" charset="0"/>
                            </a:rPr>
                            <m:t>𝑑𝑒𝑚𝑎𝑛𝑑</m:t>
                          </m:r>
                          <m:r>
                            <a:rPr lang="en-GB" sz="1350" b="0" i="1" smtClean="0">
                              <a:latin typeface="Cambria Math" panose="02040503050406030204" pitchFamily="18" charset="0"/>
                            </a:rPr>
                            <m:t> </m:t>
                          </m:r>
                          <m:r>
                            <a:rPr lang="en-GB" sz="1350" b="0" i="1" smtClean="0">
                              <a:latin typeface="Cambria Math" panose="02040503050406030204" pitchFamily="18" charset="0"/>
                            </a:rPr>
                            <m:t>𝑓𝑜𝑟</m:t>
                          </m:r>
                          <m:r>
                            <a:rPr lang="en-GB" sz="1350" b="0" i="1" smtClean="0">
                              <a:latin typeface="Cambria Math" panose="02040503050406030204" pitchFamily="18" charset="0"/>
                            </a:rPr>
                            <m:t> </m:t>
                          </m:r>
                          <m:r>
                            <a:rPr lang="en-GB" sz="1350" b="0" i="1" smtClean="0">
                              <a:latin typeface="Cambria Math" panose="02040503050406030204" pitchFamily="18" charset="0"/>
                            </a:rPr>
                            <m:t>𝑡h𝑒</m:t>
                          </m:r>
                          <m:r>
                            <a:rPr lang="en-GB" sz="1350" b="0" i="1" smtClean="0">
                              <a:latin typeface="Cambria Math" panose="02040503050406030204" pitchFamily="18" charset="0"/>
                            </a:rPr>
                            <m:t> </m:t>
                          </m:r>
                          <m:r>
                            <a:rPr lang="en-GB" sz="1350" b="0" i="1" smtClean="0">
                              <a:latin typeface="Cambria Math" panose="02040503050406030204" pitchFamily="18" charset="0"/>
                            </a:rPr>
                            <m:t>𝑝𝑎𝑟𝑡</m:t>
                          </m:r>
                          <m:r>
                            <a:rPr lang="en-GB" sz="1350" b="0" i="1" smtClean="0">
                              <a:latin typeface="Cambria Math" panose="02040503050406030204" pitchFamily="18" charset="0"/>
                            </a:rPr>
                            <m:t> </m:t>
                          </m:r>
                        </m:den>
                      </m:f>
                    </m:oMath>
                  </m:oMathPara>
                </a14:m>
                <a:endParaRPr lang="en-GB" sz="1350" dirty="0">
                  <a:latin typeface="JLR Emeric" panose="02000503040000020004" pitchFamily="2"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171577" y="3917947"/>
                <a:ext cx="4217316" cy="431337"/>
              </a:xfrm>
              <a:prstGeom prst="rect">
                <a:avLst/>
              </a:prstGeom>
              <a:blipFill>
                <a:blip r:embed="rId5"/>
                <a:stretch>
                  <a:fillRect t="-4286" b="-18571"/>
                </a:stretch>
              </a:blipFill>
            </p:spPr>
            <p:txBody>
              <a:bodyPr/>
              <a:lstStyle/>
              <a:p>
                <a:r>
                  <a:rPr lang="en-GB">
                    <a:noFill/>
                  </a:rPr>
                  <a:t> </a:t>
                </a:r>
              </a:p>
            </p:txBody>
          </p:sp>
        </mc:Fallback>
      </mc:AlternateContent>
      <p:pic>
        <p:nvPicPr>
          <p:cNvPr id="44" name="Picture 43"/>
          <p:cNvPicPr>
            <a:picLocks noChangeAspect="1"/>
          </p:cNvPicPr>
          <p:nvPr/>
        </p:nvPicPr>
        <p:blipFill>
          <a:blip r:embed="rId6"/>
          <a:stretch>
            <a:fillRect/>
          </a:stretch>
        </p:blipFill>
        <p:spPr>
          <a:xfrm>
            <a:off x="1657036" y="2028328"/>
            <a:ext cx="317526" cy="317526"/>
          </a:xfrm>
          <a:prstGeom prst="rect">
            <a:avLst/>
          </a:prstGeom>
        </p:spPr>
      </p:pic>
      <p:pic>
        <p:nvPicPr>
          <p:cNvPr id="62" name="Picture 61"/>
          <p:cNvPicPr>
            <a:picLocks noChangeAspect="1"/>
          </p:cNvPicPr>
          <p:nvPr/>
        </p:nvPicPr>
        <p:blipFill>
          <a:blip r:embed="rId6"/>
          <a:stretch>
            <a:fillRect/>
          </a:stretch>
        </p:blipFill>
        <p:spPr>
          <a:xfrm>
            <a:off x="3275305" y="2007702"/>
            <a:ext cx="317526" cy="317526"/>
          </a:xfrm>
          <a:prstGeom prst="rect">
            <a:avLst/>
          </a:prstGeom>
        </p:spPr>
      </p:pic>
      <p:pic>
        <p:nvPicPr>
          <p:cNvPr id="63" name="Picture 62"/>
          <p:cNvPicPr>
            <a:picLocks noChangeAspect="1"/>
          </p:cNvPicPr>
          <p:nvPr/>
        </p:nvPicPr>
        <p:blipFill>
          <a:blip r:embed="rId6"/>
          <a:stretch>
            <a:fillRect/>
          </a:stretch>
        </p:blipFill>
        <p:spPr>
          <a:xfrm>
            <a:off x="5044241" y="2028328"/>
            <a:ext cx="317526" cy="317526"/>
          </a:xfrm>
          <a:prstGeom prst="rect">
            <a:avLst/>
          </a:prstGeom>
        </p:spPr>
      </p:pic>
      <p:pic>
        <p:nvPicPr>
          <p:cNvPr id="64" name="Picture 63"/>
          <p:cNvPicPr>
            <a:picLocks noChangeAspect="1"/>
          </p:cNvPicPr>
          <p:nvPr/>
        </p:nvPicPr>
        <p:blipFill>
          <a:blip r:embed="rId6"/>
          <a:stretch>
            <a:fillRect/>
          </a:stretch>
        </p:blipFill>
        <p:spPr>
          <a:xfrm>
            <a:off x="6734174" y="2036905"/>
            <a:ext cx="317526" cy="317526"/>
          </a:xfrm>
          <a:prstGeom prst="rect">
            <a:avLst/>
          </a:prstGeom>
        </p:spPr>
      </p:pic>
      <p:sp>
        <p:nvSpPr>
          <p:cNvPr id="65" name="TextBox 64"/>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6" name="TextBox 65"/>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7" name="TextBox 66"/>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8" name="TextBox 67"/>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mc:AlternateContent xmlns:mc="http://schemas.openxmlformats.org/markup-compatibility/2006" xmlns:a14="http://schemas.microsoft.com/office/drawing/2010/main">
        <mc:Choice Requires="a14">
          <p:sp>
            <p:nvSpPr>
              <p:cNvPr id="38" name="TextBox 37"/>
              <p:cNvSpPr txBox="1"/>
              <p:nvPr/>
            </p:nvSpPr>
            <p:spPr>
              <a:xfrm>
                <a:off x="5371262" y="3979541"/>
                <a:ext cx="2102651" cy="320729"/>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r>
                  <a:rPr lang="en-GB" sz="1350" b="0" dirty="0">
                    <a:latin typeface="JLR Emeric" panose="02000503040000020004" pitchFamily="2" charset="0"/>
                  </a:rPr>
                  <a:t>= </a:t>
                </a:r>
                <a14:m>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500 </m:t>
                        </m:r>
                        <m:r>
                          <a:rPr lang="en-GB" sz="1350" b="0" i="1" smtClean="0">
                            <a:latin typeface="Cambria Math" panose="02040503050406030204" pitchFamily="18" charset="0"/>
                          </a:rPr>
                          <m:t>𝑝𝑎𝑟𝑡𝑠</m:t>
                        </m:r>
                      </m:num>
                      <m:den>
                        <m:r>
                          <a:rPr lang="en-GB" sz="1350" b="0" i="1" smtClean="0">
                            <a:latin typeface="Cambria Math" panose="02040503050406030204" pitchFamily="18" charset="0"/>
                          </a:rPr>
                          <m:t>337.6 </m:t>
                        </m:r>
                        <m:r>
                          <a:rPr lang="en-GB" sz="1350" b="0" i="1" smtClean="0">
                            <a:latin typeface="Cambria Math" panose="02040503050406030204" pitchFamily="18" charset="0"/>
                          </a:rPr>
                          <m:t>𝑝𝑎𝑟𝑡𝑠</m:t>
                        </m:r>
                        <m:r>
                          <a:rPr lang="en-GB" sz="1350" b="0" i="1" smtClean="0">
                            <a:latin typeface="Cambria Math" panose="02040503050406030204" pitchFamily="18" charset="0"/>
                          </a:rPr>
                          <m:t> </m:t>
                        </m:r>
                        <m:r>
                          <a:rPr lang="en-GB" sz="1350" b="0" i="1" smtClean="0">
                            <a:latin typeface="Cambria Math" panose="02040503050406030204" pitchFamily="18" charset="0"/>
                          </a:rPr>
                          <m:t>𝑝𝑒𝑟</m:t>
                        </m:r>
                        <m:r>
                          <a:rPr lang="en-GB" sz="1350" b="0" i="1" smtClean="0">
                            <a:latin typeface="Cambria Math" panose="02040503050406030204" pitchFamily="18" charset="0"/>
                          </a:rPr>
                          <m:t> </m:t>
                        </m:r>
                        <m:r>
                          <a:rPr lang="en-GB" sz="1350" b="0" i="1" smtClean="0">
                            <a:latin typeface="Cambria Math" panose="02040503050406030204" pitchFamily="18" charset="0"/>
                          </a:rPr>
                          <m:t>𝑑𝑎𝑦</m:t>
                        </m:r>
                      </m:den>
                    </m:f>
                    <m:r>
                      <a:rPr lang="en-GB" sz="1350" b="0" i="1" smtClean="0">
                        <a:latin typeface="Cambria Math" panose="02040503050406030204" pitchFamily="18" charset="0"/>
                      </a:rPr>
                      <m:t> </m:t>
                    </m:r>
                  </m:oMath>
                </a14:m>
                <a:endParaRPr lang="en-GB" sz="1350" dirty="0">
                  <a:latin typeface="JLR Emeric" panose="02000503040000020004" pitchFamily="2"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371262" y="3979541"/>
                <a:ext cx="2102651" cy="320729"/>
              </a:xfrm>
              <a:prstGeom prst="rect">
                <a:avLst/>
              </a:prstGeom>
              <a:blipFill>
                <a:blip r:embed="rId7"/>
                <a:stretch>
                  <a:fillRect l="-4928" b="-17308"/>
                </a:stretch>
              </a:blipFill>
            </p:spPr>
            <p:txBody>
              <a:bodyPr/>
              <a:lstStyle/>
              <a:p>
                <a:r>
                  <a:rPr lang="en-GB">
                    <a:noFill/>
                  </a:rPr>
                  <a:t> </a:t>
                </a:r>
              </a:p>
            </p:txBody>
          </p:sp>
        </mc:Fallback>
      </mc:AlternateContent>
      <p:sp>
        <p:nvSpPr>
          <p:cNvPr id="39" name="TextBox 38"/>
          <p:cNvSpPr txBox="1"/>
          <p:nvPr/>
        </p:nvSpPr>
        <p:spPr>
          <a:xfrm>
            <a:off x="1339113" y="2849328"/>
            <a:ext cx="983426" cy="253916"/>
          </a:xfrm>
          <a:prstGeom prst="rect">
            <a:avLst/>
          </a:prstGeom>
          <a:noFill/>
        </p:spPr>
        <p:txBody>
          <a:bodyPr wrap="square" rtlCol="0">
            <a:spAutoFit/>
          </a:bodyPr>
          <a:lstStyle/>
          <a:p>
            <a:pPr algn="ctr" fontAlgn="base">
              <a:spcBef>
                <a:spcPct val="0"/>
              </a:spcBef>
              <a:spcAft>
                <a:spcPct val="0"/>
              </a:spcAft>
            </a:pPr>
            <a:r>
              <a:rPr lang="en-GB" sz="1050" b="1" dirty="0">
                <a:solidFill>
                  <a:srgbClr val="000000"/>
                </a:solidFill>
                <a:latin typeface="JLR Emeric" panose="02000503040000020004" pitchFamily="2" charset="0"/>
              </a:rPr>
              <a:t>1.48 days</a:t>
            </a:r>
          </a:p>
        </p:txBody>
      </p:sp>
      <p:sp>
        <p:nvSpPr>
          <p:cNvPr id="40" name="TextBox 39"/>
          <p:cNvSpPr txBox="1"/>
          <p:nvPr/>
        </p:nvSpPr>
        <p:spPr>
          <a:xfrm>
            <a:off x="1166009" y="1127639"/>
            <a:ext cx="6288901" cy="369332"/>
          </a:xfrm>
          <a:prstGeom prst="rect">
            <a:avLst/>
          </a:prstGeom>
          <a:solidFill>
            <a:srgbClr val="C4C4C4"/>
          </a:solidFill>
          <a:ln>
            <a:solidFill>
              <a:srgbClr val="000000"/>
            </a:solidFill>
          </a:ln>
        </p:spPr>
        <p:txBody>
          <a:bodyPr wrap="none" rtlCol="0">
            <a:spAutoFit/>
          </a:bodyPr>
          <a:lstStyle/>
          <a:p>
            <a:r>
              <a:rPr lang="en-GB" dirty="0">
                <a:latin typeface="JLR Emeric" panose="02000503040000020004" pitchFamily="2" charset="0"/>
              </a:rPr>
              <a:t>Using data from Customer Box calculate non-value added </a:t>
            </a:r>
          </a:p>
        </p:txBody>
      </p:sp>
      <p:pic>
        <p:nvPicPr>
          <p:cNvPr id="45" name="Picture 44"/>
          <p:cNvPicPr>
            <a:picLocks noChangeAspect="1"/>
          </p:cNvPicPr>
          <p:nvPr/>
        </p:nvPicPr>
        <p:blipFill>
          <a:blip r:embed="rId8"/>
          <a:stretch>
            <a:fillRect/>
          </a:stretch>
        </p:blipFill>
        <p:spPr>
          <a:xfrm>
            <a:off x="2267187" y="1977366"/>
            <a:ext cx="570214" cy="496561"/>
          </a:xfrm>
          <a:prstGeom prst="rect">
            <a:avLst/>
          </a:prstGeom>
        </p:spPr>
      </p:pic>
      <p:pic>
        <p:nvPicPr>
          <p:cNvPr id="46" name="Picture 45"/>
          <p:cNvPicPr>
            <a:picLocks noChangeAspect="1"/>
          </p:cNvPicPr>
          <p:nvPr/>
        </p:nvPicPr>
        <p:blipFill>
          <a:blip r:embed="rId8"/>
          <a:stretch>
            <a:fillRect/>
          </a:stretch>
        </p:blipFill>
        <p:spPr>
          <a:xfrm>
            <a:off x="4058936" y="1979473"/>
            <a:ext cx="570214" cy="496561"/>
          </a:xfrm>
          <a:prstGeom prst="rect">
            <a:avLst/>
          </a:prstGeom>
        </p:spPr>
      </p:pic>
      <p:pic>
        <p:nvPicPr>
          <p:cNvPr id="47" name="Picture 46"/>
          <p:cNvPicPr>
            <a:picLocks noChangeAspect="1"/>
          </p:cNvPicPr>
          <p:nvPr/>
        </p:nvPicPr>
        <p:blipFill>
          <a:blip r:embed="rId8"/>
          <a:stretch>
            <a:fillRect/>
          </a:stretch>
        </p:blipFill>
        <p:spPr>
          <a:xfrm>
            <a:off x="5771065" y="1977366"/>
            <a:ext cx="570214" cy="496561"/>
          </a:xfrm>
          <a:prstGeom prst="rect">
            <a:avLst/>
          </a:prstGeom>
        </p:spPr>
      </p:pic>
    </p:spTree>
    <p:extLst>
      <p:ext uri="{BB962C8B-B14F-4D97-AF65-F5344CB8AC3E}">
        <p14:creationId xmlns:p14="http://schemas.microsoft.com/office/powerpoint/2010/main" val="2724351746"/>
      </p:ext>
    </p:extLst>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26872" y="117051"/>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088330"/>
            <a:ext cx="1150239" cy="664096"/>
          </a:xfrm>
          <a:prstGeom prst="rect">
            <a:avLst/>
          </a:prstGeom>
        </p:spPr>
      </p:pic>
      <p:sp>
        <p:nvSpPr>
          <p:cNvPr id="17" name="Oval 16"/>
          <p:cNvSpPr/>
          <p:nvPr/>
        </p:nvSpPr>
        <p:spPr>
          <a:xfrm>
            <a:off x="217462" y="4740204"/>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933888" y="2869123"/>
            <a:ext cx="983426" cy="253916"/>
          </a:xfrm>
          <a:prstGeom prst="rect">
            <a:avLst/>
          </a:prstGeom>
          <a:noFill/>
        </p:spPr>
        <p:txBody>
          <a:bodyPr wrap="square" rtlCol="0">
            <a:spAutoFit/>
          </a:bodyPr>
          <a:lstStyle/>
          <a:p>
            <a:pPr algn="ctr" fontAlgn="base">
              <a:spcBef>
                <a:spcPct val="0"/>
              </a:spcBef>
              <a:spcAft>
                <a:spcPct val="0"/>
              </a:spcAft>
            </a:pPr>
            <a:r>
              <a:rPr lang="en-GB" sz="1050" b="1" dirty="0">
                <a:solidFill>
                  <a:srgbClr val="000000"/>
                </a:solidFill>
                <a:latin typeface="JLR Emeric" panose="02000503040000020004" pitchFamily="2" charset="0"/>
              </a:rPr>
              <a:t>3.05 days</a:t>
            </a:r>
          </a:p>
        </p:txBody>
      </p:sp>
      <p:sp>
        <p:nvSpPr>
          <p:cNvPr id="46" name="TextBox 45"/>
          <p:cNvSpPr txBox="1"/>
          <p:nvPr/>
        </p:nvSpPr>
        <p:spPr>
          <a:xfrm>
            <a:off x="4787840" y="2873817"/>
            <a:ext cx="944480" cy="253916"/>
          </a:xfrm>
          <a:prstGeom prst="rect">
            <a:avLst/>
          </a:prstGeom>
          <a:noFill/>
        </p:spPr>
        <p:txBody>
          <a:bodyPr wrap="square" rtlCol="0">
            <a:spAutoFit/>
          </a:bodyPr>
          <a:lstStyle/>
          <a:p>
            <a:pPr algn="ctr" fontAlgn="base">
              <a:spcBef>
                <a:spcPct val="0"/>
              </a:spcBef>
              <a:spcAft>
                <a:spcPct val="0"/>
              </a:spcAft>
            </a:pPr>
            <a:r>
              <a:rPr lang="en-GB" sz="1050" b="1" dirty="0">
                <a:solidFill>
                  <a:srgbClr val="000000"/>
                </a:solidFill>
                <a:latin typeface="JLR Emeric" panose="02000503040000020004" pitchFamily="2" charset="0"/>
              </a:rPr>
              <a:t>2.28 days</a:t>
            </a:r>
          </a:p>
        </p:txBody>
      </p:sp>
      <p:sp>
        <p:nvSpPr>
          <p:cNvPr id="48" name="TextBox 47"/>
          <p:cNvSpPr txBox="1"/>
          <p:nvPr/>
        </p:nvSpPr>
        <p:spPr>
          <a:xfrm>
            <a:off x="6408367" y="2874591"/>
            <a:ext cx="944480" cy="253916"/>
          </a:xfrm>
          <a:prstGeom prst="rect">
            <a:avLst/>
          </a:prstGeom>
          <a:noFill/>
        </p:spPr>
        <p:txBody>
          <a:bodyPr wrap="square" rtlCol="0">
            <a:spAutoFit/>
          </a:bodyPr>
          <a:lstStyle/>
          <a:p>
            <a:pPr algn="ctr" fontAlgn="base">
              <a:spcBef>
                <a:spcPct val="0"/>
              </a:spcBef>
              <a:spcAft>
                <a:spcPct val="0"/>
              </a:spcAft>
            </a:pPr>
            <a:r>
              <a:rPr lang="en-GB" sz="1050" b="1" dirty="0">
                <a:solidFill>
                  <a:srgbClr val="000000"/>
                </a:solidFill>
                <a:latin typeface="JLR Emeric" panose="02000503040000020004" pitchFamily="2" charset="0"/>
              </a:rPr>
              <a:t>0.88 days</a:t>
            </a:r>
          </a:p>
        </p:txBody>
      </p:sp>
      <p:cxnSp>
        <p:nvCxnSpPr>
          <p:cNvPr id="50" name="Straight Arrow Connector 49"/>
          <p:cNvCxnSpPr/>
          <p:nvPr/>
        </p:nvCxnSpPr>
        <p:spPr>
          <a:xfrm flipH="1" flipV="1">
            <a:off x="1830826" y="3103244"/>
            <a:ext cx="1206514" cy="8147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171577" y="3917947"/>
                <a:ext cx="4217316" cy="430439"/>
              </a:xfrm>
              <a:prstGeom prst="rect">
                <a:avLst/>
              </a:prstGeom>
              <a:noFill/>
            </p:spPr>
            <p:txBody>
              <a:bodyPr wrap="square" lIns="0" tIns="0" rIns="0" bIns="0" rtlCol="0">
                <a:spAutoFit/>
              </a:bodyPr>
              <a:lstStyle>
                <a:defPPr>
                  <a:defRPr lang="en-GB"/>
                </a:defPPr>
                <a:lvl1pPr>
                  <a:defRPr sz="1200" b="1" i="1">
                    <a:solidFill>
                      <a:srgbClr val="131313"/>
                    </a:solidFill>
                    <a:latin typeface="Arial"/>
                  </a:defRPr>
                </a:lvl1p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GB" sz="1350" b="0" i="1" smtClean="0">
                              <a:latin typeface="Cambria Math" panose="02040503050406030204" pitchFamily="18" charset="0"/>
                            </a:rPr>
                          </m:ctrlPr>
                        </m:fPr>
                        <m:num>
                          <m:r>
                            <a:rPr lang="en-GB" sz="1350" b="0" i="1" smtClean="0">
                              <a:latin typeface="Cambria Math" panose="02040503050406030204" pitchFamily="18" charset="0"/>
                            </a:rPr>
                            <m:t>𝑛𝑢𝑚𝑏𝑒𝑟</m:t>
                          </m:r>
                          <m:r>
                            <a:rPr lang="en-GB" sz="1350" b="0" i="1" smtClean="0">
                              <a:latin typeface="Cambria Math" panose="02040503050406030204" pitchFamily="18" charset="0"/>
                            </a:rPr>
                            <m:t> </m:t>
                          </m:r>
                          <m:r>
                            <a:rPr lang="en-GB" sz="1350" b="0" i="1" smtClean="0">
                              <a:latin typeface="Cambria Math" panose="02040503050406030204" pitchFamily="18" charset="0"/>
                            </a:rPr>
                            <m:t>𝑜𝑓</m:t>
                          </m:r>
                          <m:r>
                            <a:rPr lang="en-GB" sz="1350" b="0" i="1" smtClean="0">
                              <a:latin typeface="Cambria Math" panose="02040503050406030204" pitchFamily="18" charset="0"/>
                            </a:rPr>
                            <m:t> </m:t>
                          </m:r>
                          <m:r>
                            <a:rPr lang="en-GB" sz="1350" b="0" i="1" smtClean="0">
                              <a:latin typeface="Cambria Math" panose="02040503050406030204" pitchFamily="18" charset="0"/>
                            </a:rPr>
                            <m:t>𝑝𝑎𝑟𝑡𝑠</m:t>
                          </m:r>
                          <m:r>
                            <a:rPr lang="en-GB" sz="1350" b="0" i="1" smtClean="0">
                              <a:latin typeface="Cambria Math" panose="02040503050406030204" pitchFamily="18" charset="0"/>
                            </a:rPr>
                            <m:t> </m:t>
                          </m:r>
                          <m:r>
                            <a:rPr lang="en-GB" sz="1350" b="0" i="1" smtClean="0">
                              <a:latin typeface="Cambria Math" panose="02040503050406030204" pitchFamily="18" charset="0"/>
                            </a:rPr>
                            <m:t>𝑖𝑛</m:t>
                          </m:r>
                          <m:r>
                            <a:rPr lang="en-GB" sz="1350" b="0" i="1" smtClean="0">
                              <a:latin typeface="Cambria Math" panose="02040503050406030204" pitchFamily="18" charset="0"/>
                            </a:rPr>
                            <m:t> </m:t>
                          </m:r>
                          <m:r>
                            <a:rPr lang="en-GB" sz="1350" b="0" i="1" smtClean="0">
                              <a:latin typeface="Cambria Math" panose="02040503050406030204" pitchFamily="18" charset="0"/>
                            </a:rPr>
                            <m:t>𝑠𝑡𝑜𝑐𝑘</m:t>
                          </m:r>
                        </m:num>
                        <m:den>
                          <m:r>
                            <a:rPr lang="en-GB" sz="1350" b="0" i="1" smtClean="0">
                              <a:latin typeface="Cambria Math" panose="02040503050406030204" pitchFamily="18" charset="0"/>
                            </a:rPr>
                            <m:t>𝑑𝑎𝑖𝑙𝑦</m:t>
                          </m:r>
                          <m:r>
                            <a:rPr lang="en-GB" sz="1350" b="0" i="1" smtClean="0">
                              <a:latin typeface="Cambria Math" panose="02040503050406030204" pitchFamily="18" charset="0"/>
                            </a:rPr>
                            <m:t> </m:t>
                          </m:r>
                          <m:r>
                            <a:rPr lang="en-GB" sz="1350" b="0" i="1" smtClean="0">
                              <a:latin typeface="Cambria Math" panose="02040503050406030204" pitchFamily="18" charset="0"/>
                            </a:rPr>
                            <m:t>𝑑𝑒𝑚𝑎𝑛𝑑</m:t>
                          </m:r>
                          <m:r>
                            <a:rPr lang="en-GB" sz="1350" b="0" i="1" smtClean="0">
                              <a:latin typeface="Cambria Math" panose="02040503050406030204" pitchFamily="18" charset="0"/>
                            </a:rPr>
                            <m:t> </m:t>
                          </m:r>
                          <m:r>
                            <a:rPr lang="en-GB" sz="1350" b="0" i="1" smtClean="0">
                              <a:latin typeface="Cambria Math" panose="02040503050406030204" pitchFamily="18" charset="0"/>
                            </a:rPr>
                            <m:t>𝑓𝑜𝑟</m:t>
                          </m:r>
                          <m:r>
                            <a:rPr lang="en-GB" sz="1350" b="0" i="1" smtClean="0">
                              <a:latin typeface="Cambria Math" panose="02040503050406030204" pitchFamily="18" charset="0"/>
                            </a:rPr>
                            <m:t> </m:t>
                          </m:r>
                          <m:r>
                            <a:rPr lang="en-GB" sz="1350" b="0" i="1" smtClean="0">
                              <a:latin typeface="Cambria Math" panose="02040503050406030204" pitchFamily="18" charset="0"/>
                            </a:rPr>
                            <m:t>𝑡h𝑒</m:t>
                          </m:r>
                          <m:r>
                            <a:rPr lang="en-GB" sz="1350" b="0" i="1" smtClean="0">
                              <a:latin typeface="Cambria Math" panose="02040503050406030204" pitchFamily="18" charset="0"/>
                            </a:rPr>
                            <m:t> </m:t>
                          </m:r>
                          <m:r>
                            <a:rPr lang="en-GB" sz="1350" b="0" i="1" smtClean="0">
                              <a:latin typeface="Cambria Math" panose="02040503050406030204" pitchFamily="18" charset="0"/>
                            </a:rPr>
                            <m:t>𝑝𝑎𝑟𝑡</m:t>
                          </m:r>
                          <m:r>
                            <a:rPr lang="en-GB" sz="1350" b="0" i="1" smtClean="0">
                              <a:latin typeface="Cambria Math" panose="02040503050406030204" pitchFamily="18" charset="0"/>
                            </a:rPr>
                            <m:t> </m:t>
                          </m:r>
                        </m:den>
                      </m:f>
                    </m:oMath>
                  </m:oMathPara>
                </a14:m>
                <a:endParaRPr lang="en-GB" sz="1350" dirty="0">
                  <a:latin typeface="JLR Emeric" panose="02000503040000020004" pitchFamily="2"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171577" y="3917947"/>
                <a:ext cx="4217316" cy="430439"/>
              </a:xfrm>
              <a:prstGeom prst="rect">
                <a:avLst/>
              </a:prstGeom>
              <a:blipFill>
                <a:blip r:embed="rId4"/>
                <a:stretch>
                  <a:fillRect t="-4286" b="-18571"/>
                </a:stretch>
              </a:blipFill>
            </p:spPr>
            <p:txBody>
              <a:bodyPr/>
              <a:lstStyle/>
              <a:p>
                <a:r>
                  <a:rPr lang="en-GB">
                    <a:noFill/>
                  </a:rPr>
                  <a:t> </a:t>
                </a:r>
              </a:p>
            </p:txBody>
          </p:sp>
        </mc:Fallback>
      </mc:AlternateContent>
      <p:cxnSp>
        <p:nvCxnSpPr>
          <p:cNvPr id="59" name="Straight Arrow Connector 58"/>
          <p:cNvCxnSpPr>
            <a:endCxn id="40" idx="2"/>
          </p:cNvCxnSpPr>
          <p:nvPr/>
        </p:nvCxnSpPr>
        <p:spPr>
          <a:xfrm flipH="1" flipV="1">
            <a:off x="3425601" y="3123039"/>
            <a:ext cx="143852" cy="6372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786518" y="3155994"/>
            <a:ext cx="273457" cy="6108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395747" y="3191966"/>
            <a:ext cx="1412933" cy="7207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5"/>
          <a:stretch>
            <a:fillRect/>
          </a:stretch>
        </p:blipFill>
        <p:spPr>
          <a:xfrm>
            <a:off x="2267187" y="1977366"/>
            <a:ext cx="570214" cy="496561"/>
          </a:xfrm>
          <a:prstGeom prst="rect">
            <a:avLst/>
          </a:prstGeom>
        </p:spPr>
      </p:pic>
      <p:pic>
        <p:nvPicPr>
          <p:cNvPr id="42" name="Picture 41"/>
          <p:cNvPicPr>
            <a:picLocks noChangeAspect="1"/>
          </p:cNvPicPr>
          <p:nvPr/>
        </p:nvPicPr>
        <p:blipFill>
          <a:blip r:embed="rId5"/>
          <a:stretch>
            <a:fillRect/>
          </a:stretch>
        </p:blipFill>
        <p:spPr>
          <a:xfrm>
            <a:off x="4058936" y="1979473"/>
            <a:ext cx="570214" cy="496561"/>
          </a:xfrm>
          <a:prstGeom prst="rect">
            <a:avLst/>
          </a:prstGeom>
        </p:spPr>
      </p:pic>
      <p:pic>
        <p:nvPicPr>
          <p:cNvPr id="43" name="Picture 42"/>
          <p:cNvPicPr>
            <a:picLocks noChangeAspect="1"/>
          </p:cNvPicPr>
          <p:nvPr/>
        </p:nvPicPr>
        <p:blipFill>
          <a:blip r:embed="rId5"/>
          <a:stretch>
            <a:fillRect/>
          </a:stretch>
        </p:blipFill>
        <p:spPr>
          <a:xfrm>
            <a:off x="5771065" y="1977366"/>
            <a:ext cx="570214" cy="496561"/>
          </a:xfrm>
          <a:prstGeom prst="rect">
            <a:avLst/>
          </a:prstGeom>
        </p:spPr>
      </p:pic>
      <p:pic>
        <p:nvPicPr>
          <p:cNvPr id="44" name="Picture 43"/>
          <p:cNvPicPr>
            <a:picLocks noChangeAspect="1"/>
          </p:cNvPicPr>
          <p:nvPr/>
        </p:nvPicPr>
        <p:blipFill>
          <a:blip r:embed="rId6"/>
          <a:stretch>
            <a:fillRect/>
          </a:stretch>
        </p:blipFill>
        <p:spPr>
          <a:xfrm>
            <a:off x="1657036" y="2028328"/>
            <a:ext cx="317526" cy="317526"/>
          </a:xfrm>
          <a:prstGeom prst="rect">
            <a:avLst/>
          </a:prstGeom>
        </p:spPr>
      </p:pic>
      <p:pic>
        <p:nvPicPr>
          <p:cNvPr id="62" name="Picture 61"/>
          <p:cNvPicPr>
            <a:picLocks noChangeAspect="1"/>
          </p:cNvPicPr>
          <p:nvPr/>
        </p:nvPicPr>
        <p:blipFill>
          <a:blip r:embed="rId6"/>
          <a:stretch>
            <a:fillRect/>
          </a:stretch>
        </p:blipFill>
        <p:spPr>
          <a:xfrm>
            <a:off x="3275305" y="2007702"/>
            <a:ext cx="317526" cy="317526"/>
          </a:xfrm>
          <a:prstGeom prst="rect">
            <a:avLst/>
          </a:prstGeom>
        </p:spPr>
      </p:pic>
      <p:pic>
        <p:nvPicPr>
          <p:cNvPr id="63" name="Picture 62"/>
          <p:cNvPicPr>
            <a:picLocks noChangeAspect="1"/>
          </p:cNvPicPr>
          <p:nvPr/>
        </p:nvPicPr>
        <p:blipFill>
          <a:blip r:embed="rId6"/>
          <a:stretch>
            <a:fillRect/>
          </a:stretch>
        </p:blipFill>
        <p:spPr>
          <a:xfrm>
            <a:off x="5044241" y="2028328"/>
            <a:ext cx="317526" cy="317526"/>
          </a:xfrm>
          <a:prstGeom prst="rect">
            <a:avLst/>
          </a:prstGeom>
        </p:spPr>
      </p:pic>
      <p:pic>
        <p:nvPicPr>
          <p:cNvPr id="64" name="Picture 63"/>
          <p:cNvPicPr>
            <a:picLocks noChangeAspect="1"/>
          </p:cNvPicPr>
          <p:nvPr/>
        </p:nvPicPr>
        <p:blipFill>
          <a:blip r:embed="rId6"/>
          <a:stretch>
            <a:fillRect/>
          </a:stretch>
        </p:blipFill>
        <p:spPr>
          <a:xfrm>
            <a:off x="6734174" y="2036905"/>
            <a:ext cx="317526" cy="317526"/>
          </a:xfrm>
          <a:prstGeom prst="rect">
            <a:avLst/>
          </a:prstGeom>
        </p:spPr>
      </p:pic>
      <p:sp>
        <p:nvSpPr>
          <p:cNvPr id="65" name="TextBox 64"/>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6" name="TextBox 65"/>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7" name="TextBox 66"/>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8" name="TextBox 67"/>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47" name="TextBox 46"/>
          <p:cNvSpPr txBox="1"/>
          <p:nvPr/>
        </p:nvSpPr>
        <p:spPr>
          <a:xfrm>
            <a:off x="1339113" y="2849328"/>
            <a:ext cx="983426" cy="253916"/>
          </a:xfrm>
          <a:prstGeom prst="rect">
            <a:avLst/>
          </a:prstGeom>
          <a:noFill/>
        </p:spPr>
        <p:txBody>
          <a:bodyPr wrap="square" rtlCol="0">
            <a:spAutoFit/>
          </a:bodyPr>
          <a:lstStyle/>
          <a:p>
            <a:pPr algn="ctr" fontAlgn="base">
              <a:spcBef>
                <a:spcPct val="0"/>
              </a:spcBef>
              <a:spcAft>
                <a:spcPct val="0"/>
              </a:spcAft>
            </a:pPr>
            <a:r>
              <a:rPr lang="en-GB" sz="1050" b="1" dirty="0">
                <a:solidFill>
                  <a:srgbClr val="000000"/>
                </a:solidFill>
                <a:latin typeface="JLR Emeric" panose="02000503040000020004" pitchFamily="2" charset="0"/>
              </a:rPr>
              <a:t>1.48 days</a:t>
            </a:r>
          </a:p>
        </p:txBody>
      </p:sp>
    </p:spTree>
    <p:extLst>
      <p:ext uri="{BB962C8B-B14F-4D97-AF65-F5344CB8AC3E}">
        <p14:creationId xmlns:p14="http://schemas.microsoft.com/office/powerpoint/2010/main" val="2939929933"/>
      </p:ext>
    </p:extLst>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26872" y="117051"/>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088330"/>
            <a:ext cx="1150239" cy="664096"/>
          </a:xfrm>
          <a:prstGeom prst="rect">
            <a:avLst/>
          </a:prstGeom>
        </p:spPr>
      </p:pic>
      <p:sp>
        <p:nvSpPr>
          <p:cNvPr id="17" name="Oval 16"/>
          <p:cNvSpPr/>
          <p:nvPr/>
        </p:nvSpPr>
        <p:spPr>
          <a:xfrm>
            <a:off x="217462" y="4740204"/>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2835545" y="3324730"/>
            <a:ext cx="1031734" cy="5180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366263" y="3357635"/>
            <a:ext cx="2932" cy="3582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865246" y="3304214"/>
            <a:ext cx="905819" cy="5385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4"/>
          <a:stretch>
            <a:fillRect/>
          </a:stretch>
        </p:blipFill>
        <p:spPr>
          <a:xfrm>
            <a:off x="2267187" y="1977366"/>
            <a:ext cx="570214" cy="496561"/>
          </a:xfrm>
          <a:prstGeom prst="rect">
            <a:avLst/>
          </a:prstGeom>
        </p:spPr>
      </p:pic>
      <p:pic>
        <p:nvPicPr>
          <p:cNvPr id="46" name="Picture 45"/>
          <p:cNvPicPr>
            <a:picLocks noChangeAspect="1"/>
          </p:cNvPicPr>
          <p:nvPr/>
        </p:nvPicPr>
        <p:blipFill>
          <a:blip r:embed="rId4"/>
          <a:stretch>
            <a:fillRect/>
          </a:stretch>
        </p:blipFill>
        <p:spPr>
          <a:xfrm>
            <a:off x="4058936" y="1979473"/>
            <a:ext cx="570214" cy="496561"/>
          </a:xfrm>
          <a:prstGeom prst="rect">
            <a:avLst/>
          </a:prstGeom>
        </p:spPr>
      </p:pic>
      <p:pic>
        <p:nvPicPr>
          <p:cNvPr id="48" name="Picture 47"/>
          <p:cNvPicPr>
            <a:picLocks noChangeAspect="1"/>
          </p:cNvPicPr>
          <p:nvPr/>
        </p:nvPicPr>
        <p:blipFill>
          <a:blip r:embed="rId4"/>
          <a:stretch>
            <a:fillRect/>
          </a:stretch>
        </p:blipFill>
        <p:spPr>
          <a:xfrm>
            <a:off x="5771065" y="1977366"/>
            <a:ext cx="570214" cy="496561"/>
          </a:xfrm>
          <a:prstGeom prst="rect">
            <a:avLst/>
          </a:prstGeom>
        </p:spPr>
      </p:pic>
      <p:pic>
        <p:nvPicPr>
          <p:cNvPr id="50" name="Picture 49"/>
          <p:cNvPicPr>
            <a:picLocks noChangeAspect="1"/>
          </p:cNvPicPr>
          <p:nvPr/>
        </p:nvPicPr>
        <p:blipFill>
          <a:blip r:embed="rId5"/>
          <a:stretch>
            <a:fillRect/>
          </a:stretch>
        </p:blipFill>
        <p:spPr>
          <a:xfrm>
            <a:off x="1657036" y="2028328"/>
            <a:ext cx="317526" cy="317526"/>
          </a:xfrm>
          <a:prstGeom prst="rect">
            <a:avLst/>
          </a:prstGeom>
        </p:spPr>
      </p:pic>
      <p:pic>
        <p:nvPicPr>
          <p:cNvPr id="62" name="Picture 61"/>
          <p:cNvPicPr>
            <a:picLocks noChangeAspect="1"/>
          </p:cNvPicPr>
          <p:nvPr/>
        </p:nvPicPr>
        <p:blipFill>
          <a:blip r:embed="rId5"/>
          <a:stretch>
            <a:fillRect/>
          </a:stretch>
        </p:blipFill>
        <p:spPr>
          <a:xfrm>
            <a:off x="3275305" y="2007702"/>
            <a:ext cx="317526" cy="317526"/>
          </a:xfrm>
          <a:prstGeom prst="rect">
            <a:avLst/>
          </a:prstGeom>
        </p:spPr>
      </p:pic>
      <p:pic>
        <p:nvPicPr>
          <p:cNvPr id="63" name="Picture 62"/>
          <p:cNvPicPr>
            <a:picLocks noChangeAspect="1"/>
          </p:cNvPicPr>
          <p:nvPr/>
        </p:nvPicPr>
        <p:blipFill>
          <a:blip r:embed="rId5"/>
          <a:stretch>
            <a:fillRect/>
          </a:stretch>
        </p:blipFill>
        <p:spPr>
          <a:xfrm>
            <a:off x="5044241" y="2028328"/>
            <a:ext cx="317526" cy="317526"/>
          </a:xfrm>
          <a:prstGeom prst="rect">
            <a:avLst/>
          </a:prstGeom>
        </p:spPr>
      </p:pic>
      <p:pic>
        <p:nvPicPr>
          <p:cNvPr id="64" name="Picture 63"/>
          <p:cNvPicPr>
            <a:picLocks noChangeAspect="1"/>
          </p:cNvPicPr>
          <p:nvPr/>
        </p:nvPicPr>
        <p:blipFill>
          <a:blip r:embed="rId5"/>
          <a:stretch>
            <a:fillRect/>
          </a:stretch>
        </p:blipFill>
        <p:spPr>
          <a:xfrm>
            <a:off x="6734174" y="2036905"/>
            <a:ext cx="317526" cy="317526"/>
          </a:xfrm>
          <a:prstGeom prst="rect">
            <a:avLst/>
          </a:prstGeom>
        </p:spPr>
      </p:pic>
      <p:sp>
        <p:nvSpPr>
          <p:cNvPr id="65" name="TextBox 64"/>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6" name="TextBox 65"/>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7" name="TextBox 66"/>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8" name="TextBox 67"/>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69" name="TextBox 68"/>
          <p:cNvSpPr txBox="1"/>
          <p:nvPr/>
        </p:nvSpPr>
        <p:spPr>
          <a:xfrm>
            <a:off x="2933888" y="2869123"/>
            <a:ext cx="983426"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3.05 days</a:t>
            </a:r>
          </a:p>
        </p:txBody>
      </p:sp>
      <p:sp>
        <p:nvSpPr>
          <p:cNvPr id="70" name="TextBox 69"/>
          <p:cNvSpPr txBox="1"/>
          <p:nvPr/>
        </p:nvSpPr>
        <p:spPr>
          <a:xfrm>
            <a:off x="4787840" y="2873817"/>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2.28 days</a:t>
            </a:r>
          </a:p>
        </p:txBody>
      </p:sp>
      <p:sp>
        <p:nvSpPr>
          <p:cNvPr id="71" name="TextBox 70"/>
          <p:cNvSpPr txBox="1"/>
          <p:nvPr/>
        </p:nvSpPr>
        <p:spPr>
          <a:xfrm>
            <a:off x="6408367" y="2874591"/>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0.88 days</a:t>
            </a:r>
          </a:p>
        </p:txBody>
      </p:sp>
      <p:sp>
        <p:nvSpPr>
          <p:cNvPr id="72" name="TextBox 71"/>
          <p:cNvSpPr txBox="1"/>
          <p:nvPr/>
        </p:nvSpPr>
        <p:spPr>
          <a:xfrm>
            <a:off x="1339113" y="2849328"/>
            <a:ext cx="983426"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1.48 days</a:t>
            </a:r>
          </a:p>
        </p:txBody>
      </p:sp>
      <p:sp>
        <p:nvSpPr>
          <p:cNvPr id="73" name="TextBox 72"/>
          <p:cNvSpPr txBox="1"/>
          <p:nvPr/>
        </p:nvSpPr>
        <p:spPr>
          <a:xfrm>
            <a:off x="2737203" y="3728510"/>
            <a:ext cx="3424912" cy="369332"/>
          </a:xfrm>
          <a:prstGeom prst="rect">
            <a:avLst/>
          </a:prstGeom>
          <a:solidFill>
            <a:srgbClr val="C4C4C4"/>
          </a:solidFill>
          <a:ln>
            <a:solidFill>
              <a:srgbClr val="000000"/>
            </a:solidFill>
          </a:ln>
        </p:spPr>
        <p:txBody>
          <a:bodyPr wrap="none" rtlCol="0">
            <a:spAutoFit/>
          </a:bodyPr>
          <a:lstStyle/>
          <a:p>
            <a:r>
              <a:rPr lang="en-GB" dirty="0">
                <a:latin typeface="JLR Emeric" panose="02000503040000020004" pitchFamily="2" charset="0"/>
              </a:rPr>
              <a:t>How to calculate Value Added ?</a:t>
            </a:r>
          </a:p>
        </p:txBody>
      </p:sp>
    </p:spTree>
    <p:extLst>
      <p:ext uri="{BB962C8B-B14F-4D97-AF65-F5344CB8AC3E}">
        <p14:creationId xmlns:p14="http://schemas.microsoft.com/office/powerpoint/2010/main" val="2657974538"/>
      </p:ext>
    </p:extLst>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188237" y="95206"/>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057594"/>
            <a:ext cx="1150239" cy="664096"/>
          </a:xfrm>
          <a:prstGeom prst="rect">
            <a:avLst/>
          </a:prstGeom>
        </p:spPr>
      </p:pic>
      <p:sp>
        <p:nvSpPr>
          <p:cNvPr id="17" name="Oval 16"/>
          <p:cNvSpPr/>
          <p:nvPr/>
        </p:nvSpPr>
        <p:spPr>
          <a:xfrm>
            <a:off x="217462" y="4709468"/>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867279" y="3715852"/>
            <a:ext cx="997967" cy="253916"/>
          </a:xfrm>
          <a:prstGeom prst="rect">
            <a:avLst/>
          </a:prstGeom>
        </p:spPr>
        <p:txBody>
          <a:bodyPr wrap="square">
            <a:spAutoFit/>
          </a:bodyPr>
          <a:lstStyle/>
          <a:p>
            <a:pPr fontAlgn="base">
              <a:spcBef>
                <a:spcPct val="50000"/>
              </a:spcBef>
              <a:spcAft>
                <a:spcPct val="0"/>
              </a:spcAft>
            </a:pPr>
            <a:r>
              <a:rPr lang="en-GB" sz="1050" b="1" i="1" dirty="0">
                <a:solidFill>
                  <a:srgbClr val="000000"/>
                </a:solidFill>
                <a:latin typeface="JLR Emeric" panose="02000503040000020004" pitchFamily="2" charset="0"/>
              </a:rPr>
              <a:t>Cycle Times</a:t>
            </a:r>
          </a:p>
        </p:txBody>
      </p:sp>
      <p:cxnSp>
        <p:nvCxnSpPr>
          <p:cNvPr id="42" name="Straight Arrow Connector 41"/>
          <p:cNvCxnSpPr>
            <a:stCxn id="41" idx="1"/>
          </p:cNvCxnSpPr>
          <p:nvPr/>
        </p:nvCxnSpPr>
        <p:spPr>
          <a:xfrm flipH="1" flipV="1">
            <a:off x="2835545" y="3324730"/>
            <a:ext cx="1031734" cy="5180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1" idx="0"/>
          </p:cNvCxnSpPr>
          <p:nvPr/>
        </p:nvCxnSpPr>
        <p:spPr>
          <a:xfrm flipV="1">
            <a:off x="4366263" y="3389534"/>
            <a:ext cx="2932" cy="3263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3"/>
          </p:cNvCxnSpPr>
          <p:nvPr/>
        </p:nvCxnSpPr>
        <p:spPr>
          <a:xfrm flipV="1">
            <a:off x="4865246" y="3304214"/>
            <a:ext cx="905819" cy="5385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4"/>
          <a:stretch>
            <a:fillRect/>
          </a:stretch>
        </p:blipFill>
        <p:spPr>
          <a:xfrm>
            <a:off x="2267187" y="1977366"/>
            <a:ext cx="570214" cy="496561"/>
          </a:xfrm>
          <a:prstGeom prst="rect">
            <a:avLst/>
          </a:prstGeom>
        </p:spPr>
      </p:pic>
      <p:pic>
        <p:nvPicPr>
          <p:cNvPr id="46" name="Picture 45"/>
          <p:cNvPicPr>
            <a:picLocks noChangeAspect="1"/>
          </p:cNvPicPr>
          <p:nvPr/>
        </p:nvPicPr>
        <p:blipFill>
          <a:blip r:embed="rId4"/>
          <a:stretch>
            <a:fillRect/>
          </a:stretch>
        </p:blipFill>
        <p:spPr>
          <a:xfrm>
            <a:off x="4058936" y="1979473"/>
            <a:ext cx="570214" cy="496561"/>
          </a:xfrm>
          <a:prstGeom prst="rect">
            <a:avLst/>
          </a:prstGeom>
        </p:spPr>
      </p:pic>
      <p:pic>
        <p:nvPicPr>
          <p:cNvPr id="48" name="Picture 47"/>
          <p:cNvPicPr>
            <a:picLocks noChangeAspect="1"/>
          </p:cNvPicPr>
          <p:nvPr/>
        </p:nvPicPr>
        <p:blipFill>
          <a:blip r:embed="rId4"/>
          <a:stretch>
            <a:fillRect/>
          </a:stretch>
        </p:blipFill>
        <p:spPr>
          <a:xfrm>
            <a:off x="5771065" y="1977366"/>
            <a:ext cx="570214" cy="496561"/>
          </a:xfrm>
          <a:prstGeom prst="rect">
            <a:avLst/>
          </a:prstGeom>
        </p:spPr>
      </p:pic>
      <p:pic>
        <p:nvPicPr>
          <p:cNvPr id="50" name="Picture 49"/>
          <p:cNvPicPr>
            <a:picLocks noChangeAspect="1"/>
          </p:cNvPicPr>
          <p:nvPr/>
        </p:nvPicPr>
        <p:blipFill>
          <a:blip r:embed="rId5"/>
          <a:stretch>
            <a:fillRect/>
          </a:stretch>
        </p:blipFill>
        <p:spPr>
          <a:xfrm>
            <a:off x="1657036" y="2028328"/>
            <a:ext cx="317526" cy="317526"/>
          </a:xfrm>
          <a:prstGeom prst="rect">
            <a:avLst/>
          </a:prstGeom>
        </p:spPr>
      </p:pic>
      <p:pic>
        <p:nvPicPr>
          <p:cNvPr id="62" name="Picture 61"/>
          <p:cNvPicPr>
            <a:picLocks noChangeAspect="1"/>
          </p:cNvPicPr>
          <p:nvPr/>
        </p:nvPicPr>
        <p:blipFill>
          <a:blip r:embed="rId5"/>
          <a:stretch>
            <a:fillRect/>
          </a:stretch>
        </p:blipFill>
        <p:spPr>
          <a:xfrm>
            <a:off x="3275305" y="2007702"/>
            <a:ext cx="317526" cy="317526"/>
          </a:xfrm>
          <a:prstGeom prst="rect">
            <a:avLst/>
          </a:prstGeom>
        </p:spPr>
      </p:pic>
      <p:pic>
        <p:nvPicPr>
          <p:cNvPr id="63" name="Picture 62"/>
          <p:cNvPicPr>
            <a:picLocks noChangeAspect="1"/>
          </p:cNvPicPr>
          <p:nvPr/>
        </p:nvPicPr>
        <p:blipFill>
          <a:blip r:embed="rId5"/>
          <a:stretch>
            <a:fillRect/>
          </a:stretch>
        </p:blipFill>
        <p:spPr>
          <a:xfrm>
            <a:off x="5044241" y="2028328"/>
            <a:ext cx="317526" cy="317526"/>
          </a:xfrm>
          <a:prstGeom prst="rect">
            <a:avLst/>
          </a:prstGeom>
        </p:spPr>
      </p:pic>
      <p:pic>
        <p:nvPicPr>
          <p:cNvPr id="64" name="Picture 63"/>
          <p:cNvPicPr>
            <a:picLocks noChangeAspect="1"/>
          </p:cNvPicPr>
          <p:nvPr/>
        </p:nvPicPr>
        <p:blipFill>
          <a:blip r:embed="rId5"/>
          <a:stretch>
            <a:fillRect/>
          </a:stretch>
        </p:blipFill>
        <p:spPr>
          <a:xfrm>
            <a:off x="6734174" y="2036905"/>
            <a:ext cx="317526" cy="317526"/>
          </a:xfrm>
          <a:prstGeom prst="rect">
            <a:avLst/>
          </a:prstGeom>
        </p:spPr>
      </p:pic>
      <p:sp>
        <p:nvSpPr>
          <p:cNvPr id="65" name="TextBox 64"/>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6" name="TextBox 65"/>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7" name="TextBox 66"/>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8" name="TextBox 67"/>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69" name="TextBox 68"/>
          <p:cNvSpPr txBox="1"/>
          <p:nvPr/>
        </p:nvSpPr>
        <p:spPr>
          <a:xfrm>
            <a:off x="2933888" y="2869123"/>
            <a:ext cx="983426"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3.05 days</a:t>
            </a:r>
          </a:p>
        </p:txBody>
      </p:sp>
      <p:sp>
        <p:nvSpPr>
          <p:cNvPr id="70" name="TextBox 69"/>
          <p:cNvSpPr txBox="1"/>
          <p:nvPr/>
        </p:nvSpPr>
        <p:spPr>
          <a:xfrm>
            <a:off x="4787840" y="2873817"/>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2.28 days</a:t>
            </a:r>
          </a:p>
        </p:txBody>
      </p:sp>
      <p:sp>
        <p:nvSpPr>
          <p:cNvPr id="71" name="TextBox 70"/>
          <p:cNvSpPr txBox="1"/>
          <p:nvPr/>
        </p:nvSpPr>
        <p:spPr>
          <a:xfrm>
            <a:off x="6408367" y="2874591"/>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0.88 days</a:t>
            </a:r>
          </a:p>
        </p:txBody>
      </p:sp>
      <p:sp>
        <p:nvSpPr>
          <p:cNvPr id="72" name="TextBox 71"/>
          <p:cNvSpPr txBox="1"/>
          <p:nvPr/>
        </p:nvSpPr>
        <p:spPr>
          <a:xfrm>
            <a:off x="1339113" y="2849328"/>
            <a:ext cx="983426"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1.48 days</a:t>
            </a:r>
          </a:p>
        </p:txBody>
      </p:sp>
    </p:spTree>
    <p:extLst>
      <p:ext uri="{BB962C8B-B14F-4D97-AF65-F5344CB8AC3E}">
        <p14:creationId xmlns:p14="http://schemas.microsoft.com/office/powerpoint/2010/main" val="3250920328"/>
      </p:ext>
    </p:extLst>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01879" y="117051"/>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pic>
        <p:nvPicPr>
          <p:cNvPr id="16" name="Picture 15"/>
          <p:cNvPicPr>
            <a:picLocks noChangeAspect="1"/>
          </p:cNvPicPr>
          <p:nvPr/>
        </p:nvPicPr>
        <p:blipFill>
          <a:blip r:embed="rId3"/>
          <a:stretch>
            <a:fillRect/>
          </a:stretch>
        </p:blipFill>
        <p:spPr>
          <a:xfrm>
            <a:off x="132463" y="4103698"/>
            <a:ext cx="1150239" cy="664096"/>
          </a:xfrm>
          <a:prstGeom prst="rect">
            <a:avLst/>
          </a:prstGeom>
        </p:spPr>
      </p:pic>
      <p:sp>
        <p:nvSpPr>
          <p:cNvPr id="17" name="Oval 16"/>
          <p:cNvSpPr/>
          <p:nvPr/>
        </p:nvSpPr>
        <p:spPr>
          <a:xfrm>
            <a:off x="217462" y="4755572"/>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27" name="TextBox 26"/>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cxnSp>
        <p:nvCxnSpPr>
          <p:cNvPr id="30" name="Elbow Connector 29"/>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18926" y="3115906"/>
            <a:ext cx="944480" cy="253916"/>
          </a:xfrm>
          <a:prstGeom prst="rect">
            <a:avLst/>
          </a:prstGeom>
          <a:noFill/>
        </p:spPr>
        <p:txBody>
          <a:bodyPr wrap="square" rtlCol="0">
            <a:spAutoFit/>
          </a:bodyPr>
          <a:lstStyle/>
          <a:p>
            <a:pPr algn="ctr" fontAlgn="base">
              <a:spcBef>
                <a:spcPct val="0"/>
              </a:spcBef>
              <a:spcAft>
                <a:spcPct val="0"/>
              </a:spcAft>
            </a:pPr>
            <a:r>
              <a:rPr lang="en-GB" sz="1050" b="1" dirty="0">
                <a:solidFill>
                  <a:srgbClr val="000000"/>
                </a:solidFill>
                <a:latin typeface="JLR Emeric" panose="02000503040000020004" pitchFamily="2" charset="0"/>
              </a:rPr>
              <a:t>65 sec</a:t>
            </a:r>
          </a:p>
        </p:txBody>
      </p:sp>
      <p:cxnSp>
        <p:nvCxnSpPr>
          <p:cNvPr id="36" name="Elbow Connector 35"/>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96955" y="3135618"/>
            <a:ext cx="944480" cy="253916"/>
          </a:xfrm>
          <a:prstGeom prst="rect">
            <a:avLst/>
          </a:prstGeom>
          <a:noFill/>
        </p:spPr>
        <p:txBody>
          <a:bodyPr wrap="square" rtlCol="0">
            <a:spAutoFit/>
          </a:bodyPr>
          <a:lstStyle/>
          <a:p>
            <a:pPr algn="ctr" fontAlgn="base">
              <a:spcBef>
                <a:spcPct val="0"/>
              </a:spcBef>
              <a:spcAft>
                <a:spcPct val="0"/>
              </a:spcAft>
            </a:pPr>
            <a:r>
              <a:rPr lang="en-GB" sz="1050" b="1" dirty="0">
                <a:solidFill>
                  <a:srgbClr val="000000"/>
                </a:solidFill>
                <a:latin typeface="JLR Emeric" panose="02000503040000020004" pitchFamily="2" charset="0"/>
              </a:rPr>
              <a:t>10 sec</a:t>
            </a:r>
          </a:p>
        </p:txBody>
      </p:sp>
      <p:sp>
        <p:nvSpPr>
          <p:cNvPr id="39" name="TextBox 38"/>
          <p:cNvSpPr txBox="1"/>
          <p:nvPr/>
        </p:nvSpPr>
        <p:spPr>
          <a:xfrm>
            <a:off x="5627262" y="3147303"/>
            <a:ext cx="944480" cy="253916"/>
          </a:xfrm>
          <a:prstGeom prst="rect">
            <a:avLst/>
          </a:prstGeom>
          <a:noFill/>
        </p:spPr>
        <p:txBody>
          <a:bodyPr wrap="square" rtlCol="0">
            <a:spAutoFit/>
          </a:bodyPr>
          <a:lstStyle/>
          <a:p>
            <a:pPr algn="ctr" fontAlgn="base">
              <a:spcBef>
                <a:spcPct val="0"/>
              </a:spcBef>
              <a:spcAft>
                <a:spcPct val="0"/>
              </a:spcAft>
            </a:pPr>
            <a:r>
              <a:rPr lang="en-GB" sz="1050" b="1" dirty="0">
                <a:solidFill>
                  <a:srgbClr val="000000"/>
                </a:solidFill>
                <a:latin typeface="JLR Emeric" panose="02000503040000020004" pitchFamily="2" charset="0"/>
              </a:rPr>
              <a:t>60 sec</a:t>
            </a:r>
          </a:p>
        </p:txBody>
      </p:sp>
      <p:sp>
        <p:nvSpPr>
          <p:cNvPr id="41" name="Rectangle 40"/>
          <p:cNvSpPr/>
          <p:nvPr/>
        </p:nvSpPr>
        <p:spPr>
          <a:xfrm>
            <a:off x="3867279" y="3715852"/>
            <a:ext cx="997967" cy="253916"/>
          </a:xfrm>
          <a:prstGeom prst="rect">
            <a:avLst/>
          </a:prstGeom>
        </p:spPr>
        <p:txBody>
          <a:bodyPr wrap="square">
            <a:spAutoFit/>
          </a:bodyPr>
          <a:lstStyle/>
          <a:p>
            <a:pPr fontAlgn="base">
              <a:spcBef>
                <a:spcPct val="50000"/>
              </a:spcBef>
              <a:spcAft>
                <a:spcPct val="0"/>
              </a:spcAft>
            </a:pPr>
            <a:r>
              <a:rPr lang="en-GB" sz="1050" b="1" i="1" dirty="0">
                <a:solidFill>
                  <a:srgbClr val="000000"/>
                </a:solidFill>
                <a:latin typeface="JLR Emeric" panose="02000503040000020004" pitchFamily="2" charset="0"/>
              </a:rPr>
              <a:t>Cycle Times</a:t>
            </a:r>
          </a:p>
        </p:txBody>
      </p:sp>
      <p:cxnSp>
        <p:nvCxnSpPr>
          <p:cNvPr id="42" name="Straight Arrow Connector 41"/>
          <p:cNvCxnSpPr>
            <a:stCxn id="41" idx="1"/>
          </p:cNvCxnSpPr>
          <p:nvPr/>
        </p:nvCxnSpPr>
        <p:spPr>
          <a:xfrm flipH="1" flipV="1">
            <a:off x="2835545" y="3324730"/>
            <a:ext cx="1031734" cy="5180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1" idx="0"/>
            <a:endCxn id="38" idx="2"/>
          </p:cNvCxnSpPr>
          <p:nvPr/>
        </p:nvCxnSpPr>
        <p:spPr>
          <a:xfrm flipV="1">
            <a:off x="4366263" y="3389534"/>
            <a:ext cx="2932" cy="3263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3"/>
          </p:cNvCxnSpPr>
          <p:nvPr/>
        </p:nvCxnSpPr>
        <p:spPr>
          <a:xfrm flipV="1">
            <a:off x="4865246" y="3304214"/>
            <a:ext cx="905819" cy="5385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4"/>
          <a:stretch>
            <a:fillRect/>
          </a:stretch>
        </p:blipFill>
        <p:spPr>
          <a:xfrm>
            <a:off x="2267187" y="1977366"/>
            <a:ext cx="570214" cy="496561"/>
          </a:xfrm>
          <a:prstGeom prst="rect">
            <a:avLst/>
          </a:prstGeom>
        </p:spPr>
      </p:pic>
      <p:pic>
        <p:nvPicPr>
          <p:cNvPr id="46" name="Picture 45"/>
          <p:cNvPicPr>
            <a:picLocks noChangeAspect="1"/>
          </p:cNvPicPr>
          <p:nvPr/>
        </p:nvPicPr>
        <p:blipFill>
          <a:blip r:embed="rId4"/>
          <a:stretch>
            <a:fillRect/>
          </a:stretch>
        </p:blipFill>
        <p:spPr>
          <a:xfrm>
            <a:off x="4058936" y="1979473"/>
            <a:ext cx="570214" cy="496561"/>
          </a:xfrm>
          <a:prstGeom prst="rect">
            <a:avLst/>
          </a:prstGeom>
        </p:spPr>
      </p:pic>
      <p:pic>
        <p:nvPicPr>
          <p:cNvPr id="48" name="Picture 47"/>
          <p:cNvPicPr>
            <a:picLocks noChangeAspect="1"/>
          </p:cNvPicPr>
          <p:nvPr/>
        </p:nvPicPr>
        <p:blipFill>
          <a:blip r:embed="rId4"/>
          <a:stretch>
            <a:fillRect/>
          </a:stretch>
        </p:blipFill>
        <p:spPr>
          <a:xfrm>
            <a:off x="5771065" y="1977366"/>
            <a:ext cx="570214" cy="496561"/>
          </a:xfrm>
          <a:prstGeom prst="rect">
            <a:avLst/>
          </a:prstGeom>
        </p:spPr>
      </p:pic>
      <p:pic>
        <p:nvPicPr>
          <p:cNvPr id="50" name="Picture 49"/>
          <p:cNvPicPr>
            <a:picLocks noChangeAspect="1"/>
          </p:cNvPicPr>
          <p:nvPr/>
        </p:nvPicPr>
        <p:blipFill>
          <a:blip r:embed="rId5"/>
          <a:stretch>
            <a:fillRect/>
          </a:stretch>
        </p:blipFill>
        <p:spPr>
          <a:xfrm>
            <a:off x="1657036" y="2028328"/>
            <a:ext cx="317526" cy="317526"/>
          </a:xfrm>
          <a:prstGeom prst="rect">
            <a:avLst/>
          </a:prstGeom>
        </p:spPr>
      </p:pic>
      <p:pic>
        <p:nvPicPr>
          <p:cNvPr id="62" name="Picture 61"/>
          <p:cNvPicPr>
            <a:picLocks noChangeAspect="1"/>
          </p:cNvPicPr>
          <p:nvPr/>
        </p:nvPicPr>
        <p:blipFill>
          <a:blip r:embed="rId5"/>
          <a:stretch>
            <a:fillRect/>
          </a:stretch>
        </p:blipFill>
        <p:spPr>
          <a:xfrm>
            <a:off x="3275305" y="2007702"/>
            <a:ext cx="317526" cy="317526"/>
          </a:xfrm>
          <a:prstGeom prst="rect">
            <a:avLst/>
          </a:prstGeom>
        </p:spPr>
      </p:pic>
      <p:pic>
        <p:nvPicPr>
          <p:cNvPr id="63" name="Picture 62"/>
          <p:cNvPicPr>
            <a:picLocks noChangeAspect="1"/>
          </p:cNvPicPr>
          <p:nvPr/>
        </p:nvPicPr>
        <p:blipFill>
          <a:blip r:embed="rId5"/>
          <a:stretch>
            <a:fillRect/>
          </a:stretch>
        </p:blipFill>
        <p:spPr>
          <a:xfrm>
            <a:off x="5044241" y="2028328"/>
            <a:ext cx="317526" cy="317526"/>
          </a:xfrm>
          <a:prstGeom prst="rect">
            <a:avLst/>
          </a:prstGeom>
        </p:spPr>
      </p:pic>
      <p:pic>
        <p:nvPicPr>
          <p:cNvPr id="64" name="Picture 63"/>
          <p:cNvPicPr>
            <a:picLocks noChangeAspect="1"/>
          </p:cNvPicPr>
          <p:nvPr/>
        </p:nvPicPr>
        <p:blipFill>
          <a:blip r:embed="rId5"/>
          <a:stretch>
            <a:fillRect/>
          </a:stretch>
        </p:blipFill>
        <p:spPr>
          <a:xfrm>
            <a:off x="6734174" y="2036905"/>
            <a:ext cx="317526" cy="317526"/>
          </a:xfrm>
          <a:prstGeom prst="rect">
            <a:avLst/>
          </a:prstGeom>
        </p:spPr>
      </p:pic>
      <p:sp>
        <p:nvSpPr>
          <p:cNvPr id="65" name="TextBox 64"/>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6" name="TextBox 65"/>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7" name="TextBox 66"/>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8" name="TextBox 67"/>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69" name="TextBox 68"/>
          <p:cNvSpPr txBox="1"/>
          <p:nvPr/>
        </p:nvSpPr>
        <p:spPr>
          <a:xfrm>
            <a:off x="2933888" y="2869123"/>
            <a:ext cx="983426"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3.05 days</a:t>
            </a:r>
          </a:p>
        </p:txBody>
      </p:sp>
      <p:sp>
        <p:nvSpPr>
          <p:cNvPr id="70" name="TextBox 69"/>
          <p:cNvSpPr txBox="1"/>
          <p:nvPr/>
        </p:nvSpPr>
        <p:spPr>
          <a:xfrm>
            <a:off x="4787840" y="2873817"/>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2.28 days</a:t>
            </a:r>
          </a:p>
        </p:txBody>
      </p:sp>
      <p:sp>
        <p:nvSpPr>
          <p:cNvPr id="71" name="TextBox 70"/>
          <p:cNvSpPr txBox="1"/>
          <p:nvPr/>
        </p:nvSpPr>
        <p:spPr>
          <a:xfrm>
            <a:off x="6408367" y="2874591"/>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0.88 days</a:t>
            </a:r>
          </a:p>
        </p:txBody>
      </p:sp>
      <p:sp>
        <p:nvSpPr>
          <p:cNvPr id="72" name="TextBox 71"/>
          <p:cNvSpPr txBox="1"/>
          <p:nvPr/>
        </p:nvSpPr>
        <p:spPr>
          <a:xfrm>
            <a:off x="1339113" y="2849328"/>
            <a:ext cx="983426"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1.48 days</a:t>
            </a:r>
          </a:p>
        </p:txBody>
      </p:sp>
    </p:spTree>
    <p:extLst>
      <p:ext uri="{BB962C8B-B14F-4D97-AF65-F5344CB8AC3E}">
        <p14:creationId xmlns:p14="http://schemas.microsoft.com/office/powerpoint/2010/main" val="2887626109"/>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91" name="Text Box 171"/>
          <p:cNvSpPr txBox="1">
            <a:spLocks noChangeArrowheads="1"/>
          </p:cNvSpPr>
          <p:nvPr/>
        </p:nvSpPr>
        <p:spPr bwMode="auto">
          <a:xfrm>
            <a:off x="167269" y="1211101"/>
            <a:ext cx="8876370" cy="689099"/>
          </a:xfrm>
          <a:prstGeom prst="rect">
            <a:avLst/>
          </a:prstGeom>
          <a:solidFill>
            <a:schemeClr val="bg1">
              <a:alpha val="90000"/>
            </a:schemeClr>
          </a:solidFill>
          <a:ln>
            <a:noFill/>
          </a:ln>
          <a:effectLst/>
        </p:spPr>
        <p:txBody>
          <a:bodyPr wrap="square" lIns="91440" tIns="45720" rIns="91440" bIns="45720" anchor="t">
            <a:spAutoFit/>
          </a:bodyPr>
          <a:lstStyle/>
          <a:p>
            <a:pPr fontAlgn="base">
              <a:lnSpc>
                <a:spcPct val="150000"/>
              </a:lnSpc>
              <a:spcBef>
                <a:spcPct val="50000"/>
              </a:spcBef>
              <a:spcAft>
                <a:spcPct val="0"/>
              </a:spcAft>
            </a:pPr>
            <a:r>
              <a:rPr lang="en-GB" sz="1350" b="1" dirty="0">
                <a:solidFill>
                  <a:srgbClr val="000000"/>
                </a:solidFill>
                <a:latin typeface="JLR Emeric"/>
              </a:rPr>
              <a:t>Value Stream – </a:t>
            </a:r>
            <a:r>
              <a:rPr lang="en-GB" sz="1350" dirty="0">
                <a:solidFill>
                  <a:srgbClr val="000000"/>
                </a:solidFill>
                <a:latin typeface="JLR Emeric"/>
              </a:rPr>
              <a:t> all the actions </a:t>
            </a:r>
            <a:r>
              <a:rPr lang="en-GB" sz="1350" i="1" dirty="0">
                <a:solidFill>
                  <a:srgbClr val="000000"/>
                </a:solidFill>
                <a:latin typeface="JLR Emeric"/>
              </a:rPr>
              <a:t>(both value added, and non-value added) </a:t>
            </a:r>
            <a:r>
              <a:rPr lang="en-GB" sz="1350" dirty="0">
                <a:solidFill>
                  <a:srgbClr val="000000"/>
                </a:solidFill>
                <a:latin typeface="JLR Emeric"/>
              </a:rPr>
              <a:t>currently required to transform a customer request into a good or service (i.e., the production flow from raw material into the arms of the customer)</a:t>
            </a:r>
          </a:p>
        </p:txBody>
      </p:sp>
      <p:sp>
        <p:nvSpPr>
          <p:cNvPr id="7" name="Rectangle 1030"/>
          <p:cNvSpPr txBox="1">
            <a:spLocks noChangeArrowheads="1"/>
          </p:cNvSpPr>
          <p:nvPr/>
        </p:nvSpPr>
        <p:spPr bwMode="auto">
          <a:xfrm>
            <a:off x="242361" y="91386"/>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What is a Value Stream?</a:t>
            </a:r>
          </a:p>
        </p:txBody>
      </p:sp>
      <p:pic>
        <p:nvPicPr>
          <p:cNvPr id="2" name="Picture 1"/>
          <p:cNvPicPr>
            <a:picLocks noChangeAspect="1"/>
          </p:cNvPicPr>
          <p:nvPr/>
        </p:nvPicPr>
        <p:blipFill>
          <a:blip r:embed="rId3"/>
          <a:stretch>
            <a:fillRect/>
          </a:stretch>
        </p:blipFill>
        <p:spPr>
          <a:xfrm>
            <a:off x="1986079" y="2526913"/>
            <a:ext cx="5238750" cy="1695450"/>
          </a:xfrm>
          <a:prstGeom prst="rect">
            <a:avLst/>
          </a:prstGeom>
        </p:spPr>
      </p:pic>
    </p:spTree>
    <p:extLst>
      <p:ext uri="{BB962C8B-B14F-4D97-AF65-F5344CB8AC3E}">
        <p14:creationId xmlns:p14="http://schemas.microsoft.com/office/powerpoint/2010/main" val="3196792554"/>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17462" y="83582"/>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sp>
        <p:nvSpPr>
          <p:cNvPr id="13" name="TextBox 12"/>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14" name="TextBox 13"/>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pic>
        <p:nvPicPr>
          <p:cNvPr id="16" name="Picture 15"/>
          <p:cNvPicPr>
            <a:picLocks noChangeAspect="1"/>
          </p:cNvPicPr>
          <p:nvPr/>
        </p:nvPicPr>
        <p:blipFill>
          <a:blip r:embed="rId3"/>
          <a:stretch>
            <a:fillRect/>
          </a:stretch>
        </p:blipFill>
        <p:spPr>
          <a:xfrm>
            <a:off x="132463" y="4103698"/>
            <a:ext cx="1150239" cy="664096"/>
          </a:xfrm>
          <a:prstGeom prst="rect">
            <a:avLst/>
          </a:prstGeom>
        </p:spPr>
      </p:pic>
      <p:sp>
        <p:nvSpPr>
          <p:cNvPr id="17" name="Oval 16"/>
          <p:cNvSpPr/>
          <p:nvPr/>
        </p:nvSpPr>
        <p:spPr>
          <a:xfrm>
            <a:off x="217462" y="4755572"/>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65005" y="3919416"/>
            <a:ext cx="6358269" cy="830997"/>
          </a:xfrm>
          <a:prstGeom prst="rect">
            <a:avLst/>
          </a:prstGeom>
        </p:spPr>
        <p:txBody>
          <a:bodyPr wrap="square">
            <a:spAutoFit/>
          </a:bodyPr>
          <a:lstStyle/>
          <a:p>
            <a:pPr fontAlgn="base">
              <a:spcBef>
                <a:spcPct val="50000"/>
              </a:spcBef>
              <a:spcAft>
                <a:spcPct val="0"/>
              </a:spcAft>
            </a:pPr>
            <a:r>
              <a:rPr lang="en-GB" sz="1200" b="1" dirty="0">
                <a:solidFill>
                  <a:srgbClr val="000000"/>
                </a:solidFill>
                <a:latin typeface="JLR Emeric" panose="02000503040000020004" pitchFamily="2" charset="0"/>
              </a:rPr>
              <a:t>Total Non Value Added </a:t>
            </a:r>
            <a:r>
              <a:rPr lang="en-GB" sz="1200" dirty="0">
                <a:solidFill>
                  <a:srgbClr val="000000"/>
                </a:solidFill>
                <a:latin typeface="JLR Emeric" panose="02000503040000020004" pitchFamily="2" charset="0"/>
              </a:rPr>
              <a:t>is the sum of all lead times within the stream</a:t>
            </a:r>
          </a:p>
          <a:p>
            <a:pPr fontAlgn="base">
              <a:spcBef>
                <a:spcPct val="50000"/>
              </a:spcBef>
              <a:spcAft>
                <a:spcPct val="0"/>
              </a:spcAft>
            </a:pPr>
            <a:endParaRPr lang="en-GB" sz="1200" dirty="0">
              <a:solidFill>
                <a:srgbClr val="000000"/>
              </a:solidFill>
              <a:latin typeface="JLR Emeric" panose="02000503040000020004" pitchFamily="2" charset="0"/>
            </a:endParaRPr>
          </a:p>
          <a:p>
            <a:pPr fontAlgn="base">
              <a:spcBef>
                <a:spcPct val="50000"/>
              </a:spcBef>
              <a:spcAft>
                <a:spcPct val="0"/>
              </a:spcAft>
            </a:pPr>
            <a:r>
              <a:rPr lang="en-GB" sz="1200" b="1" dirty="0">
                <a:solidFill>
                  <a:srgbClr val="000000"/>
                </a:solidFill>
                <a:latin typeface="JLR Emeric" panose="02000503040000020004" pitchFamily="2" charset="0"/>
              </a:rPr>
              <a:t>Total Value Added </a:t>
            </a:r>
            <a:r>
              <a:rPr lang="en-GB" sz="1200" dirty="0">
                <a:solidFill>
                  <a:srgbClr val="000000"/>
                </a:solidFill>
                <a:latin typeface="JLR Emeric" panose="02000503040000020004" pitchFamily="2" charset="0"/>
              </a:rPr>
              <a:t>is  the sum of all the value added processes through the main process</a:t>
            </a:r>
            <a:endParaRPr lang="en-GB" sz="1200" b="1" dirty="0">
              <a:solidFill>
                <a:srgbClr val="000000"/>
              </a:solidFill>
              <a:latin typeface="JLR Emeric" panose="02000503040000020004" pitchFamily="2" charset="0"/>
            </a:endParaRPr>
          </a:p>
        </p:txBody>
      </p:sp>
      <p:sp>
        <p:nvSpPr>
          <p:cNvPr id="43"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pic>
        <p:nvPicPr>
          <p:cNvPr id="42" name="Picture 41"/>
          <p:cNvPicPr>
            <a:picLocks noChangeAspect="1"/>
          </p:cNvPicPr>
          <p:nvPr/>
        </p:nvPicPr>
        <p:blipFill>
          <a:blip r:embed="rId4"/>
          <a:stretch>
            <a:fillRect/>
          </a:stretch>
        </p:blipFill>
        <p:spPr>
          <a:xfrm>
            <a:off x="2267187" y="1977366"/>
            <a:ext cx="570214" cy="496561"/>
          </a:xfrm>
          <a:prstGeom prst="rect">
            <a:avLst/>
          </a:prstGeom>
        </p:spPr>
      </p:pic>
      <p:pic>
        <p:nvPicPr>
          <p:cNvPr id="44" name="Picture 43"/>
          <p:cNvPicPr>
            <a:picLocks noChangeAspect="1"/>
          </p:cNvPicPr>
          <p:nvPr/>
        </p:nvPicPr>
        <p:blipFill>
          <a:blip r:embed="rId4"/>
          <a:stretch>
            <a:fillRect/>
          </a:stretch>
        </p:blipFill>
        <p:spPr>
          <a:xfrm>
            <a:off x="4058936" y="1979473"/>
            <a:ext cx="570214" cy="496561"/>
          </a:xfrm>
          <a:prstGeom prst="rect">
            <a:avLst/>
          </a:prstGeom>
        </p:spPr>
      </p:pic>
      <p:pic>
        <p:nvPicPr>
          <p:cNvPr id="45" name="Picture 44"/>
          <p:cNvPicPr>
            <a:picLocks noChangeAspect="1"/>
          </p:cNvPicPr>
          <p:nvPr/>
        </p:nvPicPr>
        <p:blipFill>
          <a:blip r:embed="rId4"/>
          <a:stretch>
            <a:fillRect/>
          </a:stretch>
        </p:blipFill>
        <p:spPr>
          <a:xfrm>
            <a:off x="5771065" y="1977366"/>
            <a:ext cx="570214" cy="496561"/>
          </a:xfrm>
          <a:prstGeom prst="rect">
            <a:avLst/>
          </a:prstGeom>
        </p:spPr>
      </p:pic>
      <p:pic>
        <p:nvPicPr>
          <p:cNvPr id="46" name="Picture 45"/>
          <p:cNvPicPr>
            <a:picLocks noChangeAspect="1"/>
          </p:cNvPicPr>
          <p:nvPr/>
        </p:nvPicPr>
        <p:blipFill>
          <a:blip r:embed="rId5"/>
          <a:stretch>
            <a:fillRect/>
          </a:stretch>
        </p:blipFill>
        <p:spPr>
          <a:xfrm>
            <a:off x="1657036" y="2028328"/>
            <a:ext cx="317526" cy="317526"/>
          </a:xfrm>
          <a:prstGeom prst="rect">
            <a:avLst/>
          </a:prstGeom>
        </p:spPr>
      </p:pic>
      <p:pic>
        <p:nvPicPr>
          <p:cNvPr id="48" name="Picture 47"/>
          <p:cNvPicPr>
            <a:picLocks noChangeAspect="1"/>
          </p:cNvPicPr>
          <p:nvPr/>
        </p:nvPicPr>
        <p:blipFill>
          <a:blip r:embed="rId5"/>
          <a:stretch>
            <a:fillRect/>
          </a:stretch>
        </p:blipFill>
        <p:spPr>
          <a:xfrm>
            <a:off x="3275305" y="2007702"/>
            <a:ext cx="317526" cy="317526"/>
          </a:xfrm>
          <a:prstGeom prst="rect">
            <a:avLst/>
          </a:prstGeom>
        </p:spPr>
      </p:pic>
      <p:pic>
        <p:nvPicPr>
          <p:cNvPr id="50" name="Picture 49"/>
          <p:cNvPicPr>
            <a:picLocks noChangeAspect="1"/>
          </p:cNvPicPr>
          <p:nvPr/>
        </p:nvPicPr>
        <p:blipFill>
          <a:blip r:embed="rId5"/>
          <a:stretch>
            <a:fillRect/>
          </a:stretch>
        </p:blipFill>
        <p:spPr>
          <a:xfrm>
            <a:off x="5044241" y="2028328"/>
            <a:ext cx="317526" cy="317526"/>
          </a:xfrm>
          <a:prstGeom prst="rect">
            <a:avLst/>
          </a:prstGeom>
        </p:spPr>
      </p:pic>
      <p:pic>
        <p:nvPicPr>
          <p:cNvPr id="58" name="Picture 57"/>
          <p:cNvPicPr>
            <a:picLocks noChangeAspect="1"/>
          </p:cNvPicPr>
          <p:nvPr/>
        </p:nvPicPr>
        <p:blipFill>
          <a:blip r:embed="rId5"/>
          <a:stretch>
            <a:fillRect/>
          </a:stretch>
        </p:blipFill>
        <p:spPr>
          <a:xfrm>
            <a:off x="6734174" y="2036905"/>
            <a:ext cx="317526" cy="317526"/>
          </a:xfrm>
          <a:prstGeom prst="rect">
            <a:avLst/>
          </a:prstGeom>
        </p:spPr>
      </p:pic>
      <p:sp>
        <p:nvSpPr>
          <p:cNvPr id="59" name="TextBox 58"/>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60" name="TextBox 59"/>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1" name="TextBox 60"/>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2" name="TextBox 61"/>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63" name="TextBox 62"/>
          <p:cNvSpPr txBox="1"/>
          <p:nvPr/>
        </p:nvSpPr>
        <p:spPr>
          <a:xfrm>
            <a:off x="8054963" y="2666068"/>
            <a:ext cx="1027540" cy="415498"/>
          </a:xfrm>
          <a:prstGeom prst="rect">
            <a:avLst/>
          </a:prstGeom>
          <a:noFill/>
        </p:spPr>
        <p:txBody>
          <a:bodyPr wrap="square" rtlCol="0">
            <a:spAutoFit/>
          </a:bodyPr>
          <a:lstStyle/>
          <a:p>
            <a:pPr fontAlgn="base">
              <a:spcBef>
                <a:spcPct val="0"/>
              </a:spcBef>
              <a:spcAft>
                <a:spcPct val="0"/>
              </a:spcAft>
            </a:pPr>
            <a:r>
              <a:rPr lang="en-GB" sz="1050" b="1" dirty="0">
                <a:solidFill>
                  <a:srgbClr val="FF0000"/>
                </a:solidFill>
                <a:latin typeface="JLR Emeric" panose="02000503040000020004" pitchFamily="2" charset="0"/>
              </a:rPr>
              <a:t>Total Non Value Added</a:t>
            </a:r>
          </a:p>
        </p:txBody>
      </p:sp>
      <p:sp>
        <p:nvSpPr>
          <p:cNvPr id="64" name="TextBox 63"/>
          <p:cNvSpPr txBox="1"/>
          <p:nvPr/>
        </p:nvSpPr>
        <p:spPr>
          <a:xfrm>
            <a:off x="8054504" y="3139627"/>
            <a:ext cx="983426" cy="415498"/>
          </a:xfrm>
          <a:prstGeom prst="rect">
            <a:avLst/>
          </a:prstGeom>
          <a:noFill/>
        </p:spPr>
        <p:txBody>
          <a:bodyPr wrap="square" rtlCol="0">
            <a:spAutoFit/>
          </a:bodyPr>
          <a:lstStyle/>
          <a:p>
            <a:pPr fontAlgn="base">
              <a:spcBef>
                <a:spcPct val="0"/>
              </a:spcBef>
              <a:spcAft>
                <a:spcPct val="0"/>
              </a:spcAft>
            </a:pPr>
            <a:r>
              <a:rPr lang="en-GB" sz="1050" b="1" dirty="0">
                <a:solidFill>
                  <a:srgbClr val="00B050"/>
                </a:solidFill>
                <a:latin typeface="JLR Emeric" panose="02000503040000020004" pitchFamily="2" charset="0"/>
              </a:rPr>
              <a:t>Total Value Added</a:t>
            </a:r>
          </a:p>
        </p:txBody>
      </p:sp>
      <p:sp>
        <p:nvSpPr>
          <p:cNvPr id="65" name="TextBox 64"/>
          <p:cNvSpPr txBox="1"/>
          <p:nvPr/>
        </p:nvSpPr>
        <p:spPr>
          <a:xfrm>
            <a:off x="7266036" y="3205285"/>
            <a:ext cx="788468" cy="253916"/>
          </a:xfrm>
          <a:prstGeom prst="rect">
            <a:avLst/>
          </a:prstGeom>
          <a:noFill/>
          <a:ln w="9525">
            <a:solidFill>
              <a:schemeClr val="tx1"/>
            </a:solidFill>
          </a:ln>
        </p:spPr>
        <p:txBody>
          <a:bodyPr wrap="square" rtlCol="0">
            <a:spAutoFit/>
          </a:bodyPr>
          <a:lstStyle/>
          <a:p>
            <a:pPr algn="ctr" fontAlgn="base">
              <a:spcBef>
                <a:spcPct val="0"/>
              </a:spcBef>
              <a:spcAft>
                <a:spcPct val="0"/>
              </a:spcAft>
            </a:pPr>
            <a:endParaRPr lang="en-GB" sz="1050" b="1" dirty="0">
              <a:solidFill>
                <a:srgbClr val="000000"/>
              </a:solidFill>
              <a:latin typeface="JLR Emeric" panose="02000503040000020004" pitchFamily="2" charset="0"/>
            </a:endParaRPr>
          </a:p>
        </p:txBody>
      </p:sp>
      <p:sp>
        <p:nvSpPr>
          <p:cNvPr id="66" name="TextBox 65"/>
          <p:cNvSpPr txBox="1"/>
          <p:nvPr/>
        </p:nvSpPr>
        <p:spPr>
          <a:xfrm>
            <a:off x="7266036" y="2813058"/>
            <a:ext cx="788468" cy="253916"/>
          </a:xfrm>
          <a:prstGeom prst="rect">
            <a:avLst/>
          </a:prstGeom>
          <a:noFill/>
          <a:ln w="9525">
            <a:solidFill>
              <a:schemeClr val="tx1"/>
            </a:solidFill>
          </a:ln>
        </p:spPr>
        <p:txBody>
          <a:bodyPr wrap="square" rtlCol="0">
            <a:spAutoFit/>
          </a:bodyPr>
          <a:lstStyle/>
          <a:p>
            <a:pPr algn="ctr" fontAlgn="base">
              <a:spcBef>
                <a:spcPct val="0"/>
              </a:spcBef>
              <a:spcAft>
                <a:spcPct val="0"/>
              </a:spcAft>
            </a:pPr>
            <a:endParaRPr lang="en-GB" sz="1050" b="1" dirty="0">
              <a:solidFill>
                <a:srgbClr val="000000"/>
              </a:solidFill>
              <a:latin typeface="JLR Emeric" panose="02000503040000020004" pitchFamily="2" charset="0"/>
            </a:endParaRPr>
          </a:p>
        </p:txBody>
      </p:sp>
      <p:sp>
        <p:nvSpPr>
          <p:cNvPr id="67" name="TextBox 66"/>
          <p:cNvSpPr txBox="1"/>
          <p:nvPr/>
        </p:nvSpPr>
        <p:spPr>
          <a:xfrm>
            <a:off x="2933888" y="2869123"/>
            <a:ext cx="983426"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3.05 days</a:t>
            </a:r>
          </a:p>
        </p:txBody>
      </p:sp>
      <p:sp>
        <p:nvSpPr>
          <p:cNvPr id="68" name="TextBox 67"/>
          <p:cNvSpPr txBox="1"/>
          <p:nvPr/>
        </p:nvSpPr>
        <p:spPr>
          <a:xfrm>
            <a:off x="4787840" y="2873817"/>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2.28 days</a:t>
            </a:r>
          </a:p>
        </p:txBody>
      </p:sp>
      <p:sp>
        <p:nvSpPr>
          <p:cNvPr id="69" name="TextBox 68"/>
          <p:cNvSpPr txBox="1"/>
          <p:nvPr/>
        </p:nvSpPr>
        <p:spPr>
          <a:xfrm>
            <a:off x="6408367" y="2874591"/>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0.88 days</a:t>
            </a:r>
          </a:p>
        </p:txBody>
      </p:sp>
      <p:sp>
        <p:nvSpPr>
          <p:cNvPr id="70" name="TextBox 69"/>
          <p:cNvSpPr txBox="1"/>
          <p:nvPr/>
        </p:nvSpPr>
        <p:spPr>
          <a:xfrm>
            <a:off x="1339113" y="2849328"/>
            <a:ext cx="983426"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1.48 days</a:t>
            </a:r>
          </a:p>
        </p:txBody>
      </p:sp>
      <p:sp>
        <p:nvSpPr>
          <p:cNvPr id="71" name="TextBox 70"/>
          <p:cNvSpPr txBox="1"/>
          <p:nvPr/>
        </p:nvSpPr>
        <p:spPr>
          <a:xfrm>
            <a:off x="2118926" y="3115906"/>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65 sec</a:t>
            </a:r>
          </a:p>
        </p:txBody>
      </p:sp>
      <p:sp>
        <p:nvSpPr>
          <p:cNvPr id="72" name="TextBox 71"/>
          <p:cNvSpPr txBox="1"/>
          <p:nvPr/>
        </p:nvSpPr>
        <p:spPr>
          <a:xfrm>
            <a:off x="3896955" y="3135618"/>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10 sec</a:t>
            </a:r>
          </a:p>
        </p:txBody>
      </p:sp>
      <p:sp>
        <p:nvSpPr>
          <p:cNvPr id="73" name="TextBox 72"/>
          <p:cNvSpPr txBox="1"/>
          <p:nvPr/>
        </p:nvSpPr>
        <p:spPr>
          <a:xfrm>
            <a:off x="5627262" y="3147303"/>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60 sec</a:t>
            </a:r>
          </a:p>
        </p:txBody>
      </p:sp>
    </p:spTree>
    <p:extLst>
      <p:ext uri="{BB962C8B-B14F-4D97-AF65-F5344CB8AC3E}">
        <p14:creationId xmlns:p14="http://schemas.microsoft.com/office/powerpoint/2010/main" val="2640051715"/>
      </p:ext>
    </p:extLst>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Text Box 2"/>
          <p:cNvSpPr txBox="1">
            <a:spLocks noChangeArrowheads="1"/>
          </p:cNvSpPr>
          <p:nvPr/>
        </p:nvSpPr>
        <p:spPr bwMode="auto">
          <a:xfrm>
            <a:off x="2571750" y="40005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a:solidFill>
                <a:srgbClr val="000000"/>
              </a:solidFill>
              <a:latin typeface="JLR Emeric" panose="02000503040000020004" pitchFamily="2" charset="0"/>
            </a:endParaRPr>
          </a:p>
        </p:txBody>
      </p:sp>
      <p:cxnSp>
        <p:nvCxnSpPr>
          <p:cNvPr id="28" name="Elbow Connector 27"/>
          <p:cNvCxnSpPr/>
          <p:nvPr/>
        </p:nvCxnSpPr>
        <p:spPr>
          <a:xfrm flipV="1">
            <a:off x="2328450"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a:off x="3277813" y="3115905"/>
            <a:ext cx="1269554" cy="28936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flipV="1">
            <a:off x="1458201" y="3115905"/>
            <a:ext cx="1279002" cy="26657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5"/>
          <p:cNvSpPr txBox="1">
            <a:spLocks noChangeArrowheads="1"/>
          </p:cNvSpPr>
          <p:nvPr/>
        </p:nvSpPr>
        <p:spPr bwMode="auto">
          <a:xfrm>
            <a:off x="226872" y="95206"/>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2100" dirty="0">
                <a:latin typeface="JLR Emeric" panose="02000503040000020004" pitchFamily="2" charset="0"/>
              </a:rPr>
              <a:t>Lead Time</a:t>
            </a:r>
          </a:p>
        </p:txBody>
      </p:sp>
      <p:sp>
        <p:nvSpPr>
          <p:cNvPr id="13" name="TextBox 12"/>
          <p:cNvSpPr txBox="1"/>
          <p:nvPr/>
        </p:nvSpPr>
        <p:spPr>
          <a:xfrm>
            <a:off x="549908" y="2613793"/>
            <a:ext cx="908293" cy="415498"/>
          </a:xfrm>
          <a:prstGeom prst="rect">
            <a:avLst/>
          </a:prstGeom>
          <a:noFill/>
        </p:spPr>
        <p:txBody>
          <a:bodyPr wrap="square" rtlCol="0">
            <a:spAutoFit/>
          </a:bodyPr>
          <a:lstStyle/>
          <a:p>
            <a:pPr algn="r" fontAlgn="base">
              <a:spcBef>
                <a:spcPct val="0"/>
              </a:spcBef>
              <a:spcAft>
                <a:spcPct val="0"/>
              </a:spcAft>
            </a:pPr>
            <a:r>
              <a:rPr lang="en-GB" sz="1050" b="1" dirty="0">
                <a:solidFill>
                  <a:srgbClr val="FF0000"/>
                </a:solidFill>
                <a:latin typeface="JLR Emeric" panose="02000503040000020004" pitchFamily="2" charset="0"/>
              </a:rPr>
              <a:t>Non Value Added</a:t>
            </a:r>
          </a:p>
        </p:txBody>
      </p:sp>
      <p:sp>
        <p:nvSpPr>
          <p:cNvPr id="14" name="TextBox 13"/>
          <p:cNvSpPr txBox="1"/>
          <p:nvPr/>
        </p:nvSpPr>
        <p:spPr>
          <a:xfrm>
            <a:off x="376433" y="3115905"/>
            <a:ext cx="983426" cy="253916"/>
          </a:xfrm>
          <a:prstGeom prst="rect">
            <a:avLst/>
          </a:prstGeom>
          <a:noFill/>
        </p:spPr>
        <p:txBody>
          <a:bodyPr wrap="square" rtlCol="0">
            <a:spAutoFit/>
          </a:bodyPr>
          <a:lstStyle/>
          <a:p>
            <a:pPr algn="r" fontAlgn="base">
              <a:spcBef>
                <a:spcPct val="0"/>
              </a:spcBef>
              <a:spcAft>
                <a:spcPct val="0"/>
              </a:spcAft>
            </a:pPr>
            <a:r>
              <a:rPr lang="en-GB" sz="1050" b="1" dirty="0">
                <a:solidFill>
                  <a:srgbClr val="00B050"/>
                </a:solidFill>
                <a:latin typeface="JLR Emeric" panose="02000503040000020004" pitchFamily="2" charset="0"/>
              </a:rPr>
              <a:t>Value Added</a:t>
            </a:r>
          </a:p>
        </p:txBody>
      </p:sp>
      <p:pic>
        <p:nvPicPr>
          <p:cNvPr id="16" name="Picture 15"/>
          <p:cNvPicPr>
            <a:picLocks noChangeAspect="1"/>
          </p:cNvPicPr>
          <p:nvPr/>
        </p:nvPicPr>
        <p:blipFill>
          <a:blip r:embed="rId3"/>
          <a:stretch>
            <a:fillRect/>
          </a:stretch>
        </p:blipFill>
        <p:spPr>
          <a:xfrm>
            <a:off x="132463" y="4062412"/>
            <a:ext cx="1150239" cy="664096"/>
          </a:xfrm>
          <a:prstGeom prst="rect">
            <a:avLst/>
          </a:prstGeom>
        </p:spPr>
      </p:pic>
      <p:sp>
        <p:nvSpPr>
          <p:cNvPr id="17" name="Oval 16"/>
          <p:cNvSpPr/>
          <p:nvPr/>
        </p:nvSpPr>
        <p:spPr>
          <a:xfrm>
            <a:off x="217462" y="4714286"/>
            <a:ext cx="948547" cy="45719"/>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cxnSp>
        <p:nvCxnSpPr>
          <p:cNvPr id="19" name="Elbow Connector 18"/>
          <p:cNvCxnSpPr/>
          <p:nvPr/>
        </p:nvCxnSpPr>
        <p:spPr>
          <a:xfrm flipV="1">
            <a:off x="4145526" y="3113291"/>
            <a:ext cx="1283205" cy="29422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5026991" y="3113055"/>
            <a:ext cx="1265432" cy="31147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5908355" y="3123039"/>
            <a:ext cx="1235537" cy="3027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054963" y="2666068"/>
            <a:ext cx="1027540" cy="415498"/>
          </a:xfrm>
          <a:prstGeom prst="rect">
            <a:avLst/>
          </a:prstGeom>
          <a:noFill/>
        </p:spPr>
        <p:txBody>
          <a:bodyPr wrap="square" rtlCol="0">
            <a:spAutoFit/>
          </a:bodyPr>
          <a:lstStyle/>
          <a:p>
            <a:pPr fontAlgn="base">
              <a:spcBef>
                <a:spcPct val="0"/>
              </a:spcBef>
              <a:spcAft>
                <a:spcPct val="0"/>
              </a:spcAft>
            </a:pPr>
            <a:r>
              <a:rPr lang="en-GB" sz="1050" b="1" dirty="0">
                <a:solidFill>
                  <a:srgbClr val="FF0000"/>
                </a:solidFill>
                <a:latin typeface="JLR Emeric" panose="02000503040000020004" pitchFamily="2" charset="0"/>
              </a:rPr>
              <a:t>Total Non Value Added</a:t>
            </a:r>
          </a:p>
        </p:txBody>
      </p:sp>
      <p:sp>
        <p:nvSpPr>
          <p:cNvPr id="39" name="TextBox 38"/>
          <p:cNvSpPr txBox="1"/>
          <p:nvPr/>
        </p:nvSpPr>
        <p:spPr>
          <a:xfrm>
            <a:off x="8054504" y="3139627"/>
            <a:ext cx="983426" cy="415498"/>
          </a:xfrm>
          <a:prstGeom prst="rect">
            <a:avLst/>
          </a:prstGeom>
          <a:noFill/>
        </p:spPr>
        <p:txBody>
          <a:bodyPr wrap="square" rtlCol="0">
            <a:spAutoFit/>
          </a:bodyPr>
          <a:lstStyle/>
          <a:p>
            <a:pPr fontAlgn="base">
              <a:spcBef>
                <a:spcPct val="0"/>
              </a:spcBef>
              <a:spcAft>
                <a:spcPct val="0"/>
              </a:spcAft>
            </a:pPr>
            <a:r>
              <a:rPr lang="en-GB" sz="1050" b="1" dirty="0">
                <a:solidFill>
                  <a:srgbClr val="00B050"/>
                </a:solidFill>
                <a:latin typeface="JLR Emeric" panose="02000503040000020004" pitchFamily="2" charset="0"/>
              </a:rPr>
              <a:t>Total Value Added</a:t>
            </a:r>
          </a:p>
        </p:txBody>
      </p:sp>
      <p:sp>
        <p:nvSpPr>
          <p:cNvPr id="43" name="Text Box 4"/>
          <p:cNvSpPr txBox="1">
            <a:spLocks noChangeArrowheads="1"/>
          </p:cNvSpPr>
          <p:nvPr/>
        </p:nvSpPr>
        <p:spPr bwMode="auto">
          <a:xfrm>
            <a:off x="1335528" y="1189058"/>
            <a:ext cx="6469856" cy="300082"/>
          </a:xfrm>
          <a:prstGeom prst="rect">
            <a:avLst/>
          </a:prstGeom>
          <a:solidFill>
            <a:schemeClr val="bg1">
              <a:alpha val="90000"/>
            </a:schemeClr>
          </a:solidFill>
          <a:ln>
            <a:noFill/>
          </a:ln>
          <a:effectLst/>
        </p:spPr>
        <p:txBody>
          <a:bodyPr wrap="square">
            <a:spAutoFit/>
          </a:bodyPr>
          <a:lstStyle/>
          <a:p>
            <a:pPr fontAlgn="base">
              <a:spcBef>
                <a:spcPct val="50000"/>
              </a:spcBef>
              <a:spcAft>
                <a:spcPct val="0"/>
              </a:spcAft>
            </a:pPr>
            <a:r>
              <a:rPr lang="en-GB" sz="1350" b="1" dirty="0">
                <a:solidFill>
                  <a:srgbClr val="000000"/>
                </a:solidFill>
                <a:latin typeface="JLR Emeric" panose="02000503040000020004" pitchFamily="2" charset="0"/>
              </a:rPr>
              <a:t>The time from when parts enter the process until they are finished goods</a:t>
            </a:r>
            <a:endParaRPr lang="en-GB" sz="1050" dirty="0">
              <a:solidFill>
                <a:srgbClr val="000000"/>
              </a:solidFill>
              <a:latin typeface="JLR Emeric" panose="02000503040000020004" pitchFamily="2" charset="0"/>
            </a:endParaRPr>
          </a:p>
        </p:txBody>
      </p:sp>
      <p:sp>
        <p:nvSpPr>
          <p:cNvPr id="42" name="TextBox 41"/>
          <p:cNvSpPr txBox="1"/>
          <p:nvPr/>
        </p:nvSpPr>
        <p:spPr>
          <a:xfrm>
            <a:off x="7266036" y="3205285"/>
            <a:ext cx="788468" cy="253916"/>
          </a:xfrm>
          <a:prstGeom prst="rect">
            <a:avLst/>
          </a:prstGeom>
          <a:noFill/>
          <a:ln w="9525">
            <a:solidFill>
              <a:schemeClr val="tx1"/>
            </a:solidFill>
          </a:ln>
        </p:spPr>
        <p:txBody>
          <a:bodyPr wrap="square" rtlCol="0">
            <a:spAutoFit/>
          </a:bodyPr>
          <a:lstStyle/>
          <a:p>
            <a:pPr algn="ctr" fontAlgn="base">
              <a:spcBef>
                <a:spcPct val="0"/>
              </a:spcBef>
              <a:spcAft>
                <a:spcPct val="0"/>
              </a:spcAft>
            </a:pPr>
            <a:r>
              <a:rPr lang="en-GB" sz="1050" b="1" dirty="0">
                <a:solidFill>
                  <a:srgbClr val="000000"/>
                </a:solidFill>
                <a:latin typeface="JLR Emeric" panose="02000503040000020004" pitchFamily="2" charset="0"/>
              </a:rPr>
              <a:t>135 sec</a:t>
            </a:r>
          </a:p>
        </p:txBody>
      </p:sp>
      <p:sp>
        <p:nvSpPr>
          <p:cNvPr id="44" name="TextBox 43"/>
          <p:cNvSpPr txBox="1"/>
          <p:nvPr/>
        </p:nvSpPr>
        <p:spPr>
          <a:xfrm>
            <a:off x="7266036" y="2813058"/>
            <a:ext cx="788468" cy="253916"/>
          </a:xfrm>
          <a:prstGeom prst="rect">
            <a:avLst/>
          </a:prstGeom>
          <a:noFill/>
          <a:ln w="9525">
            <a:solidFill>
              <a:schemeClr val="tx1"/>
            </a:solidFill>
          </a:ln>
        </p:spPr>
        <p:txBody>
          <a:bodyPr wrap="square" rtlCol="0">
            <a:spAutoFit/>
          </a:bodyPr>
          <a:lstStyle/>
          <a:p>
            <a:pPr algn="ctr" fontAlgn="base">
              <a:spcBef>
                <a:spcPct val="0"/>
              </a:spcBef>
              <a:spcAft>
                <a:spcPct val="0"/>
              </a:spcAft>
            </a:pPr>
            <a:r>
              <a:rPr lang="en-GB" sz="1050" b="1" dirty="0">
                <a:solidFill>
                  <a:srgbClr val="000000"/>
                </a:solidFill>
                <a:latin typeface="JLR Emeric" panose="02000503040000020004" pitchFamily="2" charset="0"/>
              </a:rPr>
              <a:t>7.69 days</a:t>
            </a:r>
          </a:p>
        </p:txBody>
      </p:sp>
      <p:pic>
        <p:nvPicPr>
          <p:cNvPr id="37" name="Picture 36"/>
          <p:cNvPicPr>
            <a:picLocks noChangeAspect="1"/>
          </p:cNvPicPr>
          <p:nvPr/>
        </p:nvPicPr>
        <p:blipFill>
          <a:blip r:embed="rId4"/>
          <a:stretch>
            <a:fillRect/>
          </a:stretch>
        </p:blipFill>
        <p:spPr>
          <a:xfrm>
            <a:off x="2267187" y="1977366"/>
            <a:ext cx="570214" cy="496561"/>
          </a:xfrm>
          <a:prstGeom prst="rect">
            <a:avLst/>
          </a:prstGeom>
        </p:spPr>
      </p:pic>
      <p:pic>
        <p:nvPicPr>
          <p:cNvPr id="40" name="Picture 39"/>
          <p:cNvPicPr>
            <a:picLocks noChangeAspect="1"/>
          </p:cNvPicPr>
          <p:nvPr/>
        </p:nvPicPr>
        <p:blipFill>
          <a:blip r:embed="rId4"/>
          <a:stretch>
            <a:fillRect/>
          </a:stretch>
        </p:blipFill>
        <p:spPr>
          <a:xfrm>
            <a:off x="4058936" y="1979473"/>
            <a:ext cx="570214" cy="496561"/>
          </a:xfrm>
          <a:prstGeom prst="rect">
            <a:avLst/>
          </a:prstGeom>
        </p:spPr>
      </p:pic>
      <p:pic>
        <p:nvPicPr>
          <p:cNvPr id="41" name="Picture 40"/>
          <p:cNvPicPr>
            <a:picLocks noChangeAspect="1"/>
          </p:cNvPicPr>
          <p:nvPr/>
        </p:nvPicPr>
        <p:blipFill>
          <a:blip r:embed="rId4"/>
          <a:stretch>
            <a:fillRect/>
          </a:stretch>
        </p:blipFill>
        <p:spPr>
          <a:xfrm>
            <a:off x="5771065" y="1977366"/>
            <a:ext cx="570214" cy="496561"/>
          </a:xfrm>
          <a:prstGeom prst="rect">
            <a:avLst/>
          </a:prstGeom>
        </p:spPr>
      </p:pic>
      <p:pic>
        <p:nvPicPr>
          <p:cNvPr id="45" name="Picture 44"/>
          <p:cNvPicPr>
            <a:picLocks noChangeAspect="1"/>
          </p:cNvPicPr>
          <p:nvPr/>
        </p:nvPicPr>
        <p:blipFill>
          <a:blip r:embed="rId5"/>
          <a:stretch>
            <a:fillRect/>
          </a:stretch>
        </p:blipFill>
        <p:spPr>
          <a:xfrm>
            <a:off x="1657036" y="2028328"/>
            <a:ext cx="317526" cy="317526"/>
          </a:xfrm>
          <a:prstGeom prst="rect">
            <a:avLst/>
          </a:prstGeom>
        </p:spPr>
      </p:pic>
      <p:pic>
        <p:nvPicPr>
          <p:cNvPr id="46" name="Picture 45"/>
          <p:cNvPicPr>
            <a:picLocks noChangeAspect="1"/>
          </p:cNvPicPr>
          <p:nvPr/>
        </p:nvPicPr>
        <p:blipFill>
          <a:blip r:embed="rId5"/>
          <a:stretch>
            <a:fillRect/>
          </a:stretch>
        </p:blipFill>
        <p:spPr>
          <a:xfrm>
            <a:off x="3275305" y="2007702"/>
            <a:ext cx="317526" cy="317526"/>
          </a:xfrm>
          <a:prstGeom prst="rect">
            <a:avLst/>
          </a:prstGeom>
        </p:spPr>
      </p:pic>
      <p:pic>
        <p:nvPicPr>
          <p:cNvPr id="48" name="Picture 47"/>
          <p:cNvPicPr>
            <a:picLocks noChangeAspect="1"/>
          </p:cNvPicPr>
          <p:nvPr/>
        </p:nvPicPr>
        <p:blipFill>
          <a:blip r:embed="rId5"/>
          <a:stretch>
            <a:fillRect/>
          </a:stretch>
        </p:blipFill>
        <p:spPr>
          <a:xfrm>
            <a:off x="5044241" y="2028328"/>
            <a:ext cx="317526" cy="317526"/>
          </a:xfrm>
          <a:prstGeom prst="rect">
            <a:avLst/>
          </a:prstGeom>
        </p:spPr>
      </p:pic>
      <p:pic>
        <p:nvPicPr>
          <p:cNvPr id="50" name="Picture 49"/>
          <p:cNvPicPr>
            <a:picLocks noChangeAspect="1"/>
          </p:cNvPicPr>
          <p:nvPr/>
        </p:nvPicPr>
        <p:blipFill>
          <a:blip r:embed="rId5"/>
          <a:stretch>
            <a:fillRect/>
          </a:stretch>
        </p:blipFill>
        <p:spPr>
          <a:xfrm>
            <a:off x="6734174" y="2036905"/>
            <a:ext cx="317526" cy="317526"/>
          </a:xfrm>
          <a:prstGeom prst="rect">
            <a:avLst/>
          </a:prstGeom>
        </p:spPr>
      </p:pic>
      <p:sp>
        <p:nvSpPr>
          <p:cNvPr id="58" name="TextBox 57"/>
          <p:cNvSpPr txBox="1"/>
          <p:nvPr/>
        </p:nvSpPr>
        <p:spPr>
          <a:xfrm>
            <a:off x="1309712" y="2305245"/>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500</a:t>
            </a:r>
          </a:p>
        </p:txBody>
      </p:sp>
      <p:sp>
        <p:nvSpPr>
          <p:cNvPr id="59" name="TextBox 58"/>
          <p:cNvSpPr txBox="1"/>
          <p:nvPr/>
        </p:nvSpPr>
        <p:spPr>
          <a:xfrm>
            <a:off x="2956455" y="2293336"/>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1030</a:t>
            </a:r>
          </a:p>
        </p:txBody>
      </p:sp>
      <p:sp>
        <p:nvSpPr>
          <p:cNvPr id="60" name="TextBox 59"/>
          <p:cNvSpPr txBox="1"/>
          <p:nvPr/>
        </p:nvSpPr>
        <p:spPr>
          <a:xfrm>
            <a:off x="4716222" y="2304344"/>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770</a:t>
            </a:r>
          </a:p>
        </p:txBody>
      </p:sp>
      <p:sp>
        <p:nvSpPr>
          <p:cNvPr id="61" name="TextBox 60"/>
          <p:cNvSpPr txBox="1"/>
          <p:nvPr/>
        </p:nvSpPr>
        <p:spPr>
          <a:xfrm>
            <a:off x="6388893" y="2304023"/>
            <a:ext cx="98342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latin typeface="JLR Emeric" panose="02000503040000020004" pitchFamily="2" charset="0"/>
              </a:rPr>
              <a:t>300</a:t>
            </a:r>
          </a:p>
        </p:txBody>
      </p:sp>
      <p:sp>
        <p:nvSpPr>
          <p:cNvPr id="62" name="TextBox 61"/>
          <p:cNvSpPr txBox="1"/>
          <p:nvPr/>
        </p:nvSpPr>
        <p:spPr>
          <a:xfrm>
            <a:off x="2933888" y="2869123"/>
            <a:ext cx="983426"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3.05 days</a:t>
            </a:r>
          </a:p>
        </p:txBody>
      </p:sp>
      <p:sp>
        <p:nvSpPr>
          <p:cNvPr id="63" name="TextBox 62"/>
          <p:cNvSpPr txBox="1"/>
          <p:nvPr/>
        </p:nvSpPr>
        <p:spPr>
          <a:xfrm>
            <a:off x="4787840" y="2873817"/>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2.28 days</a:t>
            </a:r>
          </a:p>
        </p:txBody>
      </p:sp>
      <p:sp>
        <p:nvSpPr>
          <p:cNvPr id="64" name="TextBox 63"/>
          <p:cNvSpPr txBox="1"/>
          <p:nvPr/>
        </p:nvSpPr>
        <p:spPr>
          <a:xfrm>
            <a:off x="6408367" y="2874591"/>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0.88 days</a:t>
            </a:r>
          </a:p>
        </p:txBody>
      </p:sp>
      <p:sp>
        <p:nvSpPr>
          <p:cNvPr id="65" name="TextBox 64"/>
          <p:cNvSpPr txBox="1"/>
          <p:nvPr/>
        </p:nvSpPr>
        <p:spPr>
          <a:xfrm>
            <a:off x="1339113" y="2849328"/>
            <a:ext cx="983426"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1.48 days</a:t>
            </a:r>
          </a:p>
        </p:txBody>
      </p:sp>
      <p:sp>
        <p:nvSpPr>
          <p:cNvPr id="69" name="TextBox 68"/>
          <p:cNvSpPr txBox="1"/>
          <p:nvPr/>
        </p:nvSpPr>
        <p:spPr>
          <a:xfrm>
            <a:off x="2118926" y="3115906"/>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65 sec</a:t>
            </a:r>
          </a:p>
        </p:txBody>
      </p:sp>
      <p:sp>
        <p:nvSpPr>
          <p:cNvPr id="70" name="TextBox 69"/>
          <p:cNvSpPr txBox="1"/>
          <p:nvPr/>
        </p:nvSpPr>
        <p:spPr>
          <a:xfrm>
            <a:off x="3896955" y="3135618"/>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10 sec</a:t>
            </a:r>
          </a:p>
        </p:txBody>
      </p:sp>
      <p:sp>
        <p:nvSpPr>
          <p:cNvPr id="71" name="TextBox 70"/>
          <p:cNvSpPr txBox="1"/>
          <p:nvPr/>
        </p:nvSpPr>
        <p:spPr>
          <a:xfrm>
            <a:off x="5627262" y="3147303"/>
            <a:ext cx="944480" cy="253916"/>
          </a:xfrm>
          <a:prstGeom prst="rect">
            <a:avLst/>
          </a:prstGeom>
          <a:noFill/>
        </p:spPr>
        <p:txBody>
          <a:bodyPr wrap="square" rtlCol="0">
            <a:spAutoFit/>
          </a:bodyPr>
          <a:lstStyle/>
          <a:p>
            <a:pPr algn="ctr" fontAlgn="base">
              <a:spcBef>
                <a:spcPct val="0"/>
              </a:spcBef>
              <a:spcAft>
                <a:spcPct val="0"/>
              </a:spcAft>
            </a:pPr>
            <a:r>
              <a:rPr lang="en-GB" sz="1050" dirty="0">
                <a:solidFill>
                  <a:srgbClr val="000000"/>
                </a:solidFill>
                <a:latin typeface="JLR Emeric" panose="02000503040000020004" pitchFamily="2" charset="0"/>
              </a:rPr>
              <a:t>60 sec</a:t>
            </a:r>
          </a:p>
        </p:txBody>
      </p:sp>
    </p:spTree>
    <p:extLst>
      <p:ext uri="{BB962C8B-B14F-4D97-AF65-F5344CB8AC3E}">
        <p14:creationId xmlns:p14="http://schemas.microsoft.com/office/powerpoint/2010/main" val="538203924"/>
      </p:ext>
    </p:extLst>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6608" y="1082504"/>
            <a:ext cx="6210690" cy="37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72411" y="3121058"/>
            <a:ext cx="4053184" cy="323165"/>
          </a:xfrm>
          <a:prstGeom prst="rect">
            <a:avLst/>
          </a:prstGeom>
          <a:solidFill>
            <a:schemeClr val="bg1"/>
          </a:solidFill>
        </p:spPr>
        <p:txBody>
          <a:bodyPr wrap="square" rtlCol="0">
            <a:spAutoFit/>
          </a:bodyPr>
          <a:lstStyle/>
          <a:p>
            <a:pPr algn="ctr" fontAlgn="base">
              <a:spcBef>
                <a:spcPct val="0"/>
              </a:spcBef>
              <a:spcAft>
                <a:spcPct val="0"/>
              </a:spcAft>
            </a:pPr>
            <a:r>
              <a:rPr lang="en-GB" sz="1500" b="1" dirty="0">
                <a:solidFill>
                  <a:schemeClr val="bg1">
                    <a:lumMod val="85000"/>
                  </a:schemeClr>
                </a:solidFill>
                <a:latin typeface="JLR Emeric" panose="02000503040000020004" pitchFamily="2" charset="0"/>
              </a:rPr>
              <a:t>Lead Time Analysis</a:t>
            </a:r>
          </a:p>
        </p:txBody>
      </p:sp>
      <p:sp>
        <p:nvSpPr>
          <p:cNvPr id="6" name="Rectangle 1030"/>
          <p:cNvSpPr txBox="1">
            <a:spLocks noChangeArrowheads="1"/>
          </p:cNvSpPr>
          <p:nvPr/>
        </p:nvSpPr>
        <p:spPr bwMode="auto">
          <a:xfrm>
            <a:off x="176919" y="33467"/>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latin typeface="JLR Emeric" panose="02000503040000020004" pitchFamily="2" charset="0"/>
              </a:rPr>
              <a:t>Value Stream Map – Material Flow</a:t>
            </a:r>
          </a:p>
          <a:p>
            <a:endParaRPr lang="en-GB" sz="1500" b="0" dirty="0">
              <a:latin typeface="JLR Emeric" panose="02000503040000020004" pitchFamily="2" charset="0"/>
            </a:endParaRPr>
          </a:p>
          <a:p>
            <a:r>
              <a:rPr lang="en-GB" sz="1500" b="0" dirty="0">
                <a:latin typeface="JLR Emeric" panose="02000503040000020004" pitchFamily="2" charset="0"/>
              </a:rPr>
              <a:t>Material Flow</a:t>
            </a:r>
          </a:p>
        </p:txBody>
      </p:sp>
      <p:sp>
        <p:nvSpPr>
          <p:cNvPr id="9" name="Oval 8"/>
          <p:cNvSpPr/>
          <p:nvPr/>
        </p:nvSpPr>
        <p:spPr>
          <a:xfrm>
            <a:off x="1223628" y="4402629"/>
            <a:ext cx="6696744" cy="539764"/>
          </a:xfrm>
          <a:prstGeom prst="ellipse">
            <a:avLst/>
          </a:prstGeom>
          <a:noFill/>
          <a:ln>
            <a:solidFill>
              <a:srgbClr val="C7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srgbClr val="FFFFFF"/>
              </a:solidFill>
              <a:latin typeface="JLR Emeric" panose="02000503040000020004" pitchFamily="2" charset="0"/>
            </a:endParaRPr>
          </a:p>
        </p:txBody>
      </p:sp>
    </p:spTree>
    <p:extLst>
      <p:ext uri="{BB962C8B-B14F-4D97-AF65-F5344CB8AC3E}">
        <p14:creationId xmlns:p14="http://schemas.microsoft.com/office/powerpoint/2010/main" val="3060911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30"/>
          <p:cNvSpPr txBox="1">
            <a:spLocks noChangeArrowheads="1"/>
          </p:cNvSpPr>
          <p:nvPr/>
        </p:nvSpPr>
        <p:spPr bwMode="auto">
          <a:xfrm>
            <a:off x="162210" y="7666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solidFill>
                  <a:schemeClr val="tx1"/>
                </a:solidFill>
                <a:latin typeface="JLR Emeric" panose="02000503040000020004" pitchFamily="2" charset="0"/>
              </a:rPr>
              <a:t>Value Stream Map – Examples</a:t>
            </a:r>
          </a:p>
          <a:p>
            <a:endParaRPr lang="en-GB" sz="1500" b="0" dirty="0">
              <a:solidFill>
                <a:schemeClr val="tx1"/>
              </a:solidFill>
              <a:latin typeface="JLR Emeric" panose="02000503040000020004" pitchFamily="2" charset="0"/>
            </a:endParaRPr>
          </a:p>
          <a:p>
            <a:r>
              <a:rPr lang="en-GB" sz="1500" b="0" dirty="0">
                <a:solidFill>
                  <a:schemeClr val="tx1"/>
                </a:solidFill>
                <a:latin typeface="JLR Emeric" panose="02000503040000020004" pitchFamily="2" charset="0"/>
              </a:rPr>
              <a:t>Push vs Pull</a:t>
            </a:r>
          </a:p>
        </p:txBody>
      </p:sp>
      <p:grpSp>
        <p:nvGrpSpPr>
          <p:cNvPr id="5" name="Group 4"/>
          <p:cNvGrpSpPr/>
          <p:nvPr/>
        </p:nvGrpSpPr>
        <p:grpSpPr>
          <a:xfrm>
            <a:off x="200722" y="1158427"/>
            <a:ext cx="8854068" cy="3528710"/>
            <a:chOff x="410580" y="1909198"/>
            <a:chExt cx="11356555" cy="4612755"/>
          </a:xfrm>
        </p:grpSpPr>
        <p:grpSp>
          <p:nvGrpSpPr>
            <p:cNvPr id="6" name="Group 33"/>
            <p:cNvGrpSpPr>
              <a:grpSpLocks/>
            </p:cNvGrpSpPr>
            <p:nvPr/>
          </p:nvGrpSpPr>
          <p:grpSpPr bwMode="auto">
            <a:xfrm>
              <a:off x="1132272" y="5359634"/>
              <a:ext cx="9009476" cy="1162319"/>
              <a:chOff x="333" y="2945"/>
              <a:chExt cx="4257" cy="732"/>
            </a:xfrm>
          </p:grpSpPr>
          <p:sp>
            <p:nvSpPr>
              <p:cNvPr id="201" name="Rectangle 34"/>
              <p:cNvSpPr>
                <a:spLocks noChangeArrowheads="1"/>
              </p:cNvSpPr>
              <p:nvPr/>
            </p:nvSpPr>
            <p:spPr bwMode="auto">
              <a:xfrm>
                <a:off x="3960"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2" name="Line 35"/>
              <p:cNvSpPr>
                <a:spLocks noChangeShapeType="1"/>
              </p:cNvSpPr>
              <p:nvPr/>
            </p:nvSpPr>
            <p:spPr bwMode="auto">
              <a:xfrm>
                <a:off x="3969" y="3082"/>
                <a:ext cx="6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03" name="Rectangle 36"/>
              <p:cNvSpPr>
                <a:spLocks noChangeArrowheads="1"/>
              </p:cNvSpPr>
              <p:nvPr/>
            </p:nvSpPr>
            <p:spPr bwMode="auto">
              <a:xfrm>
                <a:off x="4057" y="2945"/>
                <a:ext cx="27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Shipping</a:t>
                </a:r>
              </a:p>
            </p:txBody>
          </p:sp>
          <p:sp>
            <p:nvSpPr>
              <p:cNvPr id="204" name="Rectangle 37"/>
              <p:cNvSpPr>
                <a:spLocks noChangeArrowheads="1"/>
              </p:cNvSpPr>
              <p:nvPr/>
            </p:nvSpPr>
            <p:spPr bwMode="auto">
              <a:xfrm>
                <a:off x="2751"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5" name="Line 38"/>
              <p:cNvSpPr>
                <a:spLocks noChangeShapeType="1"/>
              </p:cNvSpPr>
              <p:nvPr/>
            </p:nvSpPr>
            <p:spPr bwMode="auto">
              <a:xfrm>
                <a:off x="2754"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06" name="Rectangle 39"/>
              <p:cNvSpPr>
                <a:spLocks noChangeArrowheads="1"/>
              </p:cNvSpPr>
              <p:nvPr/>
            </p:nvSpPr>
            <p:spPr bwMode="auto">
              <a:xfrm>
                <a:off x="2848" y="2945"/>
                <a:ext cx="3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Assembly</a:t>
                </a:r>
              </a:p>
            </p:txBody>
          </p:sp>
          <p:sp>
            <p:nvSpPr>
              <p:cNvPr id="207" name="Rectangle 40"/>
              <p:cNvSpPr>
                <a:spLocks noChangeArrowheads="1"/>
              </p:cNvSpPr>
              <p:nvPr/>
            </p:nvSpPr>
            <p:spPr bwMode="auto">
              <a:xfrm>
                <a:off x="1506" y="2951"/>
                <a:ext cx="636" cy="72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8" name="Line 41"/>
              <p:cNvSpPr>
                <a:spLocks noChangeShapeType="1"/>
              </p:cNvSpPr>
              <p:nvPr/>
            </p:nvSpPr>
            <p:spPr bwMode="auto">
              <a:xfrm>
                <a:off x="1509" y="3082"/>
                <a:ext cx="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09" name="Rectangle 42"/>
              <p:cNvSpPr>
                <a:spLocks noChangeArrowheads="1"/>
              </p:cNvSpPr>
              <p:nvPr/>
            </p:nvSpPr>
            <p:spPr bwMode="auto">
              <a:xfrm>
                <a:off x="1639" y="2945"/>
                <a:ext cx="27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Welding</a:t>
                </a:r>
              </a:p>
            </p:txBody>
          </p:sp>
          <p:sp>
            <p:nvSpPr>
              <p:cNvPr id="210" name="Rectangle 43"/>
              <p:cNvSpPr>
                <a:spLocks noChangeArrowheads="1"/>
              </p:cNvSpPr>
              <p:nvPr/>
            </p:nvSpPr>
            <p:spPr bwMode="auto">
              <a:xfrm>
                <a:off x="333" y="2951"/>
                <a:ext cx="636"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11" name="Line 44"/>
              <p:cNvSpPr>
                <a:spLocks noChangeShapeType="1"/>
              </p:cNvSpPr>
              <p:nvPr/>
            </p:nvSpPr>
            <p:spPr bwMode="auto">
              <a:xfrm>
                <a:off x="342"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12" name="Rectangle 45"/>
              <p:cNvSpPr>
                <a:spLocks noChangeArrowheads="1"/>
              </p:cNvSpPr>
              <p:nvPr/>
            </p:nvSpPr>
            <p:spPr bwMode="auto">
              <a:xfrm>
                <a:off x="430" y="2945"/>
                <a:ext cx="3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Stamping</a:t>
                </a:r>
              </a:p>
            </p:txBody>
          </p:sp>
          <p:sp>
            <p:nvSpPr>
              <p:cNvPr id="213" name="Text Box 46"/>
              <p:cNvSpPr txBox="1">
                <a:spLocks noChangeArrowheads="1"/>
              </p:cNvSpPr>
              <p:nvPr/>
            </p:nvSpPr>
            <p:spPr bwMode="auto">
              <a:xfrm>
                <a:off x="360" y="3100"/>
                <a:ext cx="393"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63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5%</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214" name="Text Box 47"/>
              <p:cNvSpPr txBox="1">
                <a:spLocks noChangeArrowheads="1"/>
              </p:cNvSpPr>
              <p:nvPr/>
            </p:nvSpPr>
            <p:spPr bwMode="auto">
              <a:xfrm>
                <a:off x="1552" y="3092"/>
                <a:ext cx="393"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73 secs</a:t>
                </a:r>
              </a:p>
              <a:p>
                <a:pPr eaLnBrk="1" fontAlgn="base" hangingPunct="1">
                  <a:spcBef>
                    <a:spcPct val="0"/>
                  </a:spcBef>
                  <a:spcAft>
                    <a:spcPct val="0"/>
                  </a:spcAft>
                </a:pPr>
                <a:r>
                  <a:rPr lang="en-GB" sz="675" dirty="0">
                    <a:solidFill>
                      <a:srgbClr val="000000"/>
                    </a:solidFill>
                    <a:latin typeface="JLR Emeric" panose="02000503040000020004" pitchFamily="2" charset="0"/>
                  </a:rPr>
                  <a:t>C/O = 20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2%</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215" name="Text Box 48"/>
              <p:cNvSpPr txBox="1">
                <a:spLocks noChangeArrowheads="1"/>
              </p:cNvSpPr>
              <p:nvPr/>
            </p:nvSpPr>
            <p:spPr bwMode="auto">
              <a:xfrm>
                <a:off x="3986" y="3096"/>
                <a:ext cx="393"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40 secs</a:t>
                </a:r>
              </a:p>
              <a:p>
                <a:pPr eaLnBrk="1" fontAlgn="base" hangingPunct="1">
                  <a:spcBef>
                    <a:spcPct val="0"/>
                  </a:spcBef>
                  <a:spcAft>
                    <a:spcPct val="0"/>
                  </a:spcAft>
                </a:pPr>
                <a:r>
                  <a:rPr lang="en-GB" sz="675" dirty="0">
                    <a:solidFill>
                      <a:srgbClr val="000000"/>
                    </a:solidFill>
                    <a:latin typeface="JLR Emeric" panose="02000503040000020004" pitchFamily="2" charset="0"/>
                  </a:rPr>
                  <a:t>C/O  = 10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0%</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2 / 3</a:t>
                </a:r>
              </a:p>
            </p:txBody>
          </p:sp>
          <p:sp>
            <p:nvSpPr>
              <p:cNvPr id="216" name="Text Box 49"/>
              <p:cNvSpPr txBox="1">
                <a:spLocks noChangeArrowheads="1"/>
              </p:cNvSpPr>
              <p:nvPr/>
            </p:nvSpPr>
            <p:spPr bwMode="auto">
              <a:xfrm>
                <a:off x="2780" y="3102"/>
                <a:ext cx="393"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110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8%</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4 / 3</a:t>
                </a:r>
              </a:p>
            </p:txBody>
          </p:sp>
        </p:grpSp>
        <p:grpSp>
          <p:nvGrpSpPr>
            <p:cNvPr id="7" name="Group 50"/>
            <p:cNvGrpSpPr>
              <a:grpSpLocks/>
            </p:cNvGrpSpPr>
            <p:nvPr/>
          </p:nvGrpSpPr>
          <p:grpSpPr bwMode="auto">
            <a:xfrm>
              <a:off x="5358705" y="5272304"/>
              <a:ext cx="694176" cy="352506"/>
              <a:chOff x="3752" y="2295"/>
              <a:chExt cx="328" cy="222"/>
            </a:xfrm>
          </p:grpSpPr>
          <p:sp>
            <p:nvSpPr>
              <p:cNvPr id="199" name="AutoShape 51"/>
              <p:cNvSpPr>
                <a:spLocks noChangeArrowheads="1"/>
              </p:cNvSpPr>
              <p:nvPr/>
            </p:nvSpPr>
            <p:spPr bwMode="auto">
              <a:xfrm>
                <a:off x="3752" y="2295"/>
                <a:ext cx="156" cy="210"/>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0" name="Rectangle 52"/>
              <p:cNvSpPr>
                <a:spLocks noChangeArrowheads="1"/>
              </p:cNvSpPr>
              <p:nvPr/>
            </p:nvSpPr>
            <p:spPr bwMode="auto">
              <a:xfrm>
                <a:off x="3795" y="2354"/>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8" name="Group 53"/>
            <p:cNvGrpSpPr>
              <a:grpSpLocks/>
            </p:cNvGrpSpPr>
            <p:nvPr/>
          </p:nvGrpSpPr>
          <p:grpSpPr bwMode="auto">
            <a:xfrm>
              <a:off x="2787291" y="5254833"/>
              <a:ext cx="725922" cy="369972"/>
              <a:chOff x="3737" y="2284"/>
              <a:chExt cx="343" cy="233"/>
            </a:xfrm>
          </p:grpSpPr>
          <p:sp>
            <p:nvSpPr>
              <p:cNvPr id="197" name="AutoShape 54"/>
              <p:cNvSpPr>
                <a:spLocks noChangeArrowheads="1"/>
              </p:cNvSpPr>
              <p:nvPr/>
            </p:nvSpPr>
            <p:spPr bwMode="auto">
              <a:xfrm>
                <a:off x="3737" y="228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98" name="Rectangle 55"/>
              <p:cNvSpPr>
                <a:spLocks noChangeArrowheads="1"/>
              </p:cNvSpPr>
              <p:nvPr/>
            </p:nvSpPr>
            <p:spPr bwMode="auto">
              <a:xfrm>
                <a:off x="3795" y="2354"/>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9" name="Group 56"/>
            <p:cNvGrpSpPr>
              <a:grpSpLocks/>
            </p:cNvGrpSpPr>
            <p:nvPr/>
          </p:nvGrpSpPr>
          <p:grpSpPr bwMode="auto">
            <a:xfrm>
              <a:off x="7853928" y="5254833"/>
              <a:ext cx="738620" cy="369972"/>
              <a:chOff x="3731" y="2284"/>
              <a:chExt cx="349" cy="233"/>
            </a:xfrm>
          </p:grpSpPr>
          <p:sp>
            <p:nvSpPr>
              <p:cNvPr id="195" name="AutoShape 57"/>
              <p:cNvSpPr>
                <a:spLocks noChangeArrowheads="1"/>
              </p:cNvSpPr>
              <p:nvPr/>
            </p:nvSpPr>
            <p:spPr bwMode="auto">
              <a:xfrm>
                <a:off x="3731" y="228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96" name="Rectangle 58"/>
              <p:cNvSpPr>
                <a:spLocks noChangeArrowheads="1"/>
              </p:cNvSpPr>
              <p:nvPr/>
            </p:nvSpPr>
            <p:spPr bwMode="auto">
              <a:xfrm>
                <a:off x="3795" y="2354"/>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0" name="Group 59"/>
            <p:cNvGrpSpPr>
              <a:grpSpLocks/>
            </p:cNvGrpSpPr>
            <p:nvPr/>
          </p:nvGrpSpPr>
          <p:grpSpPr bwMode="auto">
            <a:xfrm>
              <a:off x="10531163" y="4905506"/>
              <a:ext cx="651848" cy="350918"/>
              <a:chOff x="3772" y="2304"/>
              <a:chExt cx="308" cy="221"/>
            </a:xfrm>
          </p:grpSpPr>
          <p:sp>
            <p:nvSpPr>
              <p:cNvPr id="193" name="AutoShape 60"/>
              <p:cNvSpPr>
                <a:spLocks noChangeArrowheads="1"/>
              </p:cNvSpPr>
              <p:nvPr/>
            </p:nvSpPr>
            <p:spPr bwMode="auto">
              <a:xfrm>
                <a:off x="3772"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94" name="Rectangle 61"/>
              <p:cNvSpPr>
                <a:spLocks noChangeArrowheads="1"/>
              </p:cNvSpPr>
              <p:nvPr/>
            </p:nvSpPr>
            <p:spPr bwMode="auto">
              <a:xfrm>
                <a:off x="3795" y="2354"/>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1" name="Group 62"/>
            <p:cNvGrpSpPr>
              <a:grpSpLocks/>
            </p:cNvGrpSpPr>
            <p:nvPr/>
          </p:nvGrpSpPr>
          <p:grpSpPr bwMode="auto">
            <a:xfrm>
              <a:off x="626452" y="4905506"/>
              <a:ext cx="651848" cy="350918"/>
              <a:chOff x="3772" y="2304"/>
              <a:chExt cx="308" cy="221"/>
            </a:xfrm>
          </p:grpSpPr>
          <p:sp>
            <p:nvSpPr>
              <p:cNvPr id="191" name="AutoShape 63"/>
              <p:cNvSpPr>
                <a:spLocks noChangeArrowheads="1"/>
              </p:cNvSpPr>
              <p:nvPr/>
            </p:nvSpPr>
            <p:spPr bwMode="auto">
              <a:xfrm>
                <a:off x="3772"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92" name="Rectangle 64"/>
              <p:cNvSpPr>
                <a:spLocks noChangeArrowheads="1"/>
              </p:cNvSpPr>
              <p:nvPr/>
            </p:nvSpPr>
            <p:spPr bwMode="auto">
              <a:xfrm>
                <a:off x="3795" y="2354"/>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sp>
          <p:nvSpPr>
            <p:cNvPr id="12" name="Text Box 65"/>
            <p:cNvSpPr txBox="1">
              <a:spLocks noChangeArrowheads="1"/>
            </p:cNvSpPr>
            <p:nvPr/>
          </p:nvSpPr>
          <p:spPr bwMode="auto">
            <a:xfrm>
              <a:off x="7928001" y="5647038"/>
              <a:ext cx="304298" cy="40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500 A</a:t>
              </a:r>
            </a:p>
            <a:p>
              <a:pPr eaLnBrk="1" fontAlgn="base" hangingPunct="1">
                <a:spcBef>
                  <a:spcPct val="0"/>
                </a:spcBef>
                <a:spcAft>
                  <a:spcPct val="0"/>
                </a:spcAft>
              </a:pPr>
              <a:r>
                <a:rPr lang="en-GB" sz="675" dirty="0">
                  <a:solidFill>
                    <a:srgbClr val="000000"/>
                  </a:solidFill>
                  <a:latin typeface="JLR Emeric" panose="02000503040000020004" pitchFamily="2" charset="0"/>
                </a:rPr>
                <a:t>200 B</a:t>
              </a:r>
            </a:p>
            <a:p>
              <a:pPr eaLnBrk="1" fontAlgn="base" hangingPunct="1">
                <a:spcBef>
                  <a:spcPct val="0"/>
                </a:spcBef>
                <a:spcAft>
                  <a:spcPct val="0"/>
                </a:spcAft>
              </a:pPr>
              <a:r>
                <a:rPr lang="en-GB" sz="675" dirty="0">
                  <a:solidFill>
                    <a:srgbClr val="000000"/>
                  </a:solidFill>
                  <a:latin typeface="JLR Emeric" panose="02000503040000020004" pitchFamily="2" charset="0"/>
                </a:rPr>
                <a:t>  50 C</a:t>
              </a:r>
            </a:p>
          </p:txBody>
        </p:sp>
        <p:sp>
          <p:nvSpPr>
            <p:cNvPr id="13" name="Text Box 66"/>
            <p:cNvSpPr txBox="1">
              <a:spLocks noChangeArrowheads="1"/>
            </p:cNvSpPr>
            <p:nvPr/>
          </p:nvSpPr>
          <p:spPr bwMode="auto">
            <a:xfrm>
              <a:off x="5354470" y="5647038"/>
              <a:ext cx="372149" cy="40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1000 A</a:t>
              </a:r>
            </a:p>
            <a:p>
              <a:pPr eaLnBrk="1" fontAlgn="base" hangingPunct="1">
                <a:spcBef>
                  <a:spcPct val="0"/>
                </a:spcBef>
                <a:spcAft>
                  <a:spcPct val="0"/>
                </a:spcAft>
              </a:pPr>
              <a:r>
                <a:rPr lang="en-GB" sz="675" dirty="0">
                  <a:solidFill>
                    <a:srgbClr val="000000"/>
                  </a:solidFill>
                  <a:latin typeface="JLR Emeric" panose="02000503040000020004" pitchFamily="2" charset="0"/>
                </a:rPr>
                <a:t>  800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4" name="Text Box 67"/>
            <p:cNvSpPr txBox="1">
              <a:spLocks noChangeArrowheads="1"/>
            </p:cNvSpPr>
            <p:nvPr/>
          </p:nvSpPr>
          <p:spPr bwMode="auto">
            <a:xfrm>
              <a:off x="2797871" y="5647038"/>
              <a:ext cx="331028" cy="40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150 A</a:t>
              </a:r>
            </a:p>
            <a:p>
              <a:pPr eaLnBrk="1" fontAlgn="base" hangingPunct="1">
                <a:spcBef>
                  <a:spcPct val="0"/>
                </a:spcBef>
                <a:spcAft>
                  <a:spcPct val="0"/>
                </a:spcAft>
              </a:pPr>
              <a:r>
                <a:rPr lang="en-GB" sz="675" dirty="0">
                  <a:solidFill>
                    <a:srgbClr val="000000"/>
                  </a:solidFill>
                  <a:latin typeface="JLR Emeric" panose="02000503040000020004" pitchFamily="2" charset="0"/>
                </a:rPr>
                <a:t> 100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5" name="Text Box 68"/>
            <p:cNvSpPr txBox="1">
              <a:spLocks noChangeArrowheads="1"/>
            </p:cNvSpPr>
            <p:nvPr/>
          </p:nvSpPr>
          <p:spPr bwMode="auto">
            <a:xfrm>
              <a:off x="546032" y="5316762"/>
              <a:ext cx="335140" cy="27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6 Tns</a:t>
              </a:r>
            </a:p>
            <a:p>
              <a:pPr eaLnBrk="1" fontAlgn="base" hangingPunct="1">
                <a:spcBef>
                  <a:spcPct val="0"/>
                </a:spcBef>
                <a:spcAft>
                  <a:spcPct val="0"/>
                </a:spcAft>
              </a:pPr>
              <a:r>
                <a:rPr lang="en-GB" sz="675" dirty="0">
                  <a:solidFill>
                    <a:srgbClr val="000000"/>
                  </a:solidFill>
                  <a:latin typeface="JLR Emeric" panose="02000503040000020004" pitchFamily="2" charset="0"/>
                </a:rPr>
                <a:t>3 Coils</a:t>
              </a:r>
            </a:p>
          </p:txBody>
        </p:sp>
        <p:sp>
          <p:nvSpPr>
            <p:cNvPr id="16" name="Text Box 69"/>
            <p:cNvSpPr txBox="1">
              <a:spLocks noChangeArrowheads="1"/>
            </p:cNvSpPr>
            <p:nvPr/>
          </p:nvSpPr>
          <p:spPr bwMode="auto">
            <a:xfrm>
              <a:off x="10501534" y="5253247"/>
              <a:ext cx="304298" cy="40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120 A</a:t>
              </a:r>
            </a:p>
            <a:p>
              <a:pPr eaLnBrk="1" fontAlgn="base" hangingPunct="1">
                <a:spcBef>
                  <a:spcPct val="0"/>
                </a:spcBef>
                <a:spcAft>
                  <a:spcPct val="0"/>
                </a:spcAft>
              </a:pPr>
              <a:r>
                <a:rPr lang="en-GB" sz="675" dirty="0">
                  <a:solidFill>
                    <a:srgbClr val="000000"/>
                  </a:solidFill>
                  <a:latin typeface="JLR Emeric" panose="02000503040000020004" pitchFamily="2" charset="0"/>
                </a:rPr>
                <a:t>  50 B</a:t>
              </a:r>
            </a:p>
            <a:p>
              <a:pPr eaLnBrk="1" fontAlgn="base" hangingPunct="1">
                <a:spcBef>
                  <a:spcPct val="0"/>
                </a:spcBef>
                <a:spcAft>
                  <a:spcPct val="0"/>
                </a:spcAft>
              </a:pPr>
              <a:r>
                <a:rPr lang="en-GB" sz="675" dirty="0">
                  <a:solidFill>
                    <a:srgbClr val="000000"/>
                  </a:solidFill>
                  <a:latin typeface="JLR Emeric" panose="02000503040000020004" pitchFamily="2" charset="0"/>
                </a:rPr>
                <a:t>150 C</a:t>
              </a:r>
            </a:p>
          </p:txBody>
        </p:sp>
        <p:grpSp>
          <p:nvGrpSpPr>
            <p:cNvPr id="17" name="Group 70"/>
            <p:cNvGrpSpPr>
              <a:grpSpLocks/>
            </p:cNvGrpSpPr>
            <p:nvPr/>
          </p:nvGrpSpPr>
          <p:grpSpPr bwMode="auto">
            <a:xfrm>
              <a:off x="457137" y="2034640"/>
              <a:ext cx="1397020" cy="2223015"/>
              <a:chOff x="4332" y="1084"/>
              <a:chExt cx="1188" cy="1916"/>
            </a:xfrm>
          </p:grpSpPr>
          <p:sp>
            <p:nvSpPr>
              <p:cNvPr id="163" name="Rectangle 71"/>
              <p:cNvSpPr>
                <a:spLocks noChangeArrowheads="1"/>
              </p:cNvSpPr>
              <p:nvPr/>
            </p:nvSpPr>
            <p:spPr bwMode="auto">
              <a:xfrm>
                <a:off x="4332" y="1295"/>
                <a:ext cx="1178" cy="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4" name="Rectangle 72"/>
              <p:cNvSpPr>
                <a:spLocks noChangeArrowheads="1"/>
              </p:cNvSpPr>
              <p:nvPr/>
            </p:nvSpPr>
            <p:spPr bwMode="auto">
              <a:xfrm>
                <a:off x="4415" y="1444"/>
                <a:ext cx="59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Supplier</a:t>
                </a:r>
              </a:p>
            </p:txBody>
          </p:sp>
          <p:sp>
            <p:nvSpPr>
              <p:cNvPr id="165" name="Line 73"/>
              <p:cNvSpPr>
                <a:spLocks noChangeShapeType="1"/>
              </p:cNvSpPr>
              <p:nvPr/>
            </p:nvSpPr>
            <p:spPr bwMode="auto">
              <a:xfrm>
                <a:off x="4361" y="204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66" name="Line 74"/>
              <p:cNvSpPr>
                <a:spLocks noChangeShapeType="1"/>
              </p:cNvSpPr>
              <p:nvPr/>
            </p:nvSpPr>
            <p:spPr bwMode="auto">
              <a:xfrm>
                <a:off x="4338" y="2053"/>
                <a:ext cx="0" cy="9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67" name="Line 75"/>
              <p:cNvSpPr>
                <a:spLocks noChangeShapeType="1"/>
              </p:cNvSpPr>
              <p:nvPr/>
            </p:nvSpPr>
            <p:spPr bwMode="auto">
              <a:xfrm>
                <a:off x="5520" y="2053"/>
                <a:ext cx="0" cy="9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68" name="Line 76"/>
              <p:cNvSpPr>
                <a:spLocks noChangeShapeType="1"/>
              </p:cNvSpPr>
              <p:nvPr/>
            </p:nvSpPr>
            <p:spPr bwMode="auto">
              <a:xfrm>
                <a:off x="4361" y="2199"/>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69" name="Line 77"/>
              <p:cNvSpPr>
                <a:spLocks noChangeShapeType="1"/>
              </p:cNvSpPr>
              <p:nvPr/>
            </p:nvSpPr>
            <p:spPr bwMode="auto">
              <a:xfrm>
                <a:off x="4361" y="2362"/>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0" name="Line 78"/>
              <p:cNvSpPr>
                <a:spLocks noChangeShapeType="1"/>
              </p:cNvSpPr>
              <p:nvPr/>
            </p:nvSpPr>
            <p:spPr bwMode="auto">
              <a:xfrm>
                <a:off x="4361" y="2525"/>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1" name="Line 79"/>
              <p:cNvSpPr>
                <a:spLocks noChangeShapeType="1"/>
              </p:cNvSpPr>
              <p:nvPr/>
            </p:nvSpPr>
            <p:spPr bwMode="auto">
              <a:xfrm>
                <a:off x="4361" y="268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2" name="Rectangle 80"/>
              <p:cNvSpPr>
                <a:spLocks noChangeArrowheads="1"/>
              </p:cNvSpPr>
              <p:nvPr/>
            </p:nvSpPr>
            <p:spPr bwMode="auto">
              <a:xfrm>
                <a:off x="4366" y="2031"/>
                <a:ext cx="9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Demand/month</a:t>
                </a:r>
                <a:r>
                  <a:rPr lang="en-US" sz="788" b="1" dirty="0">
                    <a:solidFill>
                      <a:srgbClr val="000000"/>
                    </a:solidFill>
                    <a:latin typeface="JLR Emeric" panose="02000503040000020004" pitchFamily="2" charset="0"/>
                  </a:rPr>
                  <a:t>:</a:t>
                </a:r>
              </a:p>
            </p:txBody>
          </p:sp>
          <p:sp>
            <p:nvSpPr>
              <p:cNvPr id="173" name="Rectangle 81"/>
              <p:cNvSpPr>
                <a:spLocks noChangeArrowheads="1"/>
              </p:cNvSpPr>
              <p:nvPr/>
            </p:nvSpPr>
            <p:spPr bwMode="auto">
              <a:xfrm>
                <a:off x="4438" y="2194"/>
                <a:ext cx="51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a:t>
                </a:r>
              </a:p>
            </p:txBody>
          </p:sp>
          <p:sp>
            <p:nvSpPr>
              <p:cNvPr id="174" name="Rectangle 82"/>
              <p:cNvSpPr>
                <a:spLocks noChangeArrowheads="1"/>
              </p:cNvSpPr>
              <p:nvPr/>
            </p:nvSpPr>
            <p:spPr bwMode="auto">
              <a:xfrm>
                <a:off x="4438" y="2357"/>
                <a:ext cx="5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B =</a:t>
                </a:r>
              </a:p>
            </p:txBody>
          </p:sp>
          <p:sp>
            <p:nvSpPr>
              <p:cNvPr id="175" name="Rectangle 83"/>
              <p:cNvSpPr>
                <a:spLocks noChangeArrowheads="1"/>
              </p:cNvSpPr>
              <p:nvPr/>
            </p:nvSpPr>
            <p:spPr bwMode="auto">
              <a:xfrm>
                <a:off x="4438" y="2520"/>
                <a:ext cx="5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C =</a:t>
                </a:r>
              </a:p>
            </p:txBody>
          </p:sp>
          <p:sp>
            <p:nvSpPr>
              <p:cNvPr id="176" name="Line 84"/>
              <p:cNvSpPr>
                <a:spLocks noChangeShapeType="1"/>
              </p:cNvSpPr>
              <p:nvPr/>
            </p:nvSpPr>
            <p:spPr bwMode="auto">
              <a:xfrm>
                <a:off x="4361" y="2851"/>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7" name="Rectangle 85"/>
              <p:cNvSpPr>
                <a:spLocks noChangeArrowheads="1"/>
              </p:cNvSpPr>
              <p:nvPr/>
            </p:nvSpPr>
            <p:spPr bwMode="auto">
              <a:xfrm>
                <a:off x="4366" y="2684"/>
                <a:ext cx="6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 of shifts =</a:t>
                </a:r>
              </a:p>
            </p:txBody>
          </p:sp>
          <p:grpSp>
            <p:nvGrpSpPr>
              <p:cNvPr id="178" name="Group 86"/>
              <p:cNvGrpSpPr>
                <a:grpSpLocks/>
              </p:cNvGrpSpPr>
              <p:nvPr/>
            </p:nvGrpSpPr>
            <p:grpSpPr bwMode="auto">
              <a:xfrm>
                <a:off x="4334" y="1084"/>
                <a:ext cx="1174" cy="199"/>
                <a:chOff x="4334" y="1084"/>
                <a:chExt cx="1174" cy="199"/>
              </a:xfrm>
            </p:grpSpPr>
            <p:grpSp>
              <p:nvGrpSpPr>
                <p:cNvPr id="179" name="Group 87"/>
                <p:cNvGrpSpPr>
                  <a:grpSpLocks/>
                </p:cNvGrpSpPr>
                <p:nvPr/>
              </p:nvGrpSpPr>
              <p:grpSpPr bwMode="auto">
                <a:xfrm>
                  <a:off x="4334" y="1092"/>
                  <a:ext cx="290" cy="187"/>
                  <a:chOff x="4358" y="1092"/>
                  <a:chExt cx="290" cy="187"/>
                </a:xfrm>
              </p:grpSpPr>
              <p:sp>
                <p:nvSpPr>
                  <p:cNvPr id="189" name="Line 88"/>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90" name="Line 89"/>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80" name="Group 90"/>
                <p:cNvGrpSpPr>
                  <a:grpSpLocks/>
                </p:cNvGrpSpPr>
                <p:nvPr/>
              </p:nvGrpSpPr>
              <p:grpSpPr bwMode="auto">
                <a:xfrm>
                  <a:off x="4914" y="1096"/>
                  <a:ext cx="290" cy="187"/>
                  <a:chOff x="4358" y="1092"/>
                  <a:chExt cx="290" cy="187"/>
                </a:xfrm>
              </p:grpSpPr>
              <p:sp>
                <p:nvSpPr>
                  <p:cNvPr id="187" name="Line 91"/>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88" name="Line 92"/>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81" name="Group 93"/>
                <p:cNvGrpSpPr>
                  <a:grpSpLocks/>
                </p:cNvGrpSpPr>
                <p:nvPr/>
              </p:nvGrpSpPr>
              <p:grpSpPr bwMode="auto">
                <a:xfrm>
                  <a:off x="5218" y="1088"/>
                  <a:ext cx="290" cy="187"/>
                  <a:chOff x="4358" y="1092"/>
                  <a:chExt cx="290" cy="187"/>
                </a:xfrm>
              </p:grpSpPr>
              <p:sp>
                <p:nvSpPr>
                  <p:cNvPr id="185" name="Line 94"/>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86" name="Line 95"/>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82" name="Group 96"/>
                <p:cNvGrpSpPr>
                  <a:grpSpLocks/>
                </p:cNvGrpSpPr>
                <p:nvPr/>
              </p:nvGrpSpPr>
              <p:grpSpPr bwMode="auto">
                <a:xfrm>
                  <a:off x="4638" y="1084"/>
                  <a:ext cx="290" cy="187"/>
                  <a:chOff x="4358" y="1092"/>
                  <a:chExt cx="290" cy="187"/>
                </a:xfrm>
              </p:grpSpPr>
              <p:sp>
                <p:nvSpPr>
                  <p:cNvPr id="183" name="Line 97"/>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84" name="Line 98"/>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sp>
          <p:nvSpPr>
            <p:cNvPr id="18" name="Line 99"/>
            <p:cNvSpPr>
              <a:spLocks noChangeShapeType="1"/>
            </p:cNvSpPr>
            <p:nvPr/>
          </p:nvSpPr>
          <p:spPr bwMode="auto">
            <a:xfrm>
              <a:off x="573544" y="4194139"/>
              <a:ext cx="406347" cy="83839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19" name="Group 100"/>
            <p:cNvGrpSpPr>
              <a:grpSpLocks/>
            </p:cNvGrpSpPr>
            <p:nvPr/>
          </p:nvGrpSpPr>
          <p:grpSpPr bwMode="auto">
            <a:xfrm>
              <a:off x="550262" y="4394205"/>
              <a:ext cx="550262" cy="331969"/>
              <a:chOff x="356" y="2157"/>
              <a:chExt cx="264" cy="224"/>
            </a:xfrm>
          </p:grpSpPr>
          <p:grpSp>
            <p:nvGrpSpPr>
              <p:cNvPr id="157" name="Group 101"/>
              <p:cNvGrpSpPr>
                <a:grpSpLocks/>
              </p:cNvGrpSpPr>
              <p:nvPr/>
            </p:nvGrpSpPr>
            <p:grpSpPr bwMode="auto">
              <a:xfrm>
                <a:off x="359" y="2192"/>
                <a:ext cx="261" cy="189"/>
                <a:chOff x="359" y="2192"/>
                <a:chExt cx="261" cy="189"/>
              </a:xfrm>
            </p:grpSpPr>
            <p:sp>
              <p:nvSpPr>
                <p:cNvPr id="159" name="Rectangle 102"/>
                <p:cNvSpPr>
                  <a:spLocks noChangeArrowheads="1"/>
                </p:cNvSpPr>
                <p:nvPr/>
              </p:nvSpPr>
              <p:spPr bwMode="auto">
                <a:xfrm>
                  <a:off x="359" y="2192"/>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0" name="Rectangle 103"/>
                <p:cNvSpPr>
                  <a:spLocks noChangeArrowheads="1"/>
                </p:cNvSpPr>
                <p:nvPr/>
              </p:nvSpPr>
              <p:spPr bwMode="auto">
                <a:xfrm>
                  <a:off x="554" y="2268"/>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1" name="Oval 104"/>
                <p:cNvSpPr>
                  <a:spLocks noChangeArrowheads="1"/>
                </p:cNvSpPr>
                <p:nvPr/>
              </p:nvSpPr>
              <p:spPr bwMode="auto">
                <a:xfrm>
                  <a:off x="363"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2" name="Oval 105"/>
                <p:cNvSpPr>
                  <a:spLocks noChangeArrowheads="1"/>
                </p:cNvSpPr>
                <p:nvPr/>
              </p:nvSpPr>
              <p:spPr bwMode="auto">
                <a:xfrm>
                  <a:off x="545"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8" name="Rectangle 106"/>
              <p:cNvSpPr>
                <a:spLocks noChangeArrowheads="1"/>
              </p:cNvSpPr>
              <p:nvPr/>
            </p:nvSpPr>
            <p:spPr bwMode="auto">
              <a:xfrm>
                <a:off x="356" y="2157"/>
                <a:ext cx="17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week</a:t>
                </a:r>
              </a:p>
            </p:txBody>
          </p:sp>
        </p:grpSp>
        <p:sp>
          <p:nvSpPr>
            <p:cNvPr id="20" name="Line 107"/>
            <p:cNvSpPr>
              <a:spLocks noChangeShapeType="1"/>
            </p:cNvSpPr>
            <p:nvPr/>
          </p:nvSpPr>
          <p:spPr bwMode="auto">
            <a:xfrm flipV="1">
              <a:off x="11115288" y="4270357"/>
              <a:ext cx="571426" cy="143384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21" name="Group 108"/>
            <p:cNvGrpSpPr>
              <a:grpSpLocks/>
            </p:cNvGrpSpPr>
            <p:nvPr/>
          </p:nvGrpSpPr>
          <p:grpSpPr bwMode="auto">
            <a:xfrm>
              <a:off x="11218990" y="4724487"/>
              <a:ext cx="548145" cy="330502"/>
              <a:chOff x="4928" y="2174"/>
              <a:chExt cx="264" cy="224"/>
            </a:xfrm>
          </p:grpSpPr>
          <p:grpSp>
            <p:nvGrpSpPr>
              <p:cNvPr id="151" name="Group 109"/>
              <p:cNvGrpSpPr>
                <a:grpSpLocks/>
              </p:cNvGrpSpPr>
              <p:nvPr/>
            </p:nvGrpSpPr>
            <p:grpSpPr bwMode="auto">
              <a:xfrm>
                <a:off x="4931" y="2209"/>
                <a:ext cx="261" cy="189"/>
                <a:chOff x="4931" y="2209"/>
                <a:chExt cx="261" cy="189"/>
              </a:xfrm>
            </p:grpSpPr>
            <p:sp>
              <p:nvSpPr>
                <p:cNvPr id="153" name="Rectangle 110"/>
                <p:cNvSpPr>
                  <a:spLocks noChangeArrowheads="1"/>
                </p:cNvSpPr>
                <p:nvPr/>
              </p:nvSpPr>
              <p:spPr bwMode="auto">
                <a:xfrm>
                  <a:off x="4931" y="2209"/>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4" name="Rectangle 111"/>
                <p:cNvSpPr>
                  <a:spLocks noChangeArrowheads="1"/>
                </p:cNvSpPr>
                <p:nvPr/>
              </p:nvSpPr>
              <p:spPr bwMode="auto">
                <a:xfrm>
                  <a:off x="5126" y="2285"/>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5" name="Oval 112"/>
                <p:cNvSpPr>
                  <a:spLocks noChangeArrowheads="1"/>
                </p:cNvSpPr>
                <p:nvPr/>
              </p:nvSpPr>
              <p:spPr bwMode="auto">
                <a:xfrm>
                  <a:off x="4935"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6" name="Oval 113"/>
                <p:cNvSpPr>
                  <a:spLocks noChangeArrowheads="1"/>
                </p:cNvSpPr>
                <p:nvPr/>
              </p:nvSpPr>
              <p:spPr bwMode="auto">
                <a:xfrm>
                  <a:off x="5117"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2" name="Rectangle 114"/>
              <p:cNvSpPr>
                <a:spLocks noChangeArrowheads="1"/>
              </p:cNvSpPr>
              <p:nvPr/>
            </p:nvSpPr>
            <p:spPr bwMode="auto">
              <a:xfrm>
                <a:off x="4928" y="2174"/>
                <a:ext cx="14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day</a:t>
                </a:r>
              </a:p>
            </p:txBody>
          </p:sp>
        </p:grpSp>
        <p:grpSp>
          <p:nvGrpSpPr>
            <p:cNvPr id="22" name="Group 125"/>
            <p:cNvGrpSpPr>
              <a:grpSpLocks/>
            </p:cNvGrpSpPr>
            <p:nvPr/>
          </p:nvGrpSpPr>
          <p:grpSpPr bwMode="auto">
            <a:xfrm>
              <a:off x="5102622" y="6093229"/>
              <a:ext cx="992587" cy="190544"/>
              <a:chOff x="3441" y="3079"/>
              <a:chExt cx="613" cy="120"/>
            </a:xfrm>
          </p:grpSpPr>
          <p:sp>
            <p:nvSpPr>
              <p:cNvPr id="142" name="Freeform 12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43" name="Freeform 12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44" name="Rectangle 12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5" name="Rectangle 12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6" name="Rectangle 13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7" name="Rectangle 13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8" name="Rectangle 13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9" name="Rectangle 13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0" name="Rectangle 13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grpSp>
          <p:nvGrpSpPr>
            <p:cNvPr id="23" name="Group 135"/>
            <p:cNvGrpSpPr>
              <a:grpSpLocks/>
            </p:cNvGrpSpPr>
            <p:nvPr/>
          </p:nvGrpSpPr>
          <p:grpSpPr bwMode="auto">
            <a:xfrm>
              <a:off x="2562952" y="6093229"/>
              <a:ext cx="992587" cy="190544"/>
              <a:chOff x="3441" y="3079"/>
              <a:chExt cx="613" cy="120"/>
            </a:xfrm>
          </p:grpSpPr>
          <p:sp>
            <p:nvSpPr>
              <p:cNvPr id="133" name="Freeform 13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34" name="Freeform 13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35" name="Rectangle 13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6" name="Rectangle 13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7" name="Rectangle 14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8" name="Rectangle 14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9" name="Rectangle 14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0" name="Rectangle 14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1" name="Rectangle 14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24" name="Rectangle 145"/>
            <p:cNvSpPr>
              <a:spLocks noChangeArrowheads="1"/>
            </p:cNvSpPr>
            <p:nvPr/>
          </p:nvSpPr>
          <p:spPr bwMode="auto">
            <a:xfrm>
              <a:off x="5739656" y="3234459"/>
              <a:ext cx="1028566" cy="6071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1225" tIns="30613" rIns="61225" bIns="30613"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5" name="Text Box 146"/>
            <p:cNvSpPr txBox="1">
              <a:spLocks noChangeArrowheads="1"/>
            </p:cNvSpPr>
            <p:nvPr/>
          </p:nvSpPr>
          <p:spPr bwMode="auto">
            <a:xfrm>
              <a:off x="5671929" y="3247176"/>
              <a:ext cx="1136504" cy="47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788" b="1" dirty="0">
                  <a:solidFill>
                    <a:srgbClr val="000000"/>
                  </a:solidFill>
                  <a:latin typeface="JLR Emeric" panose="02000503040000020004" pitchFamily="2" charset="0"/>
                </a:rPr>
                <a:t>Planning  </a:t>
              </a:r>
            </a:p>
            <a:p>
              <a:pPr algn="ctr" fontAlgn="base">
                <a:spcBef>
                  <a:spcPct val="50000"/>
                </a:spcBef>
                <a:spcAft>
                  <a:spcPct val="0"/>
                </a:spcAft>
              </a:pPr>
              <a:r>
                <a:rPr lang="en-GB" sz="788" b="1" dirty="0">
                  <a:solidFill>
                    <a:srgbClr val="000000"/>
                  </a:solidFill>
                  <a:latin typeface="JLR Emeric" panose="02000503040000020004" pitchFamily="2" charset="0"/>
                </a:rPr>
                <a:t>Logistics</a:t>
              </a:r>
            </a:p>
          </p:txBody>
        </p:sp>
        <p:sp>
          <p:nvSpPr>
            <p:cNvPr id="26" name="Line 147"/>
            <p:cNvSpPr>
              <a:spLocks noChangeShapeType="1"/>
            </p:cNvSpPr>
            <p:nvPr/>
          </p:nvSpPr>
          <p:spPr bwMode="auto">
            <a:xfrm flipH="1">
              <a:off x="6791500" y="3495477"/>
              <a:ext cx="10497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7" name="Line 148"/>
            <p:cNvSpPr>
              <a:spLocks noChangeShapeType="1"/>
            </p:cNvSpPr>
            <p:nvPr/>
          </p:nvSpPr>
          <p:spPr bwMode="auto">
            <a:xfrm flipH="1">
              <a:off x="7745992"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8" name="Line 149"/>
            <p:cNvSpPr>
              <a:spLocks noChangeShapeType="1"/>
            </p:cNvSpPr>
            <p:nvPr/>
          </p:nvSpPr>
          <p:spPr bwMode="auto">
            <a:xfrm>
              <a:off x="7745994" y="3593925"/>
              <a:ext cx="24846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9" name="Text Box 150"/>
            <p:cNvSpPr txBox="1">
              <a:spLocks noChangeArrowheads="1"/>
            </p:cNvSpPr>
            <p:nvPr/>
          </p:nvSpPr>
          <p:spPr bwMode="auto">
            <a:xfrm>
              <a:off x="8264507" y="3390679"/>
              <a:ext cx="1911100" cy="21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30" name="Line 151"/>
            <p:cNvSpPr>
              <a:spLocks noChangeShapeType="1"/>
            </p:cNvSpPr>
            <p:nvPr/>
          </p:nvSpPr>
          <p:spPr bwMode="auto">
            <a:xfrm flipH="1">
              <a:off x="6791501" y="3741596"/>
              <a:ext cx="12423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1" name="Line 152"/>
            <p:cNvSpPr>
              <a:spLocks noChangeShapeType="1"/>
            </p:cNvSpPr>
            <p:nvPr/>
          </p:nvSpPr>
          <p:spPr bwMode="auto">
            <a:xfrm flipH="1">
              <a:off x="7936467" y="3741596"/>
              <a:ext cx="97354" cy="1460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2" name="Line 153"/>
            <p:cNvSpPr>
              <a:spLocks noChangeShapeType="1"/>
            </p:cNvSpPr>
            <p:nvPr/>
          </p:nvSpPr>
          <p:spPr bwMode="auto">
            <a:xfrm>
              <a:off x="7936467" y="3887680"/>
              <a:ext cx="22941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3" name="Text Box 154"/>
            <p:cNvSpPr txBox="1">
              <a:spLocks noChangeArrowheads="1"/>
            </p:cNvSpPr>
            <p:nvPr/>
          </p:nvSpPr>
          <p:spPr bwMode="auto">
            <a:xfrm>
              <a:off x="8353395" y="3681258"/>
              <a:ext cx="1911100" cy="21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34" name="Line 155"/>
            <p:cNvSpPr>
              <a:spLocks noChangeShapeType="1"/>
            </p:cNvSpPr>
            <p:nvPr/>
          </p:nvSpPr>
          <p:spPr bwMode="auto">
            <a:xfrm flipH="1">
              <a:off x="1917452" y="349547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5" name="Line 156"/>
            <p:cNvSpPr>
              <a:spLocks noChangeShapeType="1"/>
            </p:cNvSpPr>
            <p:nvPr/>
          </p:nvSpPr>
          <p:spPr bwMode="auto">
            <a:xfrm flipH="1">
              <a:off x="2776705"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6" name="Line 157"/>
            <p:cNvSpPr>
              <a:spLocks noChangeShapeType="1"/>
            </p:cNvSpPr>
            <p:nvPr/>
          </p:nvSpPr>
          <p:spPr bwMode="auto">
            <a:xfrm>
              <a:off x="2776705" y="359392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7" name="Text Box 158"/>
            <p:cNvSpPr txBox="1">
              <a:spLocks noChangeArrowheads="1"/>
            </p:cNvSpPr>
            <p:nvPr/>
          </p:nvSpPr>
          <p:spPr bwMode="auto">
            <a:xfrm>
              <a:off x="3542838" y="3395442"/>
              <a:ext cx="1911102" cy="21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38" name="Line 159"/>
            <p:cNvSpPr>
              <a:spLocks noChangeShapeType="1"/>
            </p:cNvSpPr>
            <p:nvPr/>
          </p:nvSpPr>
          <p:spPr bwMode="auto">
            <a:xfrm flipH="1">
              <a:off x="1917452" y="368125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9" name="Line 160"/>
            <p:cNvSpPr>
              <a:spLocks noChangeShapeType="1"/>
            </p:cNvSpPr>
            <p:nvPr/>
          </p:nvSpPr>
          <p:spPr bwMode="auto">
            <a:xfrm flipH="1">
              <a:off x="2776705" y="368125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0" name="Line 161"/>
            <p:cNvSpPr>
              <a:spLocks noChangeShapeType="1"/>
            </p:cNvSpPr>
            <p:nvPr/>
          </p:nvSpPr>
          <p:spPr bwMode="auto">
            <a:xfrm>
              <a:off x="2776705" y="377970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1" name="Text Box 162"/>
            <p:cNvSpPr txBox="1">
              <a:spLocks noChangeArrowheads="1"/>
            </p:cNvSpPr>
            <p:nvPr/>
          </p:nvSpPr>
          <p:spPr bwMode="auto">
            <a:xfrm>
              <a:off x="3407389" y="3581224"/>
              <a:ext cx="1911102" cy="21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42" name="Line 163"/>
            <p:cNvSpPr>
              <a:spLocks noChangeShapeType="1"/>
            </p:cNvSpPr>
            <p:nvPr/>
          </p:nvSpPr>
          <p:spPr bwMode="auto">
            <a:xfrm flipH="1">
              <a:off x="1655020" y="3838458"/>
              <a:ext cx="4084635" cy="15180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3" name="Line 164"/>
            <p:cNvSpPr>
              <a:spLocks noChangeShapeType="1"/>
            </p:cNvSpPr>
            <p:nvPr/>
          </p:nvSpPr>
          <p:spPr bwMode="auto">
            <a:xfrm flipH="1">
              <a:off x="4376699" y="3838458"/>
              <a:ext cx="1553431" cy="14910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4" name="Line 165"/>
            <p:cNvSpPr>
              <a:spLocks noChangeShapeType="1"/>
            </p:cNvSpPr>
            <p:nvPr/>
          </p:nvSpPr>
          <p:spPr bwMode="auto">
            <a:xfrm>
              <a:off x="6313196" y="3838458"/>
              <a:ext cx="554494" cy="15418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5" name="Line 166"/>
            <p:cNvSpPr>
              <a:spLocks noChangeShapeType="1"/>
            </p:cNvSpPr>
            <p:nvPr/>
          </p:nvSpPr>
          <p:spPr bwMode="auto">
            <a:xfrm>
              <a:off x="6791500" y="3838457"/>
              <a:ext cx="2683584" cy="14783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6" name="Text Box 167"/>
            <p:cNvSpPr txBox="1">
              <a:spLocks noChangeArrowheads="1"/>
            </p:cNvSpPr>
            <p:nvPr/>
          </p:nvSpPr>
          <p:spPr bwMode="auto">
            <a:xfrm rot="20400430">
              <a:off x="3011623" y="4215098"/>
              <a:ext cx="1911101" cy="21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Daily build schedule</a:t>
              </a:r>
            </a:p>
          </p:txBody>
        </p:sp>
        <p:grpSp>
          <p:nvGrpSpPr>
            <p:cNvPr id="47" name="Group 168"/>
            <p:cNvGrpSpPr>
              <a:grpSpLocks/>
            </p:cNvGrpSpPr>
            <p:nvPr/>
          </p:nvGrpSpPr>
          <p:grpSpPr bwMode="auto">
            <a:xfrm>
              <a:off x="9809474" y="4322754"/>
              <a:ext cx="778832" cy="703426"/>
              <a:chOff x="4513" y="2524"/>
              <a:chExt cx="368" cy="443"/>
            </a:xfrm>
          </p:grpSpPr>
          <p:sp>
            <p:nvSpPr>
              <p:cNvPr id="115" name="Freeform 169"/>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6" name="Rectangle 170"/>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17" name="Freeform 171"/>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8" name="Freeform 172"/>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9" name="Freeform 173"/>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0" name="Freeform 174"/>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1" name="Freeform 175"/>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2" name="Freeform 176"/>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3" name="Freeform 177"/>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4" name="Freeform 178"/>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5" name="Freeform 179"/>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6" name="Freeform 180"/>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7" name="Freeform 181"/>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8" name="Freeform 182"/>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9" name="Freeform 183"/>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30" name="Rectangle 184"/>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1" name="Rectangle 185"/>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2" name="Rectangle 186"/>
              <p:cNvSpPr>
                <a:spLocks noChangeArrowheads="1"/>
              </p:cNvSpPr>
              <p:nvPr/>
            </p:nvSpPr>
            <p:spPr bwMode="auto">
              <a:xfrm>
                <a:off x="4552" y="2913"/>
                <a:ext cx="124"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48" name="Group 187"/>
            <p:cNvGrpSpPr>
              <a:grpSpLocks/>
            </p:cNvGrpSpPr>
            <p:nvPr/>
          </p:nvGrpSpPr>
          <p:grpSpPr bwMode="auto">
            <a:xfrm>
              <a:off x="3204216" y="4792771"/>
              <a:ext cx="592590" cy="678021"/>
              <a:chOff x="4513" y="2524"/>
              <a:chExt cx="368" cy="443"/>
            </a:xfrm>
          </p:grpSpPr>
          <p:sp>
            <p:nvSpPr>
              <p:cNvPr id="97" name="Freeform 188"/>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8" name="Rectangle 189"/>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99" name="Freeform 190"/>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0" name="Freeform 191"/>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1" name="Freeform 192"/>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2" name="Freeform 193"/>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3" name="Freeform 194"/>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4" name="Freeform 195"/>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5" name="Freeform 196"/>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6" name="Freeform 197"/>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7" name="Freeform 198"/>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8" name="Freeform 199"/>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9" name="Freeform 200"/>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0" name="Freeform 201"/>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1" name="Freeform 202"/>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2" name="Rectangle 203"/>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13" name="Rectangle 204"/>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14" name="Rectangle 205"/>
              <p:cNvSpPr>
                <a:spLocks noChangeArrowheads="1"/>
              </p:cNvSpPr>
              <p:nvPr/>
            </p:nvSpPr>
            <p:spPr bwMode="auto">
              <a:xfrm>
                <a:off x="4552" y="2913"/>
                <a:ext cx="163"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49" name="Group 206"/>
            <p:cNvGrpSpPr>
              <a:grpSpLocks/>
            </p:cNvGrpSpPr>
            <p:nvPr/>
          </p:nvGrpSpPr>
          <p:grpSpPr bwMode="auto">
            <a:xfrm>
              <a:off x="410580" y="5681977"/>
              <a:ext cx="592590" cy="678021"/>
              <a:chOff x="4513" y="2524"/>
              <a:chExt cx="368" cy="443"/>
            </a:xfrm>
          </p:grpSpPr>
          <p:sp>
            <p:nvSpPr>
              <p:cNvPr id="79" name="Freeform 207"/>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0" name="Rectangle 208"/>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81" name="Freeform 209"/>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2" name="Freeform 210"/>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3" name="Freeform 211"/>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4" name="Freeform 212"/>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5" name="Freeform 213"/>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6" name="Freeform 214"/>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7" name="Freeform 215"/>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8" name="Freeform 216"/>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9" name="Freeform 217"/>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0" name="Freeform 218"/>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1" name="Freeform 219"/>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2" name="Freeform 220"/>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3" name="Freeform 221"/>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4" name="Rectangle 222"/>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95" name="Rectangle 223"/>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96" name="Rectangle 224"/>
              <p:cNvSpPr>
                <a:spLocks noChangeArrowheads="1"/>
              </p:cNvSpPr>
              <p:nvPr/>
            </p:nvSpPr>
            <p:spPr bwMode="auto">
              <a:xfrm>
                <a:off x="4552" y="2913"/>
                <a:ext cx="163"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50" name="Group 225"/>
            <p:cNvGrpSpPr>
              <a:grpSpLocks/>
            </p:cNvGrpSpPr>
            <p:nvPr/>
          </p:nvGrpSpPr>
          <p:grpSpPr bwMode="auto">
            <a:xfrm>
              <a:off x="10253911" y="1909198"/>
              <a:ext cx="1462425" cy="2223015"/>
              <a:chOff x="4699" y="868"/>
              <a:chExt cx="691" cy="1400"/>
            </a:xfrm>
          </p:grpSpPr>
          <p:sp>
            <p:nvSpPr>
              <p:cNvPr id="51" name="Rectangle 226"/>
              <p:cNvSpPr>
                <a:spLocks noChangeArrowheads="1"/>
              </p:cNvSpPr>
              <p:nvPr/>
            </p:nvSpPr>
            <p:spPr bwMode="auto">
              <a:xfrm>
                <a:off x="4728" y="1010"/>
                <a:ext cx="654" cy="4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52" name="Rectangle 227"/>
              <p:cNvSpPr>
                <a:spLocks noChangeArrowheads="1"/>
              </p:cNvSpPr>
              <p:nvPr/>
            </p:nvSpPr>
            <p:spPr bwMode="auto">
              <a:xfrm>
                <a:off x="4774" y="1131"/>
                <a:ext cx="39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Customer</a:t>
                </a:r>
              </a:p>
            </p:txBody>
          </p:sp>
          <p:sp>
            <p:nvSpPr>
              <p:cNvPr id="53" name="Line 228"/>
              <p:cNvSpPr>
                <a:spLocks noChangeShapeType="1"/>
              </p:cNvSpPr>
              <p:nvPr/>
            </p:nvSpPr>
            <p:spPr bwMode="auto">
              <a:xfrm>
                <a:off x="4728" y="1572"/>
                <a:ext cx="6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4" name="Line 229"/>
              <p:cNvSpPr>
                <a:spLocks noChangeShapeType="1"/>
              </p:cNvSpPr>
              <p:nvPr/>
            </p:nvSpPr>
            <p:spPr bwMode="auto">
              <a:xfrm>
                <a:off x="4731" y="1576"/>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5" name="Line 230"/>
              <p:cNvSpPr>
                <a:spLocks noChangeShapeType="1"/>
              </p:cNvSpPr>
              <p:nvPr/>
            </p:nvSpPr>
            <p:spPr bwMode="auto">
              <a:xfrm>
                <a:off x="5388" y="1576"/>
                <a:ext cx="0" cy="6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6" name="Line 231"/>
              <p:cNvSpPr>
                <a:spLocks noChangeShapeType="1"/>
              </p:cNvSpPr>
              <p:nvPr/>
            </p:nvSpPr>
            <p:spPr bwMode="auto">
              <a:xfrm>
                <a:off x="4736" y="1703"/>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7" name="Line 232"/>
              <p:cNvSpPr>
                <a:spLocks noChangeShapeType="1"/>
              </p:cNvSpPr>
              <p:nvPr/>
            </p:nvSpPr>
            <p:spPr bwMode="auto">
              <a:xfrm>
                <a:off x="4736" y="1822"/>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8" name="Line 233"/>
              <p:cNvSpPr>
                <a:spLocks noChangeShapeType="1"/>
              </p:cNvSpPr>
              <p:nvPr/>
            </p:nvSpPr>
            <p:spPr bwMode="auto">
              <a:xfrm>
                <a:off x="4732" y="1941"/>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9" name="Line 234"/>
              <p:cNvSpPr>
                <a:spLocks noChangeShapeType="1"/>
              </p:cNvSpPr>
              <p:nvPr/>
            </p:nvSpPr>
            <p:spPr bwMode="auto">
              <a:xfrm>
                <a:off x="4736" y="2060"/>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60" name="Rectangle 235"/>
              <p:cNvSpPr>
                <a:spLocks noChangeArrowheads="1"/>
              </p:cNvSpPr>
              <p:nvPr/>
            </p:nvSpPr>
            <p:spPr bwMode="auto">
              <a:xfrm>
                <a:off x="4699" y="1544"/>
                <a:ext cx="44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Weekly</a:t>
                </a:r>
                <a:r>
                  <a:rPr lang="en-GB" sz="788" b="1" dirty="0">
                    <a:solidFill>
                      <a:srgbClr val="000000"/>
                    </a:solidFill>
                    <a:latin typeface="JLR Emeric" panose="02000503040000020004" pitchFamily="2" charset="0"/>
                  </a:rPr>
                  <a:t>: 6522</a:t>
                </a:r>
              </a:p>
            </p:txBody>
          </p:sp>
          <p:sp>
            <p:nvSpPr>
              <p:cNvPr id="61" name="Rectangle 236"/>
              <p:cNvSpPr>
                <a:spLocks noChangeArrowheads="1"/>
              </p:cNvSpPr>
              <p:nvPr/>
            </p:nvSpPr>
            <p:spPr bwMode="auto">
              <a:xfrm>
                <a:off x="4711" y="1679"/>
                <a:ext cx="44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 </a:t>
                </a:r>
                <a:r>
                  <a:rPr lang="en-GB" sz="788" b="1" dirty="0">
                    <a:solidFill>
                      <a:srgbClr val="000000"/>
                    </a:solidFill>
                    <a:latin typeface="JLR Emeric" panose="02000503040000020004" pitchFamily="2" charset="0"/>
                  </a:rPr>
                  <a:t>4239</a:t>
                </a:r>
              </a:p>
            </p:txBody>
          </p:sp>
          <p:sp>
            <p:nvSpPr>
              <p:cNvPr id="62" name="Rectangle 237"/>
              <p:cNvSpPr>
                <a:spLocks noChangeArrowheads="1"/>
              </p:cNvSpPr>
              <p:nvPr/>
            </p:nvSpPr>
            <p:spPr bwMode="auto">
              <a:xfrm>
                <a:off x="4719" y="1798"/>
                <a:ext cx="45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B =  </a:t>
                </a:r>
                <a:r>
                  <a:rPr lang="en-GB" sz="788" b="1" dirty="0">
                    <a:solidFill>
                      <a:srgbClr val="000000"/>
                    </a:solidFill>
                    <a:latin typeface="JLR Emeric" panose="02000503040000020004" pitchFamily="2" charset="0"/>
                  </a:rPr>
                  <a:t>1630</a:t>
                </a:r>
              </a:p>
            </p:txBody>
          </p:sp>
          <p:sp>
            <p:nvSpPr>
              <p:cNvPr id="63" name="Rectangle 238"/>
              <p:cNvSpPr>
                <a:spLocks noChangeArrowheads="1"/>
              </p:cNvSpPr>
              <p:nvPr/>
            </p:nvSpPr>
            <p:spPr bwMode="auto">
              <a:xfrm>
                <a:off x="4719" y="1917"/>
                <a:ext cx="45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C =    </a:t>
                </a:r>
                <a:r>
                  <a:rPr lang="en-GB" sz="788" b="1" dirty="0">
                    <a:solidFill>
                      <a:srgbClr val="000000"/>
                    </a:solidFill>
                    <a:latin typeface="JLR Emeric" panose="02000503040000020004" pitchFamily="2" charset="0"/>
                  </a:rPr>
                  <a:t>652</a:t>
                </a:r>
              </a:p>
            </p:txBody>
          </p:sp>
          <p:sp>
            <p:nvSpPr>
              <p:cNvPr id="64" name="Line 239"/>
              <p:cNvSpPr>
                <a:spLocks noChangeShapeType="1"/>
              </p:cNvSpPr>
              <p:nvPr/>
            </p:nvSpPr>
            <p:spPr bwMode="auto">
              <a:xfrm>
                <a:off x="4732" y="2191"/>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65" name="Rectangle 240"/>
              <p:cNvSpPr>
                <a:spLocks noChangeArrowheads="1"/>
              </p:cNvSpPr>
              <p:nvPr/>
            </p:nvSpPr>
            <p:spPr bwMode="auto">
              <a:xfrm>
                <a:off x="4715" y="2037"/>
                <a:ext cx="43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 of shifts = </a:t>
                </a:r>
                <a:r>
                  <a:rPr lang="en-GB" sz="788" b="1" dirty="0">
                    <a:solidFill>
                      <a:srgbClr val="000000"/>
                    </a:solidFill>
                    <a:latin typeface="JLR Emeric" panose="02000503040000020004" pitchFamily="2" charset="0"/>
                  </a:rPr>
                  <a:t>3</a:t>
                </a:r>
              </a:p>
            </p:txBody>
          </p:sp>
          <p:grpSp>
            <p:nvGrpSpPr>
              <p:cNvPr id="66" name="Group 241"/>
              <p:cNvGrpSpPr>
                <a:grpSpLocks/>
              </p:cNvGrpSpPr>
              <p:nvPr/>
            </p:nvGrpSpPr>
            <p:grpSpPr bwMode="auto">
              <a:xfrm>
                <a:off x="4729" y="868"/>
                <a:ext cx="652" cy="145"/>
                <a:chOff x="4334" y="1084"/>
                <a:chExt cx="1174" cy="199"/>
              </a:xfrm>
            </p:grpSpPr>
            <p:grpSp>
              <p:nvGrpSpPr>
                <p:cNvPr id="67" name="Group 242"/>
                <p:cNvGrpSpPr>
                  <a:grpSpLocks/>
                </p:cNvGrpSpPr>
                <p:nvPr/>
              </p:nvGrpSpPr>
              <p:grpSpPr bwMode="auto">
                <a:xfrm>
                  <a:off x="4334" y="1092"/>
                  <a:ext cx="290" cy="187"/>
                  <a:chOff x="4358" y="1092"/>
                  <a:chExt cx="290" cy="187"/>
                </a:xfrm>
              </p:grpSpPr>
              <p:sp>
                <p:nvSpPr>
                  <p:cNvPr id="77" name="Line 243"/>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78" name="Line 244"/>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68" name="Group 245"/>
                <p:cNvGrpSpPr>
                  <a:grpSpLocks/>
                </p:cNvGrpSpPr>
                <p:nvPr/>
              </p:nvGrpSpPr>
              <p:grpSpPr bwMode="auto">
                <a:xfrm>
                  <a:off x="4914" y="1096"/>
                  <a:ext cx="290" cy="187"/>
                  <a:chOff x="4358" y="1092"/>
                  <a:chExt cx="290" cy="187"/>
                </a:xfrm>
              </p:grpSpPr>
              <p:sp>
                <p:nvSpPr>
                  <p:cNvPr id="75" name="Line 246"/>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76" name="Line 247"/>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69" name="Group 248"/>
                <p:cNvGrpSpPr>
                  <a:grpSpLocks/>
                </p:cNvGrpSpPr>
                <p:nvPr/>
              </p:nvGrpSpPr>
              <p:grpSpPr bwMode="auto">
                <a:xfrm>
                  <a:off x="5218" y="1088"/>
                  <a:ext cx="290" cy="187"/>
                  <a:chOff x="4358" y="1092"/>
                  <a:chExt cx="290" cy="187"/>
                </a:xfrm>
              </p:grpSpPr>
              <p:sp>
                <p:nvSpPr>
                  <p:cNvPr id="73" name="Line 249"/>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74" name="Line 250"/>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70" name="Group 251"/>
                <p:cNvGrpSpPr>
                  <a:grpSpLocks/>
                </p:cNvGrpSpPr>
                <p:nvPr/>
              </p:nvGrpSpPr>
              <p:grpSpPr bwMode="auto">
                <a:xfrm>
                  <a:off x="4638" y="1084"/>
                  <a:ext cx="290" cy="187"/>
                  <a:chOff x="4358" y="1092"/>
                  <a:chExt cx="290" cy="187"/>
                </a:xfrm>
              </p:grpSpPr>
              <p:sp>
                <p:nvSpPr>
                  <p:cNvPr id="71" name="Line 252"/>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72" name="Line 253"/>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grpSp>
      <p:sp>
        <p:nvSpPr>
          <p:cNvPr id="2" name="Rectangle 1"/>
          <p:cNvSpPr/>
          <p:nvPr/>
        </p:nvSpPr>
        <p:spPr>
          <a:xfrm>
            <a:off x="4024290" y="1169578"/>
            <a:ext cx="1252266" cy="523220"/>
          </a:xfrm>
          <a:prstGeom prst="rect">
            <a:avLst/>
          </a:prstGeom>
        </p:spPr>
        <p:txBody>
          <a:bodyPr wrap="none">
            <a:spAutoFit/>
          </a:bodyPr>
          <a:lstStyle/>
          <a:p>
            <a:r>
              <a:rPr lang="en-GB" sz="2800" dirty="0">
                <a:latin typeface="JLR Emeric" panose="02000503040000020004" pitchFamily="2" charset="0"/>
              </a:rPr>
              <a:t>“Push”</a:t>
            </a:r>
          </a:p>
        </p:txBody>
      </p:sp>
      <p:pic>
        <p:nvPicPr>
          <p:cNvPr id="4" name="Picture 3"/>
          <p:cNvPicPr>
            <a:picLocks noChangeAspect="1"/>
          </p:cNvPicPr>
          <p:nvPr/>
        </p:nvPicPr>
        <p:blipFill>
          <a:blip r:embed="rId2"/>
          <a:stretch>
            <a:fillRect/>
          </a:stretch>
        </p:blipFill>
        <p:spPr>
          <a:xfrm>
            <a:off x="5811550" y="4364290"/>
            <a:ext cx="819150" cy="200025"/>
          </a:xfrm>
          <a:prstGeom prst="rect">
            <a:avLst/>
          </a:prstGeom>
        </p:spPr>
      </p:pic>
    </p:spTree>
    <p:extLst>
      <p:ext uri="{BB962C8B-B14F-4D97-AF65-F5344CB8AC3E}">
        <p14:creationId xmlns:p14="http://schemas.microsoft.com/office/powerpoint/2010/main" val="4232127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30"/>
          <p:cNvSpPr txBox="1">
            <a:spLocks noChangeArrowheads="1"/>
          </p:cNvSpPr>
          <p:nvPr/>
        </p:nvSpPr>
        <p:spPr bwMode="auto">
          <a:xfrm>
            <a:off x="190661" y="1241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solidFill>
                  <a:schemeClr val="tx1"/>
                </a:solidFill>
                <a:latin typeface="JLR Emeric" panose="02000503040000020004" pitchFamily="2" charset="0"/>
              </a:rPr>
              <a:t>Value Stream Map – Examples</a:t>
            </a:r>
          </a:p>
          <a:p>
            <a:endParaRPr lang="en-GB" sz="1500" b="0" dirty="0">
              <a:solidFill>
                <a:schemeClr val="tx1"/>
              </a:solidFill>
              <a:latin typeface="JLR Emeric" panose="02000503040000020004" pitchFamily="2" charset="0"/>
            </a:endParaRPr>
          </a:p>
          <a:p>
            <a:r>
              <a:rPr lang="en-GB" sz="1500" b="0" dirty="0">
                <a:solidFill>
                  <a:schemeClr val="tx1"/>
                </a:solidFill>
                <a:latin typeface="JLR Emeric" panose="02000503040000020004" pitchFamily="2" charset="0"/>
              </a:rPr>
              <a:t>Push vs Pull</a:t>
            </a:r>
          </a:p>
        </p:txBody>
      </p:sp>
      <p:pic>
        <p:nvPicPr>
          <p:cNvPr id="855" name="Picture 854"/>
          <p:cNvPicPr>
            <a:picLocks noChangeAspect="1"/>
          </p:cNvPicPr>
          <p:nvPr/>
        </p:nvPicPr>
        <p:blipFill>
          <a:blip r:embed="rId3"/>
          <a:stretch>
            <a:fillRect/>
          </a:stretch>
        </p:blipFill>
        <p:spPr>
          <a:xfrm>
            <a:off x="190661" y="1139506"/>
            <a:ext cx="8934450" cy="3840680"/>
          </a:xfrm>
          <a:prstGeom prst="rect">
            <a:avLst/>
          </a:prstGeom>
        </p:spPr>
      </p:pic>
      <p:grpSp>
        <p:nvGrpSpPr>
          <p:cNvPr id="866" name="Group 865"/>
          <p:cNvGrpSpPr/>
          <p:nvPr/>
        </p:nvGrpSpPr>
        <p:grpSpPr>
          <a:xfrm>
            <a:off x="4134933" y="3938194"/>
            <a:ext cx="287079" cy="673395"/>
            <a:chOff x="6152707" y="3859619"/>
            <a:chExt cx="287079" cy="673395"/>
          </a:xfrm>
        </p:grpSpPr>
        <p:cxnSp>
          <p:nvCxnSpPr>
            <p:cNvPr id="867" name="Straight Connector 866"/>
            <p:cNvCxnSpPr/>
            <p:nvPr/>
          </p:nvCxnSpPr>
          <p:spPr>
            <a:xfrm>
              <a:off x="6152707" y="3859619"/>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p:nvPr/>
          </p:nvCxnSpPr>
          <p:spPr>
            <a:xfrm>
              <a:off x="6152707" y="4022651"/>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9" name="Straight Connector 868"/>
            <p:cNvCxnSpPr/>
            <p:nvPr/>
          </p:nvCxnSpPr>
          <p:spPr>
            <a:xfrm>
              <a:off x="6152707" y="4185684"/>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p:nvPr/>
          </p:nvCxnSpPr>
          <p:spPr>
            <a:xfrm>
              <a:off x="6152707" y="4348716"/>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a:off x="6152707" y="4533014"/>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p:nvPr/>
          </p:nvCxnSpPr>
          <p:spPr>
            <a:xfrm flipV="1">
              <a:off x="6439786" y="3859619"/>
              <a:ext cx="0" cy="673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3" name="Group 872"/>
          <p:cNvGrpSpPr/>
          <p:nvPr/>
        </p:nvGrpSpPr>
        <p:grpSpPr>
          <a:xfrm>
            <a:off x="2117160" y="3920473"/>
            <a:ext cx="287079" cy="673395"/>
            <a:chOff x="6152707" y="3859619"/>
            <a:chExt cx="287079" cy="673395"/>
          </a:xfrm>
        </p:grpSpPr>
        <p:cxnSp>
          <p:nvCxnSpPr>
            <p:cNvPr id="874" name="Straight Connector 873"/>
            <p:cNvCxnSpPr/>
            <p:nvPr/>
          </p:nvCxnSpPr>
          <p:spPr>
            <a:xfrm>
              <a:off x="6152707" y="3859619"/>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a:off x="6152707" y="4022651"/>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p:cNvCxnSpPr/>
            <p:nvPr/>
          </p:nvCxnSpPr>
          <p:spPr>
            <a:xfrm>
              <a:off x="6152707" y="4185684"/>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p:nvPr/>
          </p:nvCxnSpPr>
          <p:spPr>
            <a:xfrm>
              <a:off x="6152707" y="4348716"/>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p:nvPr/>
          </p:nvCxnSpPr>
          <p:spPr>
            <a:xfrm>
              <a:off x="6152707" y="4533014"/>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flipV="1">
              <a:off x="6439786" y="3859619"/>
              <a:ext cx="0" cy="673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3" name="Snip Single Corner Rectangle 882"/>
          <p:cNvSpPr/>
          <p:nvPr/>
        </p:nvSpPr>
        <p:spPr>
          <a:xfrm>
            <a:off x="4412207" y="3530612"/>
            <a:ext cx="405169" cy="202018"/>
          </a:xfrm>
          <a:prstGeom prst="snip1Rect">
            <a:avLst/>
          </a:prstGeom>
          <a:pattFill prst="ltUpDiag">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sp>
        <p:nvSpPr>
          <p:cNvPr id="884" name="Snip Single Corner Rectangle 883"/>
          <p:cNvSpPr/>
          <p:nvPr/>
        </p:nvSpPr>
        <p:spPr>
          <a:xfrm>
            <a:off x="2404239" y="3537704"/>
            <a:ext cx="405169" cy="202018"/>
          </a:xfrm>
          <a:prstGeom prst="snip1Rect">
            <a:avLst/>
          </a:prstGeom>
          <a:pattFill prst="ltUpDiag">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sp>
        <p:nvSpPr>
          <p:cNvPr id="885" name="Snip Single Corner Rectangle 884"/>
          <p:cNvSpPr/>
          <p:nvPr/>
        </p:nvSpPr>
        <p:spPr>
          <a:xfrm>
            <a:off x="3719957" y="3530612"/>
            <a:ext cx="405169" cy="202018"/>
          </a:xfrm>
          <a:prstGeom prst="snip1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JLR Emeric" panose="02000503040000020004" pitchFamily="2" charset="0"/>
              </a:rPr>
              <a:t>25</a:t>
            </a:r>
          </a:p>
        </p:txBody>
      </p:sp>
      <p:sp>
        <p:nvSpPr>
          <p:cNvPr id="886" name="Snip Single Corner Rectangle 885"/>
          <p:cNvSpPr/>
          <p:nvPr/>
        </p:nvSpPr>
        <p:spPr>
          <a:xfrm>
            <a:off x="1637414" y="3525294"/>
            <a:ext cx="478615" cy="207336"/>
          </a:xfrm>
          <a:prstGeom prst="snip1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JLR Emeric" panose="02000503040000020004" pitchFamily="2" charset="0"/>
              </a:rPr>
              <a:t>100</a:t>
            </a:r>
          </a:p>
        </p:txBody>
      </p:sp>
      <p:cxnSp>
        <p:nvCxnSpPr>
          <p:cNvPr id="888" name="Elbow Connector 887"/>
          <p:cNvCxnSpPr>
            <a:stCxn id="883" idx="2"/>
          </p:cNvCxnSpPr>
          <p:nvPr/>
        </p:nvCxnSpPr>
        <p:spPr>
          <a:xfrm rot="10800000" flipV="1">
            <a:off x="4219999" y="3631620"/>
            <a:ext cx="192208" cy="306573"/>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90" name="Elbow Connector 889"/>
          <p:cNvCxnSpPr>
            <a:stCxn id="884" idx="2"/>
          </p:cNvCxnSpPr>
          <p:nvPr/>
        </p:nvCxnSpPr>
        <p:spPr>
          <a:xfrm rot="10800000" flipV="1">
            <a:off x="2282687" y="3638713"/>
            <a:ext cx="121553" cy="312774"/>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92" name="Elbow Connector 891"/>
          <p:cNvCxnSpPr>
            <a:endCxn id="884" idx="0"/>
          </p:cNvCxnSpPr>
          <p:nvPr/>
        </p:nvCxnSpPr>
        <p:spPr>
          <a:xfrm rot="10800000">
            <a:off x="2809408" y="3638714"/>
            <a:ext cx="351026" cy="156387"/>
          </a:xfrm>
          <a:prstGeom prst="bentConnector3">
            <a:avLst>
              <a:gd name="adj1" fmla="val 7594"/>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98" name="Elbow Connector 897"/>
          <p:cNvCxnSpPr/>
          <p:nvPr/>
        </p:nvCxnSpPr>
        <p:spPr>
          <a:xfrm rot="10800000">
            <a:off x="4787762" y="3628962"/>
            <a:ext cx="351026" cy="156387"/>
          </a:xfrm>
          <a:prstGeom prst="bentConnector3">
            <a:avLst>
              <a:gd name="adj1" fmla="val 7594"/>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99" name="Elbow Connector 898"/>
          <p:cNvCxnSpPr/>
          <p:nvPr/>
        </p:nvCxnSpPr>
        <p:spPr>
          <a:xfrm rot="16200000" flipV="1">
            <a:off x="3815980" y="3862957"/>
            <a:ext cx="517449" cy="270980"/>
          </a:xfrm>
          <a:prstGeom prst="bentConnector3">
            <a:avLst>
              <a:gd name="adj1" fmla="val -1370"/>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05" name="Elbow Connector 904"/>
          <p:cNvCxnSpPr/>
          <p:nvPr/>
        </p:nvCxnSpPr>
        <p:spPr>
          <a:xfrm rot="16200000" flipV="1">
            <a:off x="1841035" y="3848733"/>
            <a:ext cx="517449" cy="270980"/>
          </a:xfrm>
          <a:prstGeom prst="bentConnector3">
            <a:avLst>
              <a:gd name="adj1" fmla="val -1370"/>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06" name="Elbow Connector 905"/>
          <p:cNvCxnSpPr/>
          <p:nvPr/>
        </p:nvCxnSpPr>
        <p:spPr>
          <a:xfrm rot="10800000" flipV="1">
            <a:off x="3543244" y="3628962"/>
            <a:ext cx="192208" cy="306573"/>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7" name="Elbow Connector 906"/>
          <p:cNvCxnSpPr/>
          <p:nvPr/>
        </p:nvCxnSpPr>
        <p:spPr>
          <a:xfrm rot="10800000" flipV="1">
            <a:off x="1440622" y="3617444"/>
            <a:ext cx="192208" cy="306573"/>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908" name="Group 907"/>
          <p:cNvGrpSpPr/>
          <p:nvPr/>
        </p:nvGrpSpPr>
        <p:grpSpPr>
          <a:xfrm>
            <a:off x="6051906" y="3951488"/>
            <a:ext cx="287079" cy="673395"/>
            <a:chOff x="6152707" y="3859619"/>
            <a:chExt cx="287079" cy="673395"/>
          </a:xfrm>
        </p:grpSpPr>
        <p:cxnSp>
          <p:nvCxnSpPr>
            <p:cNvPr id="909" name="Straight Connector 908"/>
            <p:cNvCxnSpPr/>
            <p:nvPr/>
          </p:nvCxnSpPr>
          <p:spPr>
            <a:xfrm>
              <a:off x="6152707" y="3859619"/>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a:off x="6152707" y="4022651"/>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p:nvPr/>
          </p:nvCxnSpPr>
          <p:spPr>
            <a:xfrm>
              <a:off x="6152707" y="4185684"/>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a:off x="6152707" y="4348716"/>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a:off x="6152707" y="4533014"/>
              <a:ext cx="287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flipV="1">
              <a:off x="6439786" y="3859619"/>
              <a:ext cx="0" cy="673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5" name="Snip Single Corner Rectangle 914"/>
          <p:cNvSpPr/>
          <p:nvPr/>
        </p:nvSpPr>
        <p:spPr>
          <a:xfrm>
            <a:off x="6329180" y="3543906"/>
            <a:ext cx="405169" cy="202018"/>
          </a:xfrm>
          <a:prstGeom prst="snip1Rect">
            <a:avLst/>
          </a:prstGeom>
          <a:pattFill prst="ltUpDiag">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sp>
        <p:nvSpPr>
          <p:cNvPr id="916" name="Snip Single Corner Rectangle 915"/>
          <p:cNvSpPr/>
          <p:nvPr/>
        </p:nvSpPr>
        <p:spPr>
          <a:xfrm>
            <a:off x="5636930" y="3543906"/>
            <a:ext cx="405169" cy="202018"/>
          </a:xfrm>
          <a:prstGeom prst="snip1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JLR Emeric" panose="02000503040000020004" pitchFamily="2" charset="0"/>
              </a:rPr>
              <a:t>25</a:t>
            </a:r>
          </a:p>
        </p:txBody>
      </p:sp>
      <p:cxnSp>
        <p:nvCxnSpPr>
          <p:cNvPr id="917" name="Elbow Connector 916"/>
          <p:cNvCxnSpPr>
            <a:stCxn id="915" idx="2"/>
          </p:cNvCxnSpPr>
          <p:nvPr/>
        </p:nvCxnSpPr>
        <p:spPr>
          <a:xfrm rot="10800000" flipV="1">
            <a:off x="6136972" y="3644914"/>
            <a:ext cx="192208" cy="306573"/>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8" name="Elbow Connector 917"/>
          <p:cNvCxnSpPr/>
          <p:nvPr/>
        </p:nvCxnSpPr>
        <p:spPr>
          <a:xfrm rot="10800000">
            <a:off x="6704735" y="3642256"/>
            <a:ext cx="351026" cy="156387"/>
          </a:xfrm>
          <a:prstGeom prst="bentConnector3">
            <a:avLst>
              <a:gd name="adj1" fmla="val 7594"/>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19" name="Elbow Connector 918"/>
          <p:cNvCxnSpPr/>
          <p:nvPr/>
        </p:nvCxnSpPr>
        <p:spPr>
          <a:xfrm rot="16200000" flipV="1">
            <a:off x="5732953" y="3876251"/>
            <a:ext cx="517449" cy="270980"/>
          </a:xfrm>
          <a:prstGeom prst="bentConnector3">
            <a:avLst>
              <a:gd name="adj1" fmla="val -1370"/>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20" name="Elbow Connector 919"/>
          <p:cNvCxnSpPr/>
          <p:nvPr/>
        </p:nvCxnSpPr>
        <p:spPr>
          <a:xfrm rot="10800000" flipV="1">
            <a:off x="5460217" y="3642256"/>
            <a:ext cx="192208" cy="306573"/>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024290" y="1169578"/>
            <a:ext cx="1056700" cy="523220"/>
          </a:xfrm>
          <a:prstGeom prst="rect">
            <a:avLst/>
          </a:prstGeom>
        </p:spPr>
        <p:txBody>
          <a:bodyPr wrap="none">
            <a:spAutoFit/>
          </a:bodyPr>
          <a:lstStyle/>
          <a:p>
            <a:r>
              <a:rPr lang="en-GB" sz="2800" dirty="0">
                <a:latin typeface="JLR Emeric" panose="02000503040000020004" pitchFamily="2" charset="0"/>
              </a:rPr>
              <a:t>“Pull”</a:t>
            </a:r>
          </a:p>
        </p:txBody>
      </p:sp>
    </p:spTree>
    <p:extLst>
      <p:ext uri="{BB962C8B-B14F-4D97-AF65-F5344CB8AC3E}">
        <p14:creationId xmlns:p14="http://schemas.microsoft.com/office/powerpoint/2010/main" val="42326071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30"/>
          <p:cNvSpPr txBox="1">
            <a:spLocks noChangeArrowheads="1"/>
          </p:cNvSpPr>
          <p:nvPr/>
        </p:nvSpPr>
        <p:spPr bwMode="auto">
          <a:xfrm>
            <a:off x="192159" y="108016"/>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solidFill>
                  <a:schemeClr val="tx1"/>
                </a:solidFill>
                <a:latin typeface="JLR Emeric" panose="02000503040000020004" pitchFamily="2" charset="0"/>
              </a:rPr>
              <a:t>Value Stream Map – Examples</a:t>
            </a:r>
          </a:p>
          <a:p>
            <a:endParaRPr lang="en-GB" sz="1500" b="0" dirty="0">
              <a:solidFill>
                <a:schemeClr val="tx1"/>
              </a:solidFill>
              <a:latin typeface="JLR Emeric" panose="02000503040000020004" pitchFamily="2" charset="0"/>
            </a:endParaRPr>
          </a:p>
          <a:p>
            <a:r>
              <a:rPr lang="en-GB" sz="1500" b="0" dirty="0">
                <a:solidFill>
                  <a:schemeClr val="tx1"/>
                </a:solidFill>
                <a:latin typeface="JLR Emeric" panose="02000503040000020004" pitchFamily="2" charset="0"/>
              </a:rPr>
              <a:t>“Pull” symbols</a:t>
            </a:r>
          </a:p>
        </p:txBody>
      </p:sp>
      <p:sp>
        <p:nvSpPr>
          <p:cNvPr id="2" name="Rectangle 1"/>
          <p:cNvSpPr/>
          <p:nvPr/>
        </p:nvSpPr>
        <p:spPr>
          <a:xfrm>
            <a:off x="4014257" y="927272"/>
            <a:ext cx="1056700" cy="523220"/>
          </a:xfrm>
          <a:prstGeom prst="rect">
            <a:avLst/>
          </a:prstGeom>
        </p:spPr>
        <p:txBody>
          <a:bodyPr wrap="none">
            <a:spAutoFit/>
          </a:bodyPr>
          <a:lstStyle/>
          <a:p>
            <a:r>
              <a:rPr lang="en-GB" sz="2800" dirty="0">
                <a:latin typeface="JLR Emeric" panose="02000503040000020004" pitchFamily="2" charset="0"/>
              </a:rPr>
              <a:t>“Pull”</a:t>
            </a:r>
          </a:p>
        </p:txBody>
      </p:sp>
      <p:graphicFrame>
        <p:nvGraphicFramePr>
          <p:cNvPr id="44" name="Object 2"/>
          <p:cNvGraphicFramePr>
            <a:graphicFrameLocks noChangeAspect="1"/>
          </p:cNvGraphicFramePr>
          <p:nvPr>
            <p:extLst>
              <p:ext uri="{D42A27DB-BD31-4B8C-83A1-F6EECF244321}">
                <p14:modId xmlns:p14="http://schemas.microsoft.com/office/powerpoint/2010/main" val="2110481281"/>
              </p:ext>
            </p:extLst>
          </p:nvPr>
        </p:nvGraphicFramePr>
        <p:xfrm>
          <a:off x="925565" y="2838450"/>
          <a:ext cx="833509" cy="139798"/>
        </p:xfrm>
        <a:graphic>
          <a:graphicData uri="http://schemas.openxmlformats.org/presentationml/2006/ole">
            <mc:AlternateContent xmlns:mc="http://schemas.openxmlformats.org/markup-compatibility/2006">
              <mc:Choice xmlns:v="urn:schemas-microsoft-com:vml" Requires="v">
                <p:oleObj name="VISIO" r:id="rId3" imgW="1859890" imgH="416357" progId="Visio.Drawing.6">
                  <p:embed/>
                </p:oleObj>
              </mc:Choice>
              <mc:Fallback>
                <p:oleObj name="VISIO" r:id="rId3" imgW="1859890" imgH="416357" progId="Visio.Drawing.6">
                  <p:embed/>
                  <p:pic>
                    <p:nvPicPr>
                      <p:cNvPr id="44"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65" y="2838450"/>
                        <a:ext cx="833509" cy="139798"/>
                      </a:xfrm>
                      <a:prstGeom prst="rect">
                        <a:avLst/>
                      </a:prstGeom>
                      <a:noFill/>
                      <a:ln>
                        <a:noFill/>
                      </a:ln>
                      <a:effectLst/>
                    </p:spPr>
                  </p:pic>
                </p:oleObj>
              </mc:Fallback>
            </mc:AlternateContent>
          </a:graphicData>
        </a:graphic>
      </p:graphicFrame>
      <p:graphicFrame>
        <p:nvGraphicFramePr>
          <p:cNvPr id="45" name="Object 3"/>
          <p:cNvGraphicFramePr>
            <a:graphicFrameLocks noChangeAspect="1"/>
          </p:cNvGraphicFramePr>
          <p:nvPr>
            <p:extLst>
              <p:ext uri="{D42A27DB-BD31-4B8C-83A1-F6EECF244321}">
                <p14:modId xmlns:p14="http://schemas.microsoft.com/office/powerpoint/2010/main" val="3513969985"/>
              </p:ext>
            </p:extLst>
          </p:nvPr>
        </p:nvGraphicFramePr>
        <p:xfrm>
          <a:off x="1005557" y="3313239"/>
          <a:ext cx="735365" cy="139798"/>
        </p:xfrm>
        <a:graphic>
          <a:graphicData uri="http://schemas.openxmlformats.org/presentationml/2006/ole">
            <mc:AlternateContent xmlns:mc="http://schemas.openxmlformats.org/markup-compatibility/2006">
              <mc:Choice xmlns:v="urn:schemas-microsoft-com:vml" Requires="v">
                <p:oleObj name="VISIO" r:id="rId5" imgW="1641958" imgH="416357" progId="Visio.Drawing.6">
                  <p:embed/>
                </p:oleObj>
              </mc:Choice>
              <mc:Fallback>
                <p:oleObj name="VISIO" r:id="rId5" imgW="1641958" imgH="416357" progId="Visio.Drawing.6">
                  <p:embed/>
                  <p:pic>
                    <p:nvPicPr>
                      <p:cNvPr id="45"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557" y="3313239"/>
                        <a:ext cx="735365" cy="139798"/>
                      </a:xfrm>
                      <a:prstGeom prst="rect">
                        <a:avLst/>
                      </a:prstGeom>
                      <a:noFill/>
                      <a:ln>
                        <a:noFill/>
                      </a:ln>
                      <a:effectLst/>
                    </p:spPr>
                  </p:pic>
                </p:oleObj>
              </mc:Fallback>
            </mc:AlternateContent>
          </a:graphicData>
        </a:graphic>
      </p:graphicFrame>
      <p:graphicFrame>
        <p:nvGraphicFramePr>
          <p:cNvPr id="46" name="Object 4"/>
          <p:cNvGraphicFramePr>
            <a:graphicFrameLocks noChangeAspect="1"/>
          </p:cNvGraphicFramePr>
          <p:nvPr>
            <p:extLst>
              <p:ext uri="{D42A27DB-BD31-4B8C-83A1-F6EECF244321}">
                <p14:modId xmlns:p14="http://schemas.microsoft.com/office/powerpoint/2010/main" val="796527619"/>
              </p:ext>
            </p:extLst>
          </p:nvPr>
        </p:nvGraphicFramePr>
        <p:xfrm>
          <a:off x="1185487" y="3780510"/>
          <a:ext cx="489295" cy="169146"/>
        </p:xfrm>
        <a:graphic>
          <a:graphicData uri="http://schemas.openxmlformats.org/presentationml/2006/ole">
            <mc:AlternateContent xmlns:mc="http://schemas.openxmlformats.org/markup-compatibility/2006">
              <mc:Choice xmlns:v="urn:schemas-microsoft-com:vml" Requires="v">
                <p:oleObj name="VISIO" r:id="rId7" imgW="904037" imgH="416357" progId="Visio.Drawing.6">
                  <p:embed/>
                </p:oleObj>
              </mc:Choice>
              <mc:Fallback>
                <p:oleObj name="VISIO" r:id="rId7" imgW="904037" imgH="416357" progId="Visio.Drawing.6">
                  <p:embed/>
                  <p:pic>
                    <p:nvPicPr>
                      <p:cNvPr id="4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5487" y="3780510"/>
                        <a:ext cx="489295" cy="169146"/>
                      </a:xfrm>
                      <a:prstGeom prst="rect">
                        <a:avLst/>
                      </a:prstGeom>
                      <a:noFill/>
                      <a:ln>
                        <a:noFill/>
                      </a:ln>
                      <a:effectLst/>
                    </p:spPr>
                  </p:pic>
                </p:oleObj>
              </mc:Fallback>
            </mc:AlternateContent>
          </a:graphicData>
        </a:graphic>
      </p:graphicFrame>
      <p:graphicFrame>
        <p:nvGraphicFramePr>
          <p:cNvPr id="47" name="Object 5"/>
          <p:cNvGraphicFramePr>
            <a:graphicFrameLocks noChangeAspect="1"/>
          </p:cNvGraphicFramePr>
          <p:nvPr>
            <p:extLst>
              <p:ext uri="{D42A27DB-BD31-4B8C-83A1-F6EECF244321}">
                <p14:modId xmlns:p14="http://schemas.microsoft.com/office/powerpoint/2010/main" val="3148029248"/>
              </p:ext>
            </p:extLst>
          </p:nvPr>
        </p:nvGraphicFramePr>
        <p:xfrm>
          <a:off x="1279363" y="4277129"/>
          <a:ext cx="301542" cy="200093"/>
        </p:xfrm>
        <a:graphic>
          <a:graphicData uri="http://schemas.openxmlformats.org/presentationml/2006/ole">
            <mc:AlternateContent xmlns:mc="http://schemas.openxmlformats.org/markup-compatibility/2006">
              <mc:Choice xmlns:v="urn:schemas-microsoft-com:vml" Requires="v">
                <p:oleObj name="VISIO" r:id="rId9" imgW="426720" imgH="378257" progId="Visio.Drawing.6">
                  <p:embed/>
                </p:oleObj>
              </mc:Choice>
              <mc:Fallback>
                <p:oleObj name="VISIO" r:id="rId9" imgW="426720" imgH="378257" progId="Visio.Drawing.6">
                  <p:embed/>
                  <p:pic>
                    <p:nvPicPr>
                      <p:cNvPr id="4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9363" y="4277129"/>
                        <a:ext cx="301542" cy="200093"/>
                      </a:xfrm>
                      <a:prstGeom prst="rect">
                        <a:avLst/>
                      </a:prstGeom>
                      <a:noFill/>
                      <a:ln>
                        <a:noFill/>
                      </a:ln>
                      <a:effectLst/>
                    </p:spPr>
                  </p:pic>
                </p:oleObj>
              </mc:Fallback>
            </mc:AlternateContent>
          </a:graphicData>
        </a:graphic>
      </p:graphicFrame>
      <p:sp>
        <p:nvSpPr>
          <p:cNvPr id="48" name="Rectangle 3"/>
          <p:cNvSpPr txBox="1">
            <a:spLocks noChangeArrowheads="1"/>
          </p:cNvSpPr>
          <p:nvPr/>
        </p:nvSpPr>
        <p:spPr bwMode="auto">
          <a:xfrm>
            <a:off x="1903033" y="2838450"/>
            <a:ext cx="5247085" cy="1969770"/>
          </a:xfrm>
          <a:prstGeom prst="rect">
            <a:avLst/>
          </a:prstGeom>
          <a:noFill/>
          <a:ln w="9525">
            <a:noFill/>
            <a:miter lim="800000"/>
            <a:headEnd/>
            <a:tailEnd/>
          </a:ln>
        </p:spPr>
        <p:txBody>
          <a:bodyPr lIns="0" tIns="0" rIns="0" bIns="0">
            <a:spAutoFit/>
          </a:bodyPr>
          <a:lstStyle/>
          <a:p>
            <a:pPr marL="257210" indent="-257210"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Production Kanban – Card or device that gives permission to produce a product as well as the quantity of parts. Dotted line indicates kanban path. </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Withdrawal Kanban – Card or device that instructs the material handler to get and transfer parts from a supermarket to a manufacturing process. </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Signal Kanban – Signals when a point is reached and another batch needs to be produced. Used in a supplying process where changeovers are required. </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Kanban Post or Collection Box – Place where kanbans are collected and held. </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p:txBody>
      </p:sp>
      <p:graphicFrame>
        <p:nvGraphicFramePr>
          <p:cNvPr id="49" name="Object 2"/>
          <p:cNvGraphicFramePr>
            <a:graphicFrameLocks noChangeAspect="1"/>
          </p:cNvGraphicFramePr>
          <p:nvPr>
            <p:extLst>
              <p:ext uri="{D42A27DB-BD31-4B8C-83A1-F6EECF244321}">
                <p14:modId xmlns:p14="http://schemas.microsoft.com/office/powerpoint/2010/main" val="393557046"/>
              </p:ext>
            </p:extLst>
          </p:nvPr>
        </p:nvGraphicFramePr>
        <p:xfrm>
          <a:off x="1430134" y="1849120"/>
          <a:ext cx="179924" cy="251610"/>
        </p:xfrm>
        <a:graphic>
          <a:graphicData uri="http://schemas.openxmlformats.org/presentationml/2006/ole">
            <mc:AlternateContent xmlns:mc="http://schemas.openxmlformats.org/markup-compatibility/2006">
              <mc:Choice xmlns:v="urn:schemas-microsoft-com:vml" Requires="v">
                <p:oleObj name="VISIO" r:id="rId11" imgW="281635" imgH="523646" progId="Visio.Drawing.6">
                  <p:embed/>
                </p:oleObj>
              </mc:Choice>
              <mc:Fallback>
                <p:oleObj name="VISIO" r:id="rId11" imgW="281635" imgH="523646" progId="Visio.Drawing.6">
                  <p:embed/>
                  <p:pic>
                    <p:nvPicPr>
                      <p:cNvPr id="49" name="Object 2"/>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0134" y="1849120"/>
                        <a:ext cx="179924" cy="251610"/>
                      </a:xfrm>
                      <a:prstGeom prst="rect">
                        <a:avLst/>
                      </a:prstGeom>
                      <a:noFill/>
                      <a:ln>
                        <a:noFill/>
                      </a:ln>
                      <a:effectLst/>
                    </p:spPr>
                  </p:pic>
                </p:oleObj>
              </mc:Fallback>
            </mc:AlternateContent>
          </a:graphicData>
        </a:graphic>
      </p:graphicFrame>
      <p:graphicFrame>
        <p:nvGraphicFramePr>
          <p:cNvPr id="50" name="Object 5"/>
          <p:cNvGraphicFramePr>
            <a:graphicFrameLocks noChangeAspect="1"/>
          </p:cNvGraphicFramePr>
          <p:nvPr>
            <p:extLst>
              <p:ext uri="{D42A27DB-BD31-4B8C-83A1-F6EECF244321}">
                <p14:modId xmlns:p14="http://schemas.microsoft.com/office/powerpoint/2010/main" val="2850510170"/>
              </p:ext>
            </p:extLst>
          </p:nvPr>
        </p:nvGraphicFramePr>
        <p:xfrm>
          <a:off x="1395168" y="2309916"/>
          <a:ext cx="185737" cy="295052"/>
        </p:xfrm>
        <a:graphic>
          <a:graphicData uri="http://schemas.openxmlformats.org/presentationml/2006/ole">
            <mc:AlternateContent xmlns:mc="http://schemas.openxmlformats.org/markup-compatibility/2006">
              <mc:Choice xmlns:v="urn:schemas-microsoft-com:vml" Requires="v">
                <p:oleObj name="VISIO" r:id="rId13" imgW="340462" imgH="340462" progId="Visio.Drawing.6">
                  <p:embed/>
                </p:oleObj>
              </mc:Choice>
              <mc:Fallback>
                <p:oleObj name="VISIO" r:id="rId13" imgW="340462" imgH="340462" progId="Visio.Drawing.6">
                  <p:embed/>
                  <p:pic>
                    <p:nvPicPr>
                      <p:cNvPr id="5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95168" y="2309916"/>
                        <a:ext cx="185737" cy="295052"/>
                      </a:xfrm>
                      <a:prstGeom prst="rect">
                        <a:avLst/>
                      </a:prstGeom>
                      <a:noFill/>
                      <a:ln>
                        <a:noFill/>
                      </a:ln>
                      <a:effectLst/>
                    </p:spPr>
                  </p:pic>
                </p:oleObj>
              </mc:Fallback>
            </mc:AlternateContent>
          </a:graphicData>
        </a:graphic>
      </p:graphicFrame>
      <p:sp>
        <p:nvSpPr>
          <p:cNvPr id="51" name="Rectangle 3"/>
          <p:cNvSpPr txBox="1">
            <a:spLocks noChangeArrowheads="1"/>
          </p:cNvSpPr>
          <p:nvPr/>
        </p:nvSpPr>
        <p:spPr bwMode="auto">
          <a:xfrm>
            <a:off x="1903033" y="1911952"/>
            <a:ext cx="5247085" cy="745973"/>
          </a:xfrm>
          <a:prstGeom prst="rect">
            <a:avLst/>
          </a:prstGeom>
          <a:noFill/>
          <a:ln w="9525">
            <a:noFill/>
            <a:miter lim="800000"/>
            <a:headEnd/>
            <a:tailEnd/>
          </a:ln>
        </p:spPr>
        <p:txBody>
          <a:bodyPr lIns="0" tIns="0" rIns="0" bIns="0">
            <a:spAutoFit/>
          </a:bodyPr>
          <a:lstStyle/>
          <a:p>
            <a:pPr marL="229622" indent="-229622"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Buffer or Safety Stock </a:t>
            </a:r>
            <a:r>
              <a:rPr lang="en-GB" sz="1000" dirty="0">
                <a:solidFill>
                  <a:srgbClr val="000000"/>
                </a:solidFill>
                <a:latin typeface="JLR Emeric" panose="02000503040000020004" pitchFamily="2" charset="0"/>
              </a:rPr>
              <a:t>– </a:t>
            </a:r>
            <a:r>
              <a:rPr lang="en-GB" sz="1000" kern="0" dirty="0">
                <a:solidFill>
                  <a:srgbClr val="000000"/>
                </a:solidFill>
                <a:latin typeface="JLR Emeric" panose="02000503040000020004" pitchFamily="2" charset="0"/>
              </a:rPr>
              <a:t>Accumulation of completed or partially complete assemblies and sub-assemblies.</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00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r>
              <a:rPr lang="en-GB" sz="1000" kern="0" dirty="0">
                <a:solidFill>
                  <a:srgbClr val="000000"/>
                </a:solidFill>
                <a:latin typeface="JLR Emeric" panose="02000503040000020004" pitchFamily="2" charset="0"/>
              </a:rPr>
              <a:t>Supermarket </a:t>
            </a:r>
            <a:r>
              <a:rPr lang="en-GB" sz="1000" dirty="0">
                <a:solidFill>
                  <a:srgbClr val="000000"/>
                </a:solidFill>
                <a:latin typeface="JLR Emeric" panose="02000503040000020004" pitchFamily="2" charset="0"/>
              </a:rPr>
              <a:t>– </a:t>
            </a:r>
            <a:r>
              <a:rPr lang="en-GB" sz="1000" kern="0" dirty="0">
                <a:solidFill>
                  <a:srgbClr val="000000"/>
                </a:solidFill>
                <a:latin typeface="JLR Emeric" panose="02000503040000020004" pitchFamily="2" charset="0"/>
              </a:rPr>
              <a:t>A controlled inventory of parts that is used to schedule production at an upstream process. The open side faces towards the supplying process.</a:t>
            </a:r>
          </a:p>
        </p:txBody>
      </p:sp>
      <p:sp>
        <p:nvSpPr>
          <p:cNvPr id="4" name="Rectangle 3"/>
          <p:cNvSpPr/>
          <p:nvPr/>
        </p:nvSpPr>
        <p:spPr>
          <a:xfrm>
            <a:off x="1847278" y="1414407"/>
            <a:ext cx="4572000" cy="246221"/>
          </a:xfrm>
          <a:prstGeom prst="rect">
            <a:avLst/>
          </a:prstGeom>
        </p:spPr>
        <p:txBody>
          <a:bodyPr>
            <a:spAutoFit/>
          </a:bodyPr>
          <a:lstStyle/>
          <a:p>
            <a:pPr marL="192907" indent="-192907">
              <a:buFont typeface="Wingdings" pitchFamily="2" charset="2"/>
              <a:buChar char="§"/>
              <a:defRPr/>
            </a:pPr>
            <a:r>
              <a:rPr lang="en-GB" sz="1000" dirty="0">
                <a:latin typeface="JLR Emeric" panose="02000503040000020004" pitchFamily="2" charset="0"/>
              </a:rPr>
              <a:t>Withdrawal – Indicates the pull of materials, usually from a supermarket.</a:t>
            </a:r>
          </a:p>
        </p:txBody>
      </p:sp>
      <p:graphicFrame>
        <p:nvGraphicFramePr>
          <p:cNvPr id="53" name="Object 5"/>
          <p:cNvGraphicFramePr>
            <a:graphicFrameLocks noChangeAspect="1"/>
          </p:cNvGraphicFramePr>
          <p:nvPr>
            <p:extLst>
              <p:ext uri="{D42A27DB-BD31-4B8C-83A1-F6EECF244321}">
                <p14:modId xmlns:p14="http://schemas.microsoft.com/office/powerpoint/2010/main" val="2266343320"/>
              </p:ext>
            </p:extLst>
          </p:nvPr>
        </p:nvGraphicFramePr>
        <p:xfrm>
          <a:off x="1279363" y="1338689"/>
          <a:ext cx="489295" cy="365915"/>
        </p:xfrm>
        <a:graphic>
          <a:graphicData uri="http://schemas.openxmlformats.org/presentationml/2006/ole">
            <mc:AlternateContent xmlns:mc="http://schemas.openxmlformats.org/markup-compatibility/2006">
              <mc:Choice xmlns:v="urn:schemas-microsoft-com:vml" Requires="v">
                <p:oleObj name="VISIO" r:id="rId15" imgW="443179" imgH="432511" progId="Visio.Drawing.6">
                  <p:embed/>
                </p:oleObj>
              </mc:Choice>
              <mc:Fallback>
                <p:oleObj name="VISIO" r:id="rId15" imgW="443179" imgH="432511" progId="Visio.Drawing.6">
                  <p:embed/>
                  <p:pic>
                    <p:nvPicPr>
                      <p:cNvPr id="53"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79363" y="1338689"/>
                        <a:ext cx="489295" cy="36591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962686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30"/>
          <p:cNvSpPr txBox="1">
            <a:spLocks noChangeArrowheads="1"/>
          </p:cNvSpPr>
          <p:nvPr/>
        </p:nvSpPr>
        <p:spPr bwMode="auto">
          <a:xfrm>
            <a:off x="138506" y="91290"/>
            <a:ext cx="4239475"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1800" b="1">
                <a:solidFill>
                  <a:srgbClr val="000000"/>
                </a:solidFill>
                <a:latin typeface="Arial" charset="0"/>
              </a:defRPr>
            </a:lvl2pPr>
            <a:lvl3pPr algn="l" rtl="0" fontAlgn="base">
              <a:lnSpc>
                <a:spcPct val="95000"/>
              </a:lnSpc>
              <a:spcBef>
                <a:spcPct val="0"/>
              </a:spcBef>
              <a:spcAft>
                <a:spcPct val="0"/>
              </a:spcAft>
              <a:defRPr sz="1800" b="1">
                <a:solidFill>
                  <a:srgbClr val="000000"/>
                </a:solidFill>
                <a:latin typeface="Arial" charset="0"/>
              </a:defRPr>
            </a:lvl3pPr>
            <a:lvl4pPr algn="l" rtl="0" fontAlgn="base">
              <a:lnSpc>
                <a:spcPct val="95000"/>
              </a:lnSpc>
              <a:spcBef>
                <a:spcPct val="0"/>
              </a:spcBef>
              <a:spcAft>
                <a:spcPct val="0"/>
              </a:spcAft>
              <a:defRPr sz="1800" b="1">
                <a:solidFill>
                  <a:srgbClr val="000000"/>
                </a:solidFill>
                <a:latin typeface="Arial" charset="0"/>
              </a:defRPr>
            </a:lvl4pPr>
            <a:lvl5pPr algn="l" rtl="0" fontAlgn="base">
              <a:lnSpc>
                <a:spcPct val="95000"/>
              </a:lnSpc>
              <a:spcBef>
                <a:spcPct val="0"/>
              </a:spcBef>
              <a:spcAft>
                <a:spcPct val="0"/>
              </a:spcAft>
              <a:defRPr sz="1800" b="1">
                <a:solidFill>
                  <a:srgbClr val="000000"/>
                </a:solidFill>
                <a:latin typeface="Arial" charset="0"/>
              </a:defRPr>
            </a:lvl5pPr>
            <a:lvl6pPr marL="342866" algn="l" rtl="0" fontAlgn="base">
              <a:lnSpc>
                <a:spcPct val="95000"/>
              </a:lnSpc>
              <a:spcBef>
                <a:spcPct val="0"/>
              </a:spcBef>
              <a:spcAft>
                <a:spcPct val="0"/>
              </a:spcAft>
              <a:defRPr sz="1800" b="1">
                <a:solidFill>
                  <a:srgbClr val="000000"/>
                </a:solidFill>
                <a:latin typeface="Arial" charset="0"/>
              </a:defRPr>
            </a:lvl6pPr>
            <a:lvl7pPr marL="685732" algn="l" rtl="0" fontAlgn="base">
              <a:lnSpc>
                <a:spcPct val="95000"/>
              </a:lnSpc>
              <a:spcBef>
                <a:spcPct val="0"/>
              </a:spcBef>
              <a:spcAft>
                <a:spcPct val="0"/>
              </a:spcAft>
              <a:defRPr sz="1800" b="1">
                <a:solidFill>
                  <a:srgbClr val="000000"/>
                </a:solidFill>
                <a:latin typeface="Arial" charset="0"/>
              </a:defRPr>
            </a:lvl7pPr>
            <a:lvl8pPr marL="1028597" algn="l" rtl="0" fontAlgn="base">
              <a:lnSpc>
                <a:spcPct val="95000"/>
              </a:lnSpc>
              <a:spcBef>
                <a:spcPct val="0"/>
              </a:spcBef>
              <a:spcAft>
                <a:spcPct val="0"/>
              </a:spcAft>
              <a:defRPr sz="1800" b="1">
                <a:solidFill>
                  <a:srgbClr val="000000"/>
                </a:solidFill>
                <a:latin typeface="Arial" charset="0"/>
              </a:defRPr>
            </a:lvl8pPr>
            <a:lvl9pPr marL="1371463" algn="l" rtl="0" fontAlgn="base">
              <a:lnSpc>
                <a:spcPct val="95000"/>
              </a:lnSpc>
              <a:spcBef>
                <a:spcPct val="0"/>
              </a:spcBef>
              <a:spcAft>
                <a:spcPct val="0"/>
              </a:spcAft>
              <a:defRPr sz="1800" b="1">
                <a:solidFill>
                  <a:srgbClr val="000000"/>
                </a:solidFill>
                <a:latin typeface="Arial" charset="0"/>
              </a:defRPr>
            </a:lvl9pPr>
          </a:lstStyle>
          <a:p>
            <a:r>
              <a:rPr lang="en-GB" sz="1800" dirty="0">
                <a:solidFill>
                  <a:schemeClr val="tx1"/>
                </a:solidFill>
                <a:latin typeface="JLR Emeric" panose="02000503040000020004" pitchFamily="2" charset="0"/>
              </a:rPr>
              <a:t>Value Stream Map</a:t>
            </a:r>
          </a:p>
          <a:p>
            <a:endParaRPr lang="en-GB" sz="1500" b="0" dirty="0">
              <a:solidFill>
                <a:schemeClr val="tx1"/>
              </a:solidFill>
              <a:latin typeface="JLR Emeric" panose="02000503040000020004" pitchFamily="2" charset="0"/>
            </a:endParaRPr>
          </a:p>
          <a:p>
            <a:r>
              <a:rPr lang="en-GB" sz="1500" b="0" dirty="0">
                <a:solidFill>
                  <a:schemeClr val="tx1"/>
                </a:solidFill>
                <a:latin typeface="JLR Emeric" panose="02000503040000020004" pitchFamily="2" charset="0"/>
              </a:rPr>
              <a:t>Areas of interest – What would you look for ?</a:t>
            </a:r>
          </a:p>
        </p:txBody>
      </p:sp>
      <p:grpSp>
        <p:nvGrpSpPr>
          <p:cNvPr id="5" name="Group 4"/>
          <p:cNvGrpSpPr/>
          <p:nvPr/>
        </p:nvGrpSpPr>
        <p:grpSpPr>
          <a:xfrm>
            <a:off x="127591" y="1169578"/>
            <a:ext cx="8650649" cy="3553497"/>
            <a:chOff x="410580" y="1909198"/>
            <a:chExt cx="11356555" cy="4612755"/>
          </a:xfrm>
        </p:grpSpPr>
        <p:grpSp>
          <p:nvGrpSpPr>
            <p:cNvPr id="6" name="Group 33"/>
            <p:cNvGrpSpPr>
              <a:grpSpLocks/>
            </p:cNvGrpSpPr>
            <p:nvPr/>
          </p:nvGrpSpPr>
          <p:grpSpPr bwMode="auto">
            <a:xfrm>
              <a:off x="1132272" y="5359634"/>
              <a:ext cx="9009476" cy="1162319"/>
              <a:chOff x="333" y="2945"/>
              <a:chExt cx="4257" cy="732"/>
            </a:xfrm>
          </p:grpSpPr>
          <p:sp>
            <p:nvSpPr>
              <p:cNvPr id="201" name="Rectangle 34"/>
              <p:cNvSpPr>
                <a:spLocks noChangeArrowheads="1"/>
              </p:cNvSpPr>
              <p:nvPr/>
            </p:nvSpPr>
            <p:spPr bwMode="auto">
              <a:xfrm>
                <a:off x="3960"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2" name="Line 35"/>
              <p:cNvSpPr>
                <a:spLocks noChangeShapeType="1"/>
              </p:cNvSpPr>
              <p:nvPr/>
            </p:nvSpPr>
            <p:spPr bwMode="auto">
              <a:xfrm>
                <a:off x="3969" y="3082"/>
                <a:ext cx="6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03" name="Rectangle 36"/>
              <p:cNvSpPr>
                <a:spLocks noChangeArrowheads="1"/>
              </p:cNvSpPr>
              <p:nvPr/>
            </p:nvSpPr>
            <p:spPr bwMode="auto">
              <a:xfrm>
                <a:off x="4057" y="2945"/>
                <a:ext cx="28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Shipping</a:t>
                </a:r>
              </a:p>
            </p:txBody>
          </p:sp>
          <p:sp>
            <p:nvSpPr>
              <p:cNvPr id="204" name="Rectangle 37"/>
              <p:cNvSpPr>
                <a:spLocks noChangeArrowheads="1"/>
              </p:cNvSpPr>
              <p:nvPr/>
            </p:nvSpPr>
            <p:spPr bwMode="auto">
              <a:xfrm>
                <a:off x="2751" y="2951"/>
                <a:ext cx="630"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5" name="Line 38"/>
              <p:cNvSpPr>
                <a:spLocks noChangeShapeType="1"/>
              </p:cNvSpPr>
              <p:nvPr/>
            </p:nvSpPr>
            <p:spPr bwMode="auto">
              <a:xfrm>
                <a:off x="2754"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06" name="Rectangle 39"/>
              <p:cNvSpPr>
                <a:spLocks noChangeArrowheads="1"/>
              </p:cNvSpPr>
              <p:nvPr/>
            </p:nvSpPr>
            <p:spPr bwMode="auto">
              <a:xfrm>
                <a:off x="2848" y="2945"/>
                <a:ext cx="31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Assembly</a:t>
                </a:r>
              </a:p>
            </p:txBody>
          </p:sp>
          <p:sp>
            <p:nvSpPr>
              <p:cNvPr id="207" name="Rectangle 40"/>
              <p:cNvSpPr>
                <a:spLocks noChangeArrowheads="1"/>
              </p:cNvSpPr>
              <p:nvPr/>
            </p:nvSpPr>
            <p:spPr bwMode="auto">
              <a:xfrm>
                <a:off x="1506" y="2951"/>
                <a:ext cx="636" cy="72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8" name="Line 41"/>
              <p:cNvSpPr>
                <a:spLocks noChangeShapeType="1"/>
              </p:cNvSpPr>
              <p:nvPr/>
            </p:nvSpPr>
            <p:spPr bwMode="auto">
              <a:xfrm>
                <a:off x="1509" y="3082"/>
                <a:ext cx="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09" name="Rectangle 42"/>
              <p:cNvSpPr>
                <a:spLocks noChangeArrowheads="1"/>
              </p:cNvSpPr>
              <p:nvPr/>
            </p:nvSpPr>
            <p:spPr bwMode="auto">
              <a:xfrm>
                <a:off x="1639" y="2945"/>
                <a:ext cx="27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Welding</a:t>
                </a:r>
              </a:p>
            </p:txBody>
          </p:sp>
          <p:sp>
            <p:nvSpPr>
              <p:cNvPr id="210" name="Rectangle 43"/>
              <p:cNvSpPr>
                <a:spLocks noChangeArrowheads="1"/>
              </p:cNvSpPr>
              <p:nvPr/>
            </p:nvSpPr>
            <p:spPr bwMode="auto">
              <a:xfrm>
                <a:off x="333" y="2951"/>
                <a:ext cx="636" cy="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11" name="Line 44"/>
              <p:cNvSpPr>
                <a:spLocks noChangeShapeType="1"/>
              </p:cNvSpPr>
              <p:nvPr/>
            </p:nvSpPr>
            <p:spPr bwMode="auto">
              <a:xfrm>
                <a:off x="342" y="3082"/>
                <a:ext cx="6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12" name="Rectangle 45"/>
              <p:cNvSpPr>
                <a:spLocks noChangeArrowheads="1"/>
              </p:cNvSpPr>
              <p:nvPr/>
            </p:nvSpPr>
            <p:spPr bwMode="auto">
              <a:xfrm>
                <a:off x="430" y="2945"/>
                <a:ext cx="31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31" dirty="0">
                    <a:solidFill>
                      <a:srgbClr val="000000"/>
                    </a:solidFill>
                    <a:latin typeface="JLR Emeric" panose="02000503040000020004" pitchFamily="2" charset="0"/>
                  </a:rPr>
                  <a:t>Stamping</a:t>
                </a:r>
              </a:p>
            </p:txBody>
          </p:sp>
          <p:sp>
            <p:nvSpPr>
              <p:cNvPr id="213" name="Text Box 46"/>
              <p:cNvSpPr txBox="1">
                <a:spLocks noChangeArrowheads="1"/>
              </p:cNvSpPr>
              <p:nvPr/>
            </p:nvSpPr>
            <p:spPr bwMode="auto">
              <a:xfrm>
                <a:off x="360" y="3100"/>
                <a:ext cx="403"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63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5%</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214" name="Text Box 47"/>
              <p:cNvSpPr txBox="1">
                <a:spLocks noChangeArrowheads="1"/>
              </p:cNvSpPr>
              <p:nvPr/>
            </p:nvSpPr>
            <p:spPr bwMode="auto">
              <a:xfrm>
                <a:off x="1552" y="3092"/>
                <a:ext cx="403"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73 secs</a:t>
                </a:r>
              </a:p>
              <a:p>
                <a:pPr eaLnBrk="1" fontAlgn="base" hangingPunct="1">
                  <a:spcBef>
                    <a:spcPct val="0"/>
                  </a:spcBef>
                  <a:spcAft>
                    <a:spcPct val="0"/>
                  </a:spcAft>
                </a:pPr>
                <a:r>
                  <a:rPr lang="en-GB" sz="675" dirty="0">
                    <a:solidFill>
                      <a:srgbClr val="000000"/>
                    </a:solidFill>
                    <a:latin typeface="JLR Emeric" panose="02000503040000020004" pitchFamily="2" charset="0"/>
                  </a:rPr>
                  <a:t>C/O = 20 mins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2%</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1 / 3</a:t>
                </a:r>
              </a:p>
            </p:txBody>
          </p:sp>
          <p:sp>
            <p:nvSpPr>
              <p:cNvPr id="215" name="Text Box 48"/>
              <p:cNvSpPr txBox="1">
                <a:spLocks noChangeArrowheads="1"/>
              </p:cNvSpPr>
              <p:nvPr/>
            </p:nvSpPr>
            <p:spPr bwMode="auto">
              <a:xfrm>
                <a:off x="3986" y="3096"/>
                <a:ext cx="403"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40 secs</a:t>
                </a:r>
              </a:p>
              <a:p>
                <a:pPr eaLnBrk="1" fontAlgn="base" hangingPunct="1">
                  <a:spcBef>
                    <a:spcPct val="0"/>
                  </a:spcBef>
                  <a:spcAft>
                    <a:spcPct val="0"/>
                  </a:spcAft>
                </a:pPr>
                <a:r>
                  <a:rPr lang="en-GB" sz="675" dirty="0">
                    <a:solidFill>
                      <a:srgbClr val="000000"/>
                    </a:solidFill>
                    <a:latin typeface="JLR Emeric" panose="02000503040000020004" pitchFamily="2" charset="0"/>
                  </a:rPr>
                  <a:t>C/O  = 10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100%</a:t>
                </a:r>
              </a:p>
              <a:p>
                <a:pPr eaLnBrk="1" fontAlgn="base" hangingPunct="1">
                  <a:spcBef>
                    <a:spcPct val="0"/>
                  </a:spcBef>
                  <a:spcAft>
                    <a:spcPct val="0"/>
                  </a:spcAft>
                </a:pPr>
                <a:r>
                  <a:rPr lang="en-GB" sz="675" dirty="0">
                    <a:solidFill>
                      <a:srgbClr val="000000"/>
                    </a:solidFill>
                    <a:latin typeface="JLR Emeric" panose="02000503040000020004" pitchFamily="2" charset="0"/>
                  </a:rPr>
                  <a:t>Scrap   =    0%</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2 / 3</a:t>
                </a:r>
              </a:p>
            </p:txBody>
          </p:sp>
          <p:sp>
            <p:nvSpPr>
              <p:cNvPr id="216" name="Text Box 49"/>
              <p:cNvSpPr txBox="1">
                <a:spLocks noChangeArrowheads="1"/>
              </p:cNvSpPr>
              <p:nvPr/>
            </p:nvSpPr>
            <p:spPr bwMode="auto">
              <a:xfrm>
                <a:off x="2780" y="3102"/>
                <a:ext cx="403"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C/T  = 110 secs</a:t>
                </a:r>
              </a:p>
              <a:p>
                <a:pPr eaLnBrk="1" fontAlgn="base" hangingPunct="1">
                  <a:spcBef>
                    <a:spcPct val="0"/>
                  </a:spcBef>
                  <a:spcAft>
                    <a:spcPct val="0"/>
                  </a:spcAft>
                </a:pPr>
                <a:r>
                  <a:rPr lang="en-GB" sz="675" dirty="0">
                    <a:solidFill>
                      <a:srgbClr val="000000"/>
                    </a:solidFill>
                    <a:latin typeface="JLR Emeric" panose="02000503040000020004" pitchFamily="2" charset="0"/>
                  </a:rPr>
                  <a:t>C/O  =  60 secs</a:t>
                </a:r>
              </a:p>
              <a:p>
                <a:pPr eaLnBrk="1" fontAlgn="base" hangingPunct="1">
                  <a:spcBef>
                    <a:spcPct val="0"/>
                  </a:spcBef>
                  <a:spcAft>
                    <a:spcPct val="0"/>
                  </a:spcAft>
                </a:pPr>
                <a:r>
                  <a:rPr lang="en-GB" sz="675" dirty="0">
                    <a:solidFill>
                      <a:srgbClr val="000000"/>
                    </a:solidFill>
                    <a:latin typeface="JLR Emeric" panose="02000503040000020004" pitchFamily="2" charset="0"/>
                  </a:rPr>
                  <a:t>Uptime = 95%</a:t>
                </a:r>
              </a:p>
              <a:p>
                <a:pPr eaLnBrk="1" fontAlgn="base" hangingPunct="1">
                  <a:spcBef>
                    <a:spcPct val="0"/>
                  </a:spcBef>
                  <a:spcAft>
                    <a:spcPct val="0"/>
                  </a:spcAft>
                </a:pPr>
                <a:r>
                  <a:rPr lang="en-GB" sz="675" dirty="0">
                    <a:solidFill>
                      <a:srgbClr val="000000"/>
                    </a:solidFill>
                    <a:latin typeface="JLR Emeric" panose="02000503040000020004" pitchFamily="2" charset="0"/>
                  </a:rPr>
                  <a:t>Scrap   =  8%</a:t>
                </a:r>
              </a:p>
              <a:p>
                <a:pPr eaLnBrk="1" fontAlgn="base" hangingPunct="1">
                  <a:spcBef>
                    <a:spcPct val="0"/>
                  </a:spcBef>
                  <a:spcAft>
                    <a:spcPct val="0"/>
                  </a:spcAft>
                </a:pPr>
                <a:r>
                  <a:rPr lang="en-GB" sz="675" dirty="0">
                    <a:solidFill>
                      <a:srgbClr val="000000"/>
                    </a:solidFill>
                    <a:latin typeface="JLR Emeric" panose="02000503040000020004" pitchFamily="2" charset="0"/>
                  </a:rPr>
                  <a:t>Op / Shift = 4 / 3</a:t>
                </a:r>
              </a:p>
            </p:txBody>
          </p:sp>
        </p:grpSp>
        <p:grpSp>
          <p:nvGrpSpPr>
            <p:cNvPr id="7" name="Group 50"/>
            <p:cNvGrpSpPr>
              <a:grpSpLocks/>
            </p:cNvGrpSpPr>
            <p:nvPr/>
          </p:nvGrpSpPr>
          <p:grpSpPr bwMode="auto">
            <a:xfrm>
              <a:off x="5341783" y="5286594"/>
              <a:ext cx="711108" cy="350918"/>
              <a:chOff x="3744" y="2304"/>
              <a:chExt cx="336" cy="221"/>
            </a:xfrm>
          </p:grpSpPr>
          <p:sp>
            <p:nvSpPr>
              <p:cNvPr id="199" name="AutoShape 51"/>
              <p:cNvSpPr>
                <a:spLocks noChangeArrowheads="1"/>
              </p:cNvSpPr>
              <p:nvPr/>
            </p:nvSpPr>
            <p:spPr bwMode="auto">
              <a:xfrm>
                <a:off x="374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00" name="Rectangle 52"/>
              <p:cNvSpPr>
                <a:spLocks noChangeArrowheads="1"/>
              </p:cNvSpPr>
              <p:nvPr/>
            </p:nvSpPr>
            <p:spPr bwMode="auto">
              <a:xfrm>
                <a:off x="3795" y="2354"/>
                <a:ext cx="28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8" name="Group 53"/>
            <p:cNvGrpSpPr>
              <a:grpSpLocks/>
            </p:cNvGrpSpPr>
            <p:nvPr/>
          </p:nvGrpSpPr>
          <p:grpSpPr bwMode="auto">
            <a:xfrm>
              <a:off x="2787302" y="5286594"/>
              <a:ext cx="725923" cy="350918"/>
              <a:chOff x="3737" y="2304"/>
              <a:chExt cx="343" cy="221"/>
            </a:xfrm>
          </p:grpSpPr>
          <p:sp>
            <p:nvSpPr>
              <p:cNvPr id="197" name="AutoShape 54"/>
              <p:cNvSpPr>
                <a:spLocks noChangeArrowheads="1"/>
              </p:cNvSpPr>
              <p:nvPr/>
            </p:nvSpPr>
            <p:spPr bwMode="auto">
              <a:xfrm>
                <a:off x="3737"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98" name="Rectangle 55"/>
              <p:cNvSpPr>
                <a:spLocks noChangeArrowheads="1"/>
              </p:cNvSpPr>
              <p:nvPr/>
            </p:nvSpPr>
            <p:spPr bwMode="auto">
              <a:xfrm>
                <a:off x="3795" y="2354"/>
                <a:ext cx="28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9" name="Group 56"/>
            <p:cNvGrpSpPr>
              <a:grpSpLocks/>
            </p:cNvGrpSpPr>
            <p:nvPr/>
          </p:nvGrpSpPr>
          <p:grpSpPr bwMode="auto">
            <a:xfrm>
              <a:off x="7881453" y="5286594"/>
              <a:ext cx="711108" cy="350918"/>
              <a:chOff x="3744" y="2304"/>
              <a:chExt cx="336" cy="221"/>
            </a:xfrm>
          </p:grpSpPr>
          <p:sp>
            <p:nvSpPr>
              <p:cNvPr id="195" name="AutoShape 57"/>
              <p:cNvSpPr>
                <a:spLocks noChangeArrowheads="1"/>
              </p:cNvSpPr>
              <p:nvPr/>
            </p:nvSpPr>
            <p:spPr bwMode="auto">
              <a:xfrm>
                <a:off x="3744"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96" name="Rectangle 58"/>
              <p:cNvSpPr>
                <a:spLocks noChangeArrowheads="1"/>
              </p:cNvSpPr>
              <p:nvPr/>
            </p:nvSpPr>
            <p:spPr bwMode="auto">
              <a:xfrm>
                <a:off x="3795" y="2354"/>
                <a:ext cx="28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0" name="Group 59"/>
            <p:cNvGrpSpPr>
              <a:grpSpLocks/>
            </p:cNvGrpSpPr>
            <p:nvPr/>
          </p:nvGrpSpPr>
          <p:grpSpPr bwMode="auto">
            <a:xfrm>
              <a:off x="10457104" y="4905506"/>
              <a:ext cx="725923" cy="350918"/>
              <a:chOff x="3737" y="2304"/>
              <a:chExt cx="343" cy="221"/>
            </a:xfrm>
          </p:grpSpPr>
          <p:sp>
            <p:nvSpPr>
              <p:cNvPr id="193" name="AutoShape 60"/>
              <p:cNvSpPr>
                <a:spLocks noChangeArrowheads="1"/>
              </p:cNvSpPr>
              <p:nvPr/>
            </p:nvSpPr>
            <p:spPr bwMode="auto">
              <a:xfrm>
                <a:off x="3737"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94" name="Rectangle 61"/>
              <p:cNvSpPr>
                <a:spLocks noChangeArrowheads="1"/>
              </p:cNvSpPr>
              <p:nvPr/>
            </p:nvSpPr>
            <p:spPr bwMode="auto">
              <a:xfrm>
                <a:off x="3795" y="2354"/>
                <a:ext cx="28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grpSp>
          <p:nvGrpSpPr>
            <p:cNvPr id="11" name="Group 62"/>
            <p:cNvGrpSpPr>
              <a:grpSpLocks/>
            </p:cNvGrpSpPr>
            <p:nvPr/>
          </p:nvGrpSpPr>
          <p:grpSpPr bwMode="auto">
            <a:xfrm>
              <a:off x="552393" y="4905506"/>
              <a:ext cx="725923" cy="350918"/>
              <a:chOff x="3737" y="2304"/>
              <a:chExt cx="343" cy="221"/>
            </a:xfrm>
          </p:grpSpPr>
          <p:sp>
            <p:nvSpPr>
              <p:cNvPr id="191" name="AutoShape 63"/>
              <p:cNvSpPr>
                <a:spLocks noChangeArrowheads="1"/>
              </p:cNvSpPr>
              <p:nvPr/>
            </p:nvSpPr>
            <p:spPr bwMode="auto">
              <a:xfrm>
                <a:off x="3737" y="2304"/>
                <a:ext cx="187" cy="221"/>
              </a:xfrm>
              <a:prstGeom prst="triangle">
                <a:avLst>
                  <a:gd name="adj" fmla="val 55111"/>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92" name="Rectangle 64"/>
              <p:cNvSpPr>
                <a:spLocks noChangeArrowheads="1"/>
              </p:cNvSpPr>
              <p:nvPr/>
            </p:nvSpPr>
            <p:spPr bwMode="auto">
              <a:xfrm>
                <a:off x="3795" y="2354"/>
                <a:ext cx="28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I</a:t>
                </a:r>
              </a:p>
            </p:txBody>
          </p:sp>
        </p:grpSp>
        <p:sp>
          <p:nvSpPr>
            <p:cNvPr id="12" name="Text Box 65"/>
            <p:cNvSpPr txBox="1">
              <a:spLocks noChangeArrowheads="1"/>
            </p:cNvSpPr>
            <p:nvPr/>
          </p:nvSpPr>
          <p:spPr bwMode="auto">
            <a:xfrm>
              <a:off x="7928002" y="5647038"/>
              <a:ext cx="311453" cy="4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500 A</a:t>
              </a:r>
            </a:p>
            <a:p>
              <a:pPr eaLnBrk="1" fontAlgn="base" hangingPunct="1">
                <a:spcBef>
                  <a:spcPct val="0"/>
                </a:spcBef>
                <a:spcAft>
                  <a:spcPct val="0"/>
                </a:spcAft>
              </a:pPr>
              <a:r>
                <a:rPr lang="en-GB" sz="675" dirty="0">
                  <a:solidFill>
                    <a:srgbClr val="000000"/>
                  </a:solidFill>
                  <a:latin typeface="JLR Emeric" panose="02000503040000020004" pitchFamily="2" charset="0"/>
                </a:rPr>
                <a:t>200 B</a:t>
              </a:r>
            </a:p>
            <a:p>
              <a:pPr eaLnBrk="1" fontAlgn="base" hangingPunct="1">
                <a:spcBef>
                  <a:spcPct val="0"/>
                </a:spcBef>
                <a:spcAft>
                  <a:spcPct val="0"/>
                </a:spcAft>
              </a:pPr>
              <a:r>
                <a:rPr lang="en-GB" sz="675" dirty="0">
                  <a:solidFill>
                    <a:srgbClr val="000000"/>
                  </a:solidFill>
                  <a:latin typeface="JLR Emeric" panose="02000503040000020004" pitchFamily="2" charset="0"/>
                </a:rPr>
                <a:t>  50 C</a:t>
              </a:r>
            </a:p>
          </p:txBody>
        </p:sp>
        <p:sp>
          <p:nvSpPr>
            <p:cNvPr id="13" name="Text Box 66"/>
            <p:cNvSpPr txBox="1">
              <a:spLocks noChangeArrowheads="1"/>
            </p:cNvSpPr>
            <p:nvPr/>
          </p:nvSpPr>
          <p:spPr bwMode="auto">
            <a:xfrm>
              <a:off x="5354470" y="5647038"/>
              <a:ext cx="380900" cy="4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1000 A</a:t>
              </a:r>
            </a:p>
            <a:p>
              <a:pPr eaLnBrk="1" fontAlgn="base" hangingPunct="1">
                <a:spcBef>
                  <a:spcPct val="0"/>
                </a:spcBef>
                <a:spcAft>
                  <a:spcPct val="0"/>
                </a:spcAft>
              </a:pPr>
              <a:r>
                <a:rPr lang="en-GB" sz="675" dirty="0">
                  <a:solidFill>
                    <a:srgbClr val="000000"/>
                  </a:solidFill>
                  <a:latin typeface="JLR Emeric" panose="02000503040000020004" pitchFamily="2" charset="0"/>
                </a:rPr>
                <a:t>  800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4" name="Text Box 67"/>
            <p:cNvSpPr txBox="1">
              <a:spLocks noChangeArrowheads="1"/>
            </p:cNvSpPr>
            <p:nvPr/>
          </p:nvSpPr>
          <p:spPr bwMode="auto">
            <a:xfrm>
              <a:off x="2797870" y="5647038"/>
              <a:ext cx="338812" cy="4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150 A</a:t>
              </a:r>
            </a:p>
            <a:p>
              <a:pPr eaLnBrk="1" fontAlgn="base" hangingPunct="1">
                <a:spcBef>
                  <a:spcPct val="0"/>
                </a:spcBef>
                <a:spcAft>
                  <a:spcPct val="0"/>
                </a:spcAft>
              </a:pPr>
              <a:r>
                <a:rPr lang="en-GB" sz="675" dirty="0">
                  <a:solidFill>
                    <a:srgbClr val="000000"/>
                  </a:solidFill>
                  <a:latin typeface="JLR Emeric" panose="02000503040000020004" pitchFamily="2" charset="0"/>
                </a:rPr>
                <a:t> 100 B</a:t>
              </a:r>
            </a:p>
            <a:p>
              <a:pPr eaLnBrk="1" fontAlgn="base" hangingPunct="1">
                <a:spcBef>
                  <a:spcPct val="0"/>
                </a:spcBef>
                <a:spcAft>
                  <a:spcPct val="0"/>
                </a:spcAft>
              </a:pPr>
              <a:r>
                <a:rPr lang="en-GB" sz="675" dirty="0">
                  <a:solidFill>
                    <a:srgbClr val="000000"/>
                  </a:solidFill>
                  <a:latin typeface="JLR Emeric" panose="02000503040000020004" pitchFamily="2" charset="0"/>
                </a:rPr>
                <a:t> 100 C</a:t>
              </a:r>
            </a:p>
          </p:txBody>
        </p:sp>
        <p:sp>
          <p:nvSpPr>
            <p:cNvPr id="15" name="Text Box 68"/>
            <p:cNvSpPr txBox="1">
              <a:spLocks noChangeArrowheads="1"/>
            </p:cNvSpPr>
            <p:nvPr/>
          </p:nvSpPr>
          <p:spPr bwMode="auto">
            <a:xfrm>
              <a:off x="546031" y="5316761"/>
              <a:ext cx="343021" cy="26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6 Tns</a:t>
              </a:r>
            </a:p>
            <a:p>
              <a:pPr eaLnBrk="1" fontAlgn="base" hangingPunct="1">
                <a:spcBef>
                  <a:spcPct val="0"/>
                </a:spcBef>
                <a:spcAft>
                  <a:spcPct val="0"/>
                </a:spcAft>
              </a:pPr>
              <a:r>
                <a:rPr lang="en-GB" sz="675" dirty="0">
                  <a:solidFill>
                    <a:srgbClr val="000000"/>
                  </a:solidFill>
                  <a:latin typeface="JLR Emeric" panose="02000503040000020004" pitchFamily="2" charset="0"/>
                </a:rPr>
                <a:t>3 Coils</a:t>
              </a:r>
            </a:p>
          </p:txBody>
        </p:sp>
        <p:sp>
          <p:nvSpPr>
            <p:cNvPr id="16" name="Text Box 69"/>
            <p:cNvSpPr txBox="1">
              <a:spLocks noChangeArrowheads="1"/>
            </p:cNvSpPr>
            <p:nvPr/>
          </p:nvSpPr>
          <p:spPr bwMode="auto">
            <a:xfrm>
              <a:off x="10501533" y="5253248"/>
              <a:ext cx="311453" cy="4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120 A</a:t>
              </a:r>
            </a:p>
            <a:p>
              <a:pPr eaLnBrk="1" fontAlgn="base" hangingPunct="1">
                <a:spcBef>
                  <a:spcPct val="0"/>
                </a:spcBef>
                <a:spcAft>
                  <a:spcPct val="0"/>
                </a:spcAft>
              </a:pPr>
              <a:r>
                <a:rPr lang="en-GB" sz="675" dirty="0">
                  <a:solidFill>
                    <a:srgbClr val="000000"/>
                  </a:solidFill>
                  <a:latin typeface="JLR Emeric" panose="02000503040000020004" pitchFamily="2" charset="0"/>
                </a:rPr>
                <a:t>  50 B</a:t>
              </a:r>
            </a:p>
            <a:p>
              <a:pPr eaLnBrk="1" fontAlgn="base" hangingPunct="1">
                <a:spcBef>
                  <a:spcPct val="0"/>
                </a:spcBef>
                <a:spcAft>
                  <a:spcPct val="0"/>
                </a:spcAft>
              </a:pPr>
              <a:r>
                <a:rPr lang="en-GB" sz="675" dirty="0">
                  <a:solidFill>
                    <a:srgbClr val="000000"/>
                  </a:solidFill>
                  <a:latin typeface="JLR Emeric" panose="02000503040000020004" pitchFamily="2" charset="0"/>
                </a:rPr>
                <a:t>150 C</a:t>
              </a:r>
            </a:p>
          </p:txBody>
        </p:sp>
        <p:grpSp>
          <p:nvGrpSpPr>
            <p:cNvPr id="17" name="Group 70"/>
            <p:cNvGrpSpPr>
              <a:grpSpLocks/>
            </p:cNvGrpSpPr>
            <p:nvPr/>
          </p:nvGrpSpPr>
          <p:grpSpPr bwMode="auto">
            <a:xfrm>
              <a:off x="457137" y="2034640"/>
              <a:ext cx="1397020" cy="2223015"/>
              <a:chOff x="4332" y="1084"/>
              <a:chExt cx="1188" cy="1916"/>
            </a:xfrm>
          </p:grpSpPr>
          <p:sp>
            <p:nvSpPr>
              <p:cNvPr id="163" name="Rectangle 71"/>
              <p:cNvSpPr>
                <a:spLocks noChangeArrowheads="1"/>
              </p:cNvSpPr>
              <p:nvPr/>
            </p:nvSpPr>
            <p:spPr bwMode="auto">
              <a:xfrm>
                <a:off x="4332" y="1295"/>
                <a:ext cx="1178" cy="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4" name="Rectangle 72"/>
              <p:cNvSpPr>
                <a:spLocks noChangeArrowheads="1"/>
              </p:cNvSpPr>
              <p:nvPr/>
            </p:nvSpPr>
            <p:spPr bwMode="auto">
              <a:xfrm>
                <a:off x="4415" y="1444"/>
                <a:ext cx="61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Supplier</a:t>
                </a:r>
              </a:p>
            </p:txBody>
          </p:sp>
          <p:sp>
            <p:nvSpPr>
              <p:cNvPr id="165" name="Line 73"/>
              <p:cNvSpPr>
                <a:spLocks noChangeShapeType="1"/>
              </p:cNvSpPr>
              <p:nvPr/>
            </p:nvSpPr>
            <p:spPr bwMode="auto">
              <a:xfrm>
                <a:off x="4361" y="204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66" name="Line 74"/>
              <p:cNvSpPr>
                <a:spLocks noChangeShapeType="1"/>
              </p:cNvSpPr>
              <p:nvPr/>
            </p:nvSpPr>
            <p:spPr bwMode="auto">
              <a:xfrm>
                <a:off x="4338" y="2053"/>
                <a:ext cx="0" cy="9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67" name="Line 75"/>
              <p:cNvSpPr>
                <a:spLocks noChangeShapeType="1"/>
              </p:cNvSpPr>
              <p:nvPr/>
            </p:nvSpPr>
            <p:spPr bwMode="auto">
              <a:xfrm>
                <a:off x="5520" y="2053"/>
                <a:ext cx="0" cy="9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68" name="Line 76"/>
              <p:cNvSpPr>
                <a:spLocks noChangeShapeType="1"/>
              </p:cNvSpPr>
              <p:nvPr/>
            </p:nvSpPr>
            <p:spPr bwMode="auto">
              <a:xfrm>
                <a:off x="4361" y="2199"/>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69" name="Line 77"/>
              <p:cNvSpPr>
                <a:spLocks noChangeShapeType="1"/>
              </p:cNvSpPr>
              <p:nvPr/>
            </p:nvSpPr>
            <p:spPr bwMode="auto">
              <a:xfrm>
                <a:off x="4361" y="2362"/>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0" name="Line 78"/>
              <p:cNvSpPr>
                <a:spLocks noChangeShapeType="1"/>
              </p:cNvSpPr>
              <p:nvPr/>
            </p:nvSpPr>
            <p:spPr bwMode="auto">
              <a:xfrm>
                <a:off x="4361" y="2525"/>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1" name="Line 79"/>
              <p:cNvSpPr>
                <a:spLocks noChangeShapeType="1"/>
              </p:cNvSpPr>
              <p:nvPr/>
            </p:nvSpPr>
            <p:spPr bwMode="auto">
              <a:xfrm>
                <a:off x="4361" y="2688"/>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2" name="Rectangle 80"/>
              <p:cNvSpPr>
                <a:spLocks noChangeArrowheads="1"/>
              </p:cNvSpPr>
              <p:nvPr/>
            </p:nvSpPr>
            <p:spPr bwMode="auto">
              <a:xfrm>
                <a:off x="4366" y="2031"/>
                <a:ext cx="9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Demand/month</a:t>
                </a:r>
                <a:r>
                  <a:rPr lang="en-US" sz="788" b="1" dirty="0">
                    <a:solidFill>
                      <a:srgbClr val="000000"/>
                    </a:solidFill>
                    <a:latin typeface="JLR Emeric" panose="02000503040000020004" pitchFamily="2" charset="0"/>
                  </a:rPr>
                  <a:t>:</a:t>
                </a:r>
              </a:p>
            </p:txBody>
          </p:sp>
          <p:sp>
            <p:nvSpPr>
              <p:cNvPr id="173" name="Rectangle 81"/>
              <p:cNvSpPr>
                <a:spLocks noChangeArrowheads="1"/>
              </p:cNvSpPr>
              <p:nvPr/>
            </p:nvSpPr>
            <p:spPr bwMode="auto">
              <a:xfrm>
                <a:off x="4438" y="2194"/>
                <a:ext cx="5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a:t>
                </a:r>
              </a:p>
            </p:txBody>
          </p:sp>
          <p:sp>
            <p:nvSpPr>
              <p:cNvPr id="174" name="Rectangle 82"/>
              <p:cNvSpPr>
                <a:spLocks noChangeArrowheads="1"/>
              </p:cNvSpPr>
              <p:nvPr/>
            </p:nvSpPr>
            <p:spPr bwMode="auto">
              <a:xfrm>
                <a:off x="4438" y="2357"/>
                <a:ext cx="5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B =</a:t>
                </a:r>
              </a:p>
            </p:txBody>
          </p:sp>
          <p:sp>
            <p:nvSpPr>
              <p:cNvPr id="175" name="Rectangle 83"/>
              <p:cNvSpPr>
                <a:spLocks noChangeArrowheads="1"/>
              </p:cNvSpPr>
              <p:nvPr/>
            </p:nvSpPr>
            <p:spPr bwMode="auto">
              <a:xfrm>
                <a:off x="4438" y="2520"/>
                <a:ext cx="5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Part C =</a:t>
                </a:r>
              </a:p>
            </p:txBody>
          </p:sp>
          <p:sp>
            <p:nvSpPr>
              <p:cNvPr id="176" name="Line 84"/>
              <p:cNvSpPr>
                <a:spLocks noChangeShapeType="1"/>
              </p:cNvSpPr>
              <p:nvPr/>
            </p:nvSpPr>
            <p:spPr bwMode="auto">
              <a:xfrm>
                <a:off x="4361" y="2851"/>
                <a:ext cx="1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77" name="Rectangle 85"/>
              <p:cNvSpPr>
                <a:spLocks noChangeArrowheads="1"/>
              </p:cNvSpPr>
              <p:nvPr/>
            </p:nvSpPr>
            <p:spPr bwMode="auto">
              <a:xfrm>
                <a:off x="4366" y="2684"/>
                <a:ext cx="7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US" sz="788" dirty="0">
                    <a:solidFill>
                      <a:srgbClr val="000000"/>
                    </a:solidFill>
                    <a:latin typeface="JLR Emeric" panose="02000503040000020004" pitchFamily="2" charset="0"/>
                  </a:rPr>
                  <a:t># of shifts =</a:t>
                </a:r>
              </a:p>
            </p:txBody>
          </p:sp>
          <p:grpSp>
            <p:nvGrpSpPr>
              <p:cNvPr id="178" name="Group 86"/>
              <p:cNvGrpSpPr>
                <a:grpSpLocks/>
              </p:cNvGrpSpPr>
              <p:nvPr/>
            </p:nvGrpSpPr>
            <p:grpSpPr bwMode="auto">
              <a:xfrm>
                <a:off x="4334" y="1084"/>
                <a:ext cx="1174" cy="199"/>
                <a:chOff x="4334" y="1084"/>
                <a:chExt cx="1174" cy="199"/>
              </a:xfrm>
            </p:grpSpPr>
            <p:grpSp>
              <p:nvGrpSpPr>
                <p:cNvPr id="179" name="Group 87"/>
                <p:cNvGrpSpPr>
                  <a:grpSpLocks/>
                </p:cNvGrpSpPr>
                <p:nvPr/>
              </p:nvGrpSpPr>
              <p:grpSpPr bwMode="auto">
                <a:xfrm>
                  <a:off x="4334" y="1092"/>
                  <a:ext cx="290" cy="187"/>
                  <a:chOff x="4358" y="1092"/>
                  <a:chExt cx="290" cy="187"/>
                </a:xfrm>
              </p:grpSpPr>
              <p:sp>
                <p:nvSpPr>
                  <p:cNvPr id="189" name="Line 88"/>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90" name="Line 89"/>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80" name="Group 90"/>
                <p:cNvGrpSpPr>
                  <a:grpSpLocks/>
                </p:cNvGrpSpPr>
                <p:nvPr/>
              </p:nvGrpSpPr>
              <p:grpSpPr bwMode="auto">
                <a:xfrm>
                  <a:off x="4914" y="1096"/>
                  <a:ext cx="290" cy="187"/>
                  <a:chOff x="4358" y="1092"/>
                  <a:chExt cx="290" cy="187"/>
                </a:xfrm>
              </p:grpSpPr>
              <p:sp>
                <p:nvSpPr>
                  <p:cNvPr id="187" name="Line 91"/>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88" name="Line 92"/>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81" name="Group 93"/>
                <p:cNvGrpSpPr>
                  <a:grpSpLocks/>
                </p:cNvGrpSpPr>
                <p:nvPr/>
              </p:nvGrpSpPr>
              <p:grpSpPr bwMode="auto">
                <a:xfrm>
                  <a:off x="5218" y="1088"/>
                  <a:ext cx="290" cy="187"/>
                  <a:chOff x="4358" y="1092"/>
                  <a:chExt cx="290" cy="187"/>
                </a:xfrm>
              </p:grpSpPr>
              <p:sp>
                <p:nvSpPr>
                  <p:cNvPr id="185" name="Line 94"/>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86" name="Line 95"/>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182" name="Group 96"/>
                <p:cNvGrpSpPr>
                  <a:grpSpLocks/>
                </p:cNvGrpSpPr>
                <p:nvPr/>
              </p:nvGrpSpPr>
              <p:grpSpPr bwMode="auto">
                <a:xfrm>
                  <a:off x="4638" y="1084"/>
                  <a:ext cx="290" cy="187"/>
                  <a:chOff x="4358" y="1092"/>
                  <a:chExt cx="290" cy="187"/>
                </a:xfrm>
              </p:grpSpPr>
              <p:sp>
                <p:nvSpPr>
                  <p:cNvPr id="183" name="Line 97"/>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84" name="Line 98"/>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sp>
          <p:nvSpPr>
            <p:cNvPr id="18" name="Line 99"/>
            <p:cNvSpPr>
              <a:spLocks noChangeShapeType="1"/>
            </p:cNvSpPr>
            <p:nvPr/>
          </p:nvSpPr>
          <p:spPr bwMode="auto">
            <a:xfrm>
              <a:off x="573544" y="4194139"/>
              <a:ext cx="406347" cy="83839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19" name="Group 100"/>
            <p:cNvGrpSpPr>
              <a:grpSpLocks/>
            </p:cNvGrpSpPr>
            <p:nvPr/>
          </p:nvGrpSpPr>
          <p:grpSpPr bwMode="auto">
            <a:xfrm>
              <a:off x="550262" y="4394205"/>
              <a:ext cx="550262" cy="331969"/>
              <a:chOff x="356" y="2157"/>
              <a:chExt cx="264" cy="224"/>
            </a:xfrm>
          </p:grpSpPr>
          <p:grpSp>
            <p:nvGrpSpPr>
              <p:cNvPr id="157" name="Group 101"/>
              <p:cNvGrpSpPr>
                <a:grpSpLocks/>
              </p:cNvGrpSpPr>
              <p:nvPr/>
            </p:nvGrpSpPr>
            <p:grpSpPr bwMode="auto">
              <a:xfrm>
                <a:off x="359" y="2192"/>
                <a:ext cx="261" cy="189"/>
                <a:chOff x="359" y="2192"/>
                <a:chExt cx="261" cy="189"/>
              </a:xfrm>
            </p:grpSpPr>
            <p:sp>
              <p:nvSpPr>
                <p:cNvPr id="159" name="Rectangle 102"/>
                <p:cNvSpPr>
                  <a:spLocks noChangeArrowheads="1"/>
                </p:cNvSpPr>
                <p:nvPr/>
              </p:nvSpPr>
              <p:spPr bwMode="auto">
                <a:xfrm>
                  <a:off x="359" y="2192"/>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0" name="Rectangle 103"/>
                <p:cNvSpPr>
                  <a:spLocks noChangeArrowheads="1"/>
                </p:cNvSpPr>
                <p:nvPr/>
              </p:nvSpPr>
              <p:spPr bwMode="auto">
                <a:xfrm>
                  <a:off x="554" y="2268"/>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1" name="Oval 104"/>
                <p:cNvSpPr>
                  <a:spLocks noChangeArrowheads="1"/>
                </p:cNvSpPr>
                <p:nvPr/>
              </p:nvSpPr>
              <p:spPr bwMode="auto">
                <a:xfrm>
                  <a:off x="363"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62" name="Oval 105"/>
                <p:cNvSpPr>
                  <a:spLocks noChangeArrowheads="1"/>
                </p:cNvSpPr>
                <p:nvPr/>
              </p:nvSpPr>
              <p:spPr bwMode="auto">
                <a:xfrm>
                  <a:off x="545" y="2328"/>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8" name="Rectangle 106"/>
              <p:cNvSpPr>
                <a:spLocks noChangeArrowheads="1"/>
              </p:cNvSpPr>
              <p:nvPr/>
            </p:nvSpPr>
            <p:spPr bwMode="auto">
              <a:xfrm>
                <a:off x="356" y="2157"/>
                <a:ext cx="17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week</a:t>
                </a:r>
              </a:p>
            </p:txBody>
          </p:sp>
        </p:grpSp>
        <p:sp>
          <p:nvSpPr>
            <p:cNvPr id="20" name="Line 107"/>
            <p:cNvSpPr>
              <a:spLocks noChangeShapeType="1"/>
            </p:cNvSpPr>
            <p:nvPr/>
          </p:nvSpPr>
          <p:spPr bwMode="auto">
            <a:xfrm flipV="1">
              <a:off x="11115288" y="4270357"/>
              <a:ext cx="571426" cy="1433844"/>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1225" tIns="30613" rIns="61225" bIns="30613"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nvGrpSpPr>
            <p:cNvPr id="21" name="Group 108"/>
            <p:cNvGrpSpPr>
              <a:grpSpLocks/>
            </p:cNvGrpSpPr>
            <p:nvPr/>
          </p:nvGrpSpPr>
          <p:grpSpPr bwMode="auto">
            <a:xfrm>
              <a:off x="11218990" y="4724487"/>
              <a:ext cx="548145" cy="330502"/>
              <a:chOff x="4928" y="2174"/>
              <a:chExt cx="264" cy="224"/>
            </a:xfrm>
          </p:grpSpPr>
          <p:grpSp>
            <p:nvGrpSpPr>
              <p:cNvPr id="151" name="Group 109"/>
              <p:cNvGrpSpPr>
                <a:grpSpLocks/>
              </p:cNvGrpSpPr>
              <p:nvPr/>
            </p:nvGrpSpPr>
            <p:grpSpPr bwMode="auto">
              <a:xfrm>
                <a:off x="4931" y="2209"/>
                <a:ext cx="261" cy="189"/>
                <a:chOff x="4931" y="2209"/>
                <a:chExt cx="261" cy="189"/>
              </a:xfrm>
            </p:grpSpPr>
            <p:sp>
              <p:nvSpPr>
                <p:cNvPr id="153" name="Rectangle 110"/>
                <p:cNvSpPr>
                  <a:spLocks noChangeArrowheads="1"/>
                </p:cNvSpPr>
                <p:nvPr/>
              </p:nvSpPr>
              <p:spPr bwMode="auto">
                <a:xfrm>
                  <a:off x="4931" y="2209"/>
                  <a:ext cx="191" cy="150"/>
                </a:xfrm>
                <a:prstGeom prst="rect">
                  <a:avLst/>
                </a:prstGeom>
                <a:solidFill>
                  <a:schemeClr val="bg1"/>
                </a:solidFill>
                <a:ln w="12700">
                  <a:solidFill>
                    <a:schemeClr val="tx1"/>
                  </a:solidFill>
                  <a:miter lim="800000"/>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4" name="Rectangle 111"/>
                <p:cNvSpPr>
                  <a:spLocks noChangeArrowheads="1"/>
                </p:cNvSpPr>
                <p:nvPr/>
              </p:nvSpPr>
              <p:spPr bwMode="auto">
                <a:xfrm>
                  <a:off x="5126" y="2285"/>
                  <a:ext cx="66" cy="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5" name="Oval 112"/>
                <p:cNvSpPr>
                  <a:spLocks noChangeArrowheads="1"/>
                </p:cNvSpPr>
                <p:nvPr/>
              </p:nvSpPr>
              <p:spPr bwMode="auto">
                <a:xfrm>
                  <a:off x="4935"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6" name="Oval 113"/>
                <p:cNvSpPr>
                  <a:spLocks noChangeArrowheads="1"/>
                </p:cNvSpPr>
                <p:nvPr/>
              </p:nvSpPr>
              <p:spPr bwMode="auto">
                <a:xfrm>
                  <a:off x="5117" y="2345"/>
                  <a:ext cx="56" cy="53"/>
                </a:xfrm>
                <a:prstGeom prst="ellipse">
                  <a:avLst/>
                </a:prstGeom>
                <a:solidFill>
                  <a:schemeClr val="bg1"/>
                </a:solidFill>
                <a:ln w="12700">
                  <a:solidFill>
                    <a:schemeClr val="tx1"/>
                  </a:solidFill>
                  <a:round/>
                  <a:headEnd/>
                  <a:tailEnd/>
                </a:ln>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152" name="Rectangle 114"/>
              <p:cNvSpPr>
                <a:spLocks noChangeArrowheads="1"/>
              </p:cNvSpPr>
              <p:nvPr/>
            </p:nvSpPr>
            <p:spPr bwMode="auto">
              <a:xfrm>
                <a:off x="4928" y="2174"/>
                <a:ext cx="14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563" dirty="0">
                    <a:solidFill>
                      <a:srgbClr val="000000"/>
                    </a:solidFill>
                    <a:latin typeface="JLR Emeric" panose="02000503040000020004" pitchFamily="2" charset="0"/>
                  </a:rPr>
                  <a:t>2 x/</a:t>
                </a:r>
              </a:p>
              <a:p>
                <a:pPr eaLnBrk="0" fontAlgn="base" hangingPunct="0">
                  <a:spcBef>
                    <a:spcPct val="0"/>
                  </a:spcBef>
                  <a:spcAft>
                    <a:spcPct val="0"/>
                  </a:spcAft>
                </a:pPr>
                <a:r>
                  <a:rPr lang="en-GB" sz="563" dirty="0">
                    <a:solidFill>
                      <a:srgbClr val="000000"/>
                    </a:solidFill>
                    <a:latin typeface="JLR Emeric" panose="02000503040000020004" pitchFamily="2" charset="0"/>
                  </a:rPr>
                  <a:t>day</a:t>
                </a:r>
              </a:p>
            </p:txBody>
          </p:sp>
        </p:grpSp>
        <p:grpSp>
          <p:nvGrpSpPr>
            <p:cNvPr id="22" name="Group 125"/>
            <p:cNvGrpSpPr>
              <a:grpSpLocks/>
            </p:cNvGrpSpPr>
            <p:nvPr/>
          </p:nvGrpSpPr>
          <p:grpSpPr bwMode="auto">
            <a:xfrm>
              <a:off x="5102622" y="6093229"/>
              <a:ext cx="992587" cy="190544"/>
              <a:chOff x="3441" y="3079"/>
              <a:chExt cx="613" cy="120"/>
            </a:xfrm>
          </p:grpSpPr>
          <p:sp>
            <p:nvSpPr>
              <p:cNvPr id="142" name="Freeform 12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43" name="Freeform 12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44" name="Rectangle 12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5" name="Rectangle 12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6" name="Rectangle 13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7" name="Rectangle 13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8" name="Rectangle 13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9" name="Rectangle 13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50" name="Rectangle 13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grpSp>
          <p:nvGrpSpPr>
            <p:cNvPr id="23" name="Group 135"/>
            <p:cNvGrpSpPr>
              <a:grpSpLocks/>
            </p:cNvGrpSpPr>
            <p:nvPr/>
          </p:nvGrpSpPr>
          <p:grpSpPr bwMode="auto">
            <a:xfrm>
              <a:off x="2562952" y="6093229"/>
              <a:ext cx="992587" cy="190544"/>
              <a:chOff x="3441" y="3079"/>
              <a:chExt cx="613" cy="120"/>
            </a:xfrm>
          </p:grpSpPr>
          <p:sp>
            <p:nvSpPr>
              <p:cNvPr id="133" name="Freeform 136"/>
              <p:cNvSpPr>
                <a:spLocks/>
              </p:cNvSpPr>
              <p:nvPr/>
            </p:nvSpPr>
            <p:spPr bwMode="auto">
              <a:xfrm>
                <a:off x="3441" y="3083"/>
                <a:ext cx="613" cy="112"/>
              </a:xfrm>
              <a:custGeom>
                <a:avLst/>
                <a:gdLst>
                  <a:gd name="T0" fmla="*/ 460 w 613"/>
                  <a:gd name="T1" fmla="*/ 0 h 112"/>
                  <a:gd name="T2" fmla="*/ 460 w 613"/>
                  <a:gd name="T3" fmla="*/ 28 h 112"/>
                  <a:gd name="T4" fmla="*/ 0 w 613"/>
                  <a:gd name="T5" fmla="*/ 28 h 112"/>
                  <a:gd name="T6" fmla="*/ 0 w 613"/>
                  <a:gd name="T7" fmla="*/ 84 h 112"/>
                  <a:gd name="T8" fmla="*/ 460 w 613"/>
                  <a:gd name="T9" fmla="*/ 84 h 112"/>
                  <a:gd name="T10" fmla="*/ 460 w 613"/>
                  <a:gd name="T11" fmla="*/ 112 h 112"/>
                  <a:gd name="T12" fmla="*/ 613 w 613"/>
                  <a:gd name="T13" fmla="*/ 56 h 112"/>
                  <a:gd name="T14" fmla="*/ 460 w 613"/>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13"/>
                  <a:gd name="T25" fmla="*/ 0 h 112"/>
                  <a:gd name="T26" fmla="*/ 613 w 613"/>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 h="112">
                    <a:moveTo>
                      <a:pt x="460" y="0"/>
                    </a:moveTo>
                    <a:lnTo>
                      <a:pt x="460" y="28"/>
                    </a:lnTo>
                    <a:lnTo>
                      <a:pt x="0" y="28"/>
                    </a:lnTo>
                    <a:lnTo>
                      <a:pt x="0" y="84"/>
                    </a:lnTo>
                    <a:lnTo>
                      <a:pt x="460" y="84"/>
                    </a:lnTo>
                    <a:lnTo>
                      <a:pt x="460" y="112"/>
                    </a:lnTo>
                    <a:lnTo>
                      <a:pt x="613" y="56"/>
                    </a:lnTo>
                    <a:lnTo>
                      <a:pt x="460" y="0"/>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34" name="Freeform 137"/>
              <p:cNvSpPr>
                <a:spLocks/>
              </p:cNvSpPr>
              <p:nvPr/>
            </p:nvSpPr>
            <p:spPr bwMode="auto">
              <a:xfrm>
                <a:off x="3900" y="3079"/>
                <a:ext cx="145" cy="120"/>
              </a:xfrm>
              <a:custGeom>
                <a:avLst/>
                <a:gdLst>
                  <a:gd name="T0" fmla="*/ 145 w 145"/>
                  <a:gd name="T1" fmla="*/ 60 h 120"/>
                  <a:gd name="T2" fmla="*/ 0 w 145"/>
                  <a:gd name="T3" fmla="*/ 0 h 120"/>
                  <a:gd name="T4" fmla="*/ 0 w 145"/>
                  <a:gd name="T5" fmla="*/ 120 h 120"/>
                  <a:gd name="T6" fmla="*/ 145 w 145"/>
                  <a:gd name="T7" fmla="*/ 60 h 120"/>
                  <a:gd name="T8" fmla="*/ 0 60000 65536"/>
                  <a:gd name="T9" fmla="*/ 0 60000 65536"/>
                  <a:gd name="T10" fmla="*/ 0 60000 65536"/>
                  <a:gd name="T11" fmla="*/ 0 60000 65536"/>
                  <a:gd name="T12" fmla="*/ 0 w 145"/>
                  <a:gd name="T13" fmla="*/ 0 h 120"/>
                  <a:gd name="T14" fmla="*/ 145 w 145"/>
                  <a:gd name="T15" fmla="*/ 120 h 120"/>
                </a:gdLst>
                <a:ahLst/>
                <a:cxnLst>
                  <a:cxn ang="T8">
                    <a:pos x="T0" y="T1"/>
                  </a:cxn>
                  <a:cxn ang="T9">
                    <a:pos x="T2" y="T3"/>
                  </a:cxn>
                  <a:cxn ang="T10">
                    <a:pos x="T4" y="T5"/>
                  </a:cxn>
                  <a:cxn ang="T11">
                    <a:pos x="T6" y="T7"/>
                  </a:cxn>
                </a:cxnLst>
                <a:rect l="T12" t="T13" r="T14" b="T15"/>
                <a:pathLst>
                  <a:path w="145" h="120">
                    <a:moveTo>
                      <a:pt x="145" y="60"/>
                    </a:moveTo>
                    <a:lnTo>
                      <a:pt x="0" y="0"/>
                    </a:lnTo>
                    <a:lnTo>
                      <a:pt x="0" y="120"/>
                    </a:lnTo>
                    <a:lnTo>
                      <a:pt x="145" y="60"/>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35" name="Rectangle 138"/>
              <p:cNvSpPr>
                <a:spLocks noChangeArrowheads="1"/>
              </p:cNvSpPr>
              <p:nvPr/>
            </p:nvSpPr>
            <p:spPr bwMode="auto">
              <a:xfrm>
                <a:off x="347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6" name="Rectangle 139"/>
              <p:cNvSpPr>
                <a:spLocks noChangeArrowheads="1"/>
              </p:cNvSpPr>
              <p:nvPr/>
            </p:nvSpPr>
            <p:spPr bwMode="auto">
              <a:xfrm>
                <a:off x="353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7" name="Rectangle 140"/>
              <p:cNvSpPr>
                <a:spLocks noChangeArrowheads="1"/>
              </p:cNvSpPr>
              <p:nvPr/>
            </p:nvSpPr>
            <p:spPr bwMode="auto">
              <a:xfrm>
                <a:off x="3595"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8" name="Rectangle 141"/>
              <p:cNvSpPr>
                <a:spLocks noChangeArrowheads="1"/>
              </p:cNvSpPr>
              <p:nvPr/>
            </p:nvSpPr>
            <p:spPr bwMode="auto">
              <a:xfrm>
                <a:off x="3655" y="3111"/>
                <a:ext cx="30"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9" name="Rectangle 142"/>
              <p:cNvSpPr>
                <a:spLocks noChangeArrowheads="1"/>
              </p:cNvSpPr>
              <p:nvPr/>
            </p:nvSpPr>
            <p:spPr bwMode="auto">
              <a:xfrm>
                <a:off x="372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0" name="Rectangle 143"/>
              <p:cNvSpPr>
                <a:spLocks noChangeArrowheads="1"/>
              </p:cNvSpPr>
              <p:nvPr/>
            </p:nvSpPr>
            <p:spPr bwMode="auto">
              <a:xfrm>
                <a:off x="3781"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41" name="Rectangle 144"/>
              <p:cNvSpPr>
                <a:spLocks noChangeArrowheads="1"/>
              </p:cNvSpPr>
              <p:nvPr/>
            </p:nvSpPr>
            <p:spPr bwMode="auto">
              <a:xfrm>
                <a:off x="3847" y="3111"/>
                <a:ext cx="24" cy="54"/>
              </a:xfrm>
              <a:prstGeom prst="rect">
                <a:avLst/>
              </a:prstGeom>
              <a:solidFill>
                <a:srgbClr val="000000"/>
              </a:solidFill>
              <a:ln w="6350">
                <a:solidFill>
                  <a:srgbClr val="000000"/>
                </a:solidFill>
                <a:miter lim="800000"/>
                <a:headEnd/>
                <a:tailEnd/>
              </a:ln>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grpSp>
        <p:sp>
          <p:nvSpPr>
            <p:cNvPr id="24" name="Rectangle 145"/>
            <p:cNvSpPr>
              <a:spLocks noChangeArrowheads="1"/>
            </p:cNvSpPr>
            <p:nvPr/>
          </p:nvSpPr>
          <p:spPr bwMode="auto">
            <a:xfrm>
              <a:off x="5739656" y="3234459"/>
              <a:ext cx="1028566" cy="6071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1225" tIns="30613" rIns="61225" bIns="30613"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25" name="Text Box 146"/>
            <p:cNvSpPr txBox="1">
              <a:spLocks noChangeArrowheads="1"/>
            </p:cNvSpPr>
            <p:nvPr/>
          </p:nvSpPr>
          <p:spPr bwMode="auto">
            <a:xfrm>
              <a:off x="5671929" y="3247176"/>
              <a:ext cx="1136502" cy="47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788" b="1" dirty="0">
                  <a:solidFill>
                    <a:srgbClr val="000000"/>
                  </a:solidFill>
                  <a:latin typeface="JLR Emeric" panose="02000503040000020004" pitchFamily="2" charset="0"/>
                </a:rPr>
                <a:t>Planning  </a:t>
              </a:r>
            </a:p>
            <a:p>
              <a:pPr algn="ctr" fontAlgn="base">
                <a:spcBef>
                  <a:spcPct val="50000"/>
                </a:spcBef>
                <a:spcAft>
                  <a:spcPct val="0"/>
                </a:spcAft>
              </a:pPr>
              <a:r>
                <a:rPr lang="en-GB" sz="788" b="1" dirty="0">
                  <a:solidFill>
                    <a:srgbClr val="000000"/>
                  </a:solidFill>
                  <a:latin typeface="JLR Emeric" panose="02000503040000020004" pitchFamily="2" charset="0"/>
                </a:rPr>
                <a:t>Logistics</a:t>
              </a:r>
            </a:p>
          </p:txBody>
        </p:sp>
        <p:sp>
          <p:nvSpPr>
            <p:cNvPr id="26" name="Line 147"/>
            <p:cNvSpPr>
              <a:spLocks noChangeShapeType="1"/>
            </p:cNvSpPr>
            <p:nvPr/>
          </p:nvSpPr>
          <p:spPr bwMode="auto">
            <a:xfrm flipH="1">
              <a:off x="6791500" y="3495477"/>
              <a:ext cx="10497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7" name="Line 148"/>
            <p:cNvSpPr>
              <a:spLocks noChangeShapeType="1"/>
            </p:cNvSpPr>
            <p:nvPr/>
          </p:nvSpPr>
          <p:spPr bwMode="auto">
            <a:xfrm flipH="1">
              <a:off x="7745992"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8" name="Line 149"/>
            <p:cNvSpPr>
              <a:spLocks noChangeShapeType="1"/>
            </p:cNvSpPr>
            <p:nvPr/>
          </p:nvSpPr>
          <p:spPr bwMode="auto">
            <a:xfrm>
              <a:off x="7745994" y="3593925"/>
              <a:ext cx="24846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29" name="Text Box 150"/>
            <p:cNvSpPr txBox="1">
              <a:spLocks noChangeArrowheads="1"/>
            </p:cNvSpPr>
            <p:nvPr/>
          </p:nvSpPr>
          <p:spPr bwMode="auto">
            <a:xfrm>
              <a:off x="8264508" y="3390680"/>
              <a:ext cx="1911100" cy="21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30" name="Line 151"/>
            <p:cNvSpPr>
              <a:spLocks noChangeShapeType="1"/>
            </p:cNvSpPr>
            <p:nvPr/>
          </p:nvSpPr>
          <p:spPr bwMode="auto">
            <a:xfrm flipH="1">
              <a:off x="6791501" y="3741596"/>
              <a:ext cx="12423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1" name="Line 152"/>
            <p:cNvSpPr>
              <a:spLocks noChangeShapeType="1"/>
            </p:cNvSpPr>
            <p:nvPr/>
          </p:nvSpPr>
          <p:spPr bwMode="auto">
            <a:xfrm flipH="1">
              <a:off x="7936467" y="3741596"/>
              <a:ext cx="97354" cy="1460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2" name="Line 153"/>
            <p:cNvSpPr>
              <a:spLocks noChangeShapeType="1"/>
            </p:cNvSpPr>
            <p:nvPr/>
          </p:nvSpPr>
          <p:spPr bwMode="auto">
            <a:xfrm>
              <a:off x="7936467" y="3887680"/>
              <a:ext cx="22941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3" name="Text Box 154"/>
            <p:cNvSpPr txBox="1">
              <a:spLocks noChangeArrowheads="1"/>
            </p:cNvSpPr>
            <p:nvPr/>
          </p:nvSpPr>
          <p:spPr bwMode="auto">
            <a:xfrm>
              <a:off x="8353395" y="3681259"/>
              <a:ext cx="1911100" cy="21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34" name="Line 155"/>
            <p:cNvSpPr>
              <a:spLocks noChangeShapeType="1"/>
            </p:cNvSpPr>
            <p:nvPr/>
          </p:nvSpPr>
          <p:spPr bwMode="auto">
            <a:xfrm flipH="1">
              <a:off x="1917452" y="349547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5" name="Line 156"/>
            <p:cNvSpPr>
              <a:spLocks noChangeShapeType="1"/>
            </p:cNvSpPr>
            <p:nvPr/>
          </p:nvSpPr>
          <p:spPr bwMode="auto">
            <a:xfrm flipH="1">
              <a:off x="2776705" y="349547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6" name="Line 157"/>
            <p:cNvSpPr>
              <a:spLocks noChangeShapeType="1"/>
            </p:cNvSpPr>
            <p:nvPr/>
          </p:nvSpPr>
          <p:spPr bwMode="auto">
            <a:xfrm>
              <a:off x="2776705" y="359392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7" name="Text Box 158"/>
            <p:cNvSpPr txBox="1">
              <a:spLocks noChangeArrowheads="1"/>
            </p:cNvSpPr>
            <p:nvPr/>
          </p:nvSpPr>
          <p:spPr bwMode="auto">
            <a:xfrm>
              <a:off x="3542839" y="3395441"/>
              <a:ext cx="1911102" cy="21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6 months Flexi EDI</a:t>
              </a:r>
            </a:p>
          </p:txBody>
        </p:sp>
        <p:sp>
          <p:nvSpPr>
            <p:cNvPr id="38" name="Line 159"/>
            <p:cNvSpPr>
              <a:spLocks noChangeShapeType="1"/>
            </p:cNvSpPr>
            <p:nvPr/>
          </p:nvSpPr>
          <p:spPr bwMode="auto">
            <a:xfrm flipH="1">
              <a:off x="1917452" y="3681257"/>
              <a:ext cx="954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39" name="Line 160"/>
            <p:cNvSpPr>
              <a:spLocks noChangeShapeType="1"/>
            </p:cNvSpPr>
            <p:nvPr/>
          </p:nvSpPr>
          <p:spPr bwMode="auto">
            <a:xfrm flipH="1">
              <a:off x="2776705" y="3681259"/>
              <a:ext cx="95238" cy="98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0" name="Line 161"/>
            <p:cNvSpPr>
              <a:spLocks noChangeShapeType="1"/>
            </p:cNvSpPr>
            <p:nvPr/>
          </p:nvSpPr>
          <p:spPr bwMode="auto">
            <a:xfrm>
              <a:off x="2776705" y="3779705"/>
              <a:ext cx="29629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1" name="Text Box 162"/>
            <p:cNvSpPr txBox="1">
              <a:spLocks noChangeArrowheads="1"/>
            </p:cNvSpPr>
            <p:nvPr/>
          </p:nvSpPr>
          <p:spPr bwMode="auto">
            <a:xfrm>
              <a:off x="3407389" y="3581223"/>
              <a:ext cx="1911102" cy="21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1 week fixed EDI</a:t>
              </a:r>
            </a:p>
          </p:txBody>
        </p:sp>
        <p:sp>
          <p:nvSpPr>
            <p:cNvPr id="42" name="Line 163"/>
            <p:cNvSpPr>
              <a:spLocks noChangeShapeType="1"/>
            </p:cNvSpPr>
            <p:nvPr/>
          </p:nvSpPr>
          <p:spPr bwMode="auto">
            <a:xfrm flipH="1">
              <a:off x="1655020" y="3838458"/>
              <a:ext cx="4084635" cy="15180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3" name="Line 164"/>
            <p:cNvSpPr>
              <a:spLocks noChangeShapeType="1"/>
            </p:cNvSpPr>
            <p:nvPr/>
          </p:nvSpPr>
          <p:spPr bwMode="auto">
            <a:xfrm flipH="1">
              <a:off x="4376699" y="3838458"/>
              <a:ext cx="1553431" cy="14910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4" name="Line 165"/>
            <p:cNvSpPr>
              <a:spLocks noChangeShapeType="1"/>
            </p:cNvSpPr>
            <p:nvPr/>
          </p:nvSpPr>
          <p:spPr bwMode="auto">
            <a:xfrm>
              <a:off x="6313196" y="3838458"/>
              <a:ext cx="554494" cy="15418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5" name="Line 166"/>
            <p:cNvSpPr>
              <a:spLocks noChangeShapeType="1"/>
            </p:cNvSpPr>
            <p:nvPr/>
          </p:nvSpPr>
          <p:spPr bwMode="auto">
            <a:xfrm>
              <a:off x="6791500" y="3838457"/>
              <a:ext cx="2683584" cy="14783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61225" tIns="30613" rIns="61225" bIns="30613"/>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46" name="Text Box 167"/>
            <p:cNvSpPr txBox="1">
              <a:spLocks noChangeArrowheads="1"/>
            </p:cNvSpPr>
            <p:nvPr/>
          </p:nvSpPr>
          <p:spPr bwMode="auto">
            <a:xfrm rot="20400430">
              <a:off x="3011623" y="4215854"/>
              <a:ext cx="1911100" cy="21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1225" tIns="30613" rIns="61225" bIns="30613">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algn="ctr" fontAlgn="base">
                <a:spcBef>
                  <a:spcPct val="50000"/>
                </a:spcBef>
                <a:spcAft>
                  <a:spcPct val="0"/>
                </a:spcAft>
              </a:pPr>
              <a:r>
                <a:rPr lang="en-GB" sz="675" b="1" dirty="0">
                  <a:solidFill>
                    <a:srgbClr val="000000"/>
                  </a:solidFill>
                  <a:latin typeface="JLR Emeric" panose="02000503040000020004" pitchFamily="2" charset="0"/>
                </a:rPr>
                <a:t>Daily build schedule</a:t>
              </a:r>
            </a:p>
          </p:txBody>
        </p:sp>
        <p:grpSp>
          <p:nvGrpSpPr>
            <p:cNvPr id="47" name="Group 168"/>
            <p:cNvGrpSpPr>
              <a:grpSpLocks/>
            </p:cNvGrpSpPr>
            <p:nvPr/>
          </p:nvGrpSpPr>
          <p:grpSpPr bwMode="auto">
            <a:xfrm>
              <a:off x="9809474" y="4322754"/>
              <a:ext cx="778832" cy="703426"/>
              <a:chOff x="4513" y="2524"/>
              <a:chExt cx="368" cy="443"/>
            </a:xfrm>
          </p:grpSpPr>
          <p:sp>
            <p:nvSpPr>
              <p:cNvPr id="115" name="Freeform 169"/>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6" name="Rectangle 170"/>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17" name="Freeform 171"/>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8" name="Freeform 172"/>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9" name="Freeform 173"/>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0" name="Freeform 174"/>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1" name="Freeform 175"/>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2" name="Freeform 176"/>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3" name="Freeform 177"/>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4" name="Freeform 178"/>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5" name="Freeform 179"/>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6" name="Freeform 180"/>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7" name="Freeform 181"/>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8" name="Freeform 182"/>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29" name="Freeform 183"/>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30" name="Rectangle 184"/>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1" name="Rectangle 185"/>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32" name="Rectangle 186"/>
              <p:cNvSpPr>
                <a:spLocks noChangeArrowheads="1"/>
              </p:cNvSpPr>
              <p:nvPr/>
            </p:nvSpPr>
            <p:spPr bwMode="auto">
              <a:xfrm>
                <a:off x="4552" y="2913"/>
                <a:ext cx="12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48" name="Group 187"/>
            <p:cNvGrpSpPr>
              <a:grpSpLocks/>
            </p:cNvGrpSpPr>
            <p:nvPr/>
          </p:nvGrpSpPr>
          <p:grpSpPr bwMode="auto">
            <a:xfrm>
              <a:off x="3204216" y="4792771"/>
              <a:ext cx="592590" cy="678021"/>
              <a:chOff x="4513" y="2524"/>
              <a:chExt cx="368" cy="443"/>
            </a:xfrm>
          </p:grpSpPr>
          <p:sp>
            <p:nvSpPr>
              <p:cNvPr id="97" name="Freeform 188"/>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8" name="Rectangle 189"/>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99" name="Freeform 190"/>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0" name="Freeform 191"/>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1" name="Freeform 192"/>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2" name="Freeform 193"/>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3" name="Freeform 194"/>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4" name="Freeform 195"/>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5" name="Freeform 196"/>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6" name="Freeform 197"/>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7" name="Freeform 198"/>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8" name="Freeform 199"/>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9" name="Freeform 200"/>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0" name="Freeform 201"/>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1" name="Freeform 202"/>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12" name="Rectangle 203"/>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13" name="Rectangle 204"/>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114" name="Rectangle 205"/>
              <p:cNvSpPr>
                <a:spLocks noChangeArrowheads="1"/>
              </p:cNvSpPr>
              <p:nvPr/>
            </p:nvSpPr>
            <p:spPr bwMode="auto">
              <a:xfrm>
                <a:off x="4552" y="2913"/>
                <a:ext cx="167"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49" name="Group 206"/>
            <p:cNvGrpSpPr>
              <a:grpSpLocks/>
            </p:cNvGrpSpPr>
            <p:nvPr/>
          </p:nvGrpSpPr>
          <p:grpSpPr bwMode="auto">
            <a:xfrm>
              <a:off x="410580" y="5681977"/>
              <a:ext cx="592590" cy="678021"/>
              <a:chOff x="4513" y="2524"/>
              <a:chExt cx="368" cy="443"/>
            </a:xfrm>
          </p:grpSpPr>
          <p:sp>
            <p:nvSpPr>
              <p:cNvPr id="79" name="Freeform 207"/>
              <p:cNvSpPr>
                <a:spLocks/>
              </p:cNvSpPr>
              <p:nvPr/>
            </p:nvSpPr>
            <p:spPr bwMode="auto">
              <a:xfrm>
                <a:off x="4527" y="2729"/>
                <a:ext cx="183" cy="141"/>
              </a:xfrm>
              <a:custGeom>
                <a:avLst/>
                <a:gdLst>
                  <a:gd name="T0" fmla="*/ 183 w 183"/>
                  <a:gd name="T1" fmla="*/ 57 h 141"/>
                  <a:gd name="T2" fmla="*/ 183 w 183"/>
                  <a:gd name="T3" fmla="*/ 141 h 141"/>
                  <a:gd name="T4" fmla="*/ 0 w 183"/>
                  <a:gd name="T5" fmla="*/ 141 h 141"/>
                  <a:gd name="T6" fmla="*/ 0 w 183"/>
                  <a:gd name="T7" fmla="*/ 0 h 141"/>
                  <a:gd name="T8" fmla="*/ 59 w 183"/>
                  <a:gd name="T9" fmla="*/ 0 h 141"/>
                  <a:gd name="T10" fmla="*/ 59 w 183"/>
                  <a:gd name="T11" fmla="*/ 57 h 141"/>
                  <a:gd name="T12" fmla="*/ 183 w 183"/>
                  <a:gd name="T13" fmla="*/ 57 h 141"/>
                  <a:gd name="T14" fmla="*/ 0 60000 65536"/>
                  <a:gd name="T15" fmla="*/ 0 60000 65536"/>
                  <a:gd name="T16" fmla="*/ 0 60000 65536"/>
                  <a:gd name="T17" fmla="*/ 0 60000 65536"/>
                  <a:gd name="T18" fmla="*/ 0 60000 65536"/>
                  <a:gd name="T19" fmla="*/ 0 60000 65536"/>
                  <a:gd name="T20" fmla="*/ 0 60000 65536"/>
                  <a:gd name="T21" fmla="*/ 0 w 183"/>
                  <a:gd name="T22" fmla="*/ 0 h 141"/>
                  <a:gd name="T23" fmla="*/ 183 w 18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41">
                    <a:moveTo>
                      <a:pt x="183" y="57"/>
                    </a:moveTo>
                    <a:lnTo>
                      <a:pt x="183" y="141"/>
                    </a:lnTo>
                    <a:lnTo>
                      <a:pt x="0" y="141"/>
                    </a:lnTo>
                    <a:lnTo>
                      <a:pt x="0" y="0"/>
                    </a:lnTo>
                    <a:lnTo>
                      <a:pt x="59" y="0"/>
                    </a:lnTo>
                    <a:lnTo>
                      <a:pt x="59" y="57"/>
                    </a:lnTo>
                    <a:lnTo>
                      <a:pt x="183" y="57"/>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0" name="Rectangle 208"/>
              <p:cNvSpPr>
                <a:spLocks noChangeArrowheads="1"/>
              </p:cNvSpPr>
              <p:nvPr/>
            </p:nvSpPr>
            <p:spPr bwMode="auto">
              <a:xfrm>
                <a:off x="4711" y="2524"/>
                <a:ext cx="18" cy="32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81" name="Freeform 209"/>
              <p:cNvSpPr>
                <a:spLocks/>
              </p:cNvSpPr>
              <p:nvPr/>
            </p:nvSpPr>
            <p:spPr bwMode="auto">
              <a:xfrm>
                <a:off x="4623" y="2607"/>
                <a:ext cx="42" cy="179"/>
              </a:xfrm>
              <a:custGeom>
                <a:avLst/>
                <a:gdLst>
                  <a:gd name="T0" fmla="*/ 31 w 42"/>
                  <a:gd name="T1" fmla="*/ 179 h 179"/>
                  <a:gd name="T2" fmla="*/ 0 w 42"/>
                  <a:gd name="T3" fmla="*/ 2 h 179"/>
                  <a:gd name="T4" fmla="*/ 12 w 42"/>
                  <a:gd name="T5" fmla="*/ 0 h 179"/>
                  <a:gd name="T6" fmla="*/ 42 w 42"/>
                  <a:gd name="T7" fmla="*/ 177 h 179"/>
                  <a:gd name="T8" fmla="*/ 31 w 42"/>
                  <a:gd name="T9" fmla="*/ 179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31" y="179"/>
                    </a:moveTo>
                    <a:lnTo>
                      <a:pt x="0" y="2"/>
                    </a:lnTo>
                    <a:lnTo>
                      <a:pt x="12" y="0"/>
                    </a:lnTo>
                    <a:lnTo>
                      <a:pt x="42" y="177"/>
                    </a:lnTo>
                    <a:lnTo>
                      <a:pt x="31" y="179"/>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2" name="Freeform 210"/>
              <p:cNvSpPr>
                <a:spLocks/>
              </p:cNvSpPr>
              <p:nvPr/>
            </p:nvSpPr>
            <p:spPr bwMode="auto">
              <a:xfrm>
                <a:off x="4622" y="2607"/>
                <a:ext cx="33" cy="179"/>
              </a:xfrm>
              <a:custGeom>
                <a:avLst/>
                <a:gdLst>
                  <a:gd name="T0" fmla="*/ 1 w 33"/>
                  <a:gd name="T1" fmla="*/ 2 h 179"/>
                  <a:gd name="T2" fmla="*/ 3 w 33"/>
                  <a:gd name="T3" fmla="*/ 1 h 179"/>
                  <a:gd name="T4" fmla="*/ 33 w 33"/>
                  <a:gd name="T5" fmla="*/ 179 h 179"/>
                  <a:gd name="T6" fmla="*/ 30 w 33"/>
                  <a:gd name="T7" fmla="*/ 179 h 179"/>
                  <a:gd name="T8" fmla="*/ 0 w 33"/>
                  <a:gd name="T9" fmla="*/ 1 h 179"/>
                  <a:gd name="T10" fmla="*/ 1 w 33"/>
                  <a:gd name="T11" fmla="*/ 0 h 179"/>
                  <a:gd name="T12" fmla="*/ 0 w 33"/>
                  <a:gd name="T13" fmla="*/ 1 h 179"/>
                  <a:gd name="T14" fmla="*/ 0 w 33"/>
                  <a:gd name="T15" fmla="*/ 0 h 179"/>
                  <a:gd name="T16" fmla="*/ 1 w 33"/>
                  <a:gd name="T17" fmla="*/ 0 h 179"/>
                  <a:gd name="T18" fmla="*/ 3 w 33"/>
                  <a:gd name="T19" fmla="*/ 0 h 179"/>
                  <a:gd name="T20" fmla="*/ 3 w 33"/>
                  <a:gd name="T21" fmla="*/ 1 h 179"/>
                  <a:gd name="T22" fmla="*/ 1 w 33"/>
                  <a:gd name="T23" fmla="*/ 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9"/>
                  <a:gd name="T38" fmla="*/ 33 w 33"/>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9">
                    <a:moveTo>
                      <a:pt x="1" y="2"/>
                    </a:moveTo>
                    <a:lnTo>
                      <a:pt x="3" y="1"/>
                    </a:lnTo>
                    <a:lnTo>
                      <a:pt x="33" y="179"/>
                    </a:lnTo>
                    <a:lnTo>
                      <a:pt x="30" y="179"/>
                    </a:lnTo>
                    <a:lnTo>
                      <a:pt x="0" y="1"/>
                    </a:lnTo>
                    <a:lnTo>
                      <a:pt x="1" y="0"/>
                    </a:lnTo>
                    <a:lnTo>
                      <a:pt x="0" y="1"/>
                    </a:lnTo>
                    <a:lnTo>
                      <a:pt x="0" y="0"/>
                    </a:lnTo>
                    <a:lnTo>
                      <a:pt x="1" y="0"/>
                    </a:lnTo>
                    <a:lnTo>
                      <a:pt x="3" y="0"/>
                    </a:lnTo>
                    <a:lnTo>
                      <a:pt x="3" y="1"/>
                    </a:lnTo>
                    <a:lnTo>
                      <a:pt x="1" y="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3" name="Freeform 211"/>
              <p:cNvSpPr>
                <a:spLocks/>
              </p:cNvSpPr>
              <p:nvPr/>
            </p:nvSpPr>
            <p:spPr bwMode="auto">
              <a:xfrm>
                <a:off x="4653" y="2606"/>
                <a:ext cx="36" cy="180"/>
              </a:xfrm>
              <a:custGeom>
                <a:avLst/>
                <a:gdLst>
                  <a:gd name="T0" fmla="*/ 0 w 36"/>
                  <a:gd name="T1" fmla="*/ 178 h 180"/>
                  <a:gd name="T2" fmla="*/ 24 w 36"/>
                  <a:gd name="T3" fmla="*/ 0 h 180"/>
                  <a:gd name="T4" fmla="*/ 36 w 36"/>
                  <a:gd name="T5" fmla="*/ 2 h 180"/>
                  <a:gd name="T6" fmla="*/ 12 w 36"/>
                  <a:gd name="T7" fmla="*/ 180 h 180"/>
                  <a:gd name="T8" fmla="*/ 0 w 36"/>
                  <a:gd name="T9" fmla="*/ 178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0" y="178"/>
                    </a:moveTo>
                    <a:lnTo>
                      <a:pt x="24" y="0"/>
                    </a:lnTo>
                    <a:lnTo>
                      <a:pt x="36" y="2"/>
                    </a:lnTo>
                    <a:lnTo>
                      <a:pt x="12" y="180"/>
                    </a:lnTo>
                    <a:lnTo>
                      <a:pt x="0" y="17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4" name="Freeform 212"/>
              <p:cNvSpPr>
                <a:spLocks/>
              </p:cNvSpPr>
              <p:nvPr/>
            </p:nvSpPr>
            <p:spPr bwMode="auto">
              <a:xfrm>
                <a:off x="4668" y="2821"/>
                <a:ext cx="68" cy="68"/>
              </a:xfrm>
              <a:custGeom>
                <a:avLst/>
                <a:gdLst>
                  <a:gd name="T0" fmla="*/ 34 w 68"/>
                  <a:gd name="T1" fmla="*/ 68 h 68"/>
                  <a:gd name="T2" fmla="*/ 27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7 w 68"/>
                  <a:gd name="T31" fmla="*/ 1 h 68"/>
                  <a:gd name="T32" fmla="*/ 34 w 68"/>
                  <a:gd name="T33" fmla="*/ 0 h 68"/>
                  <a:gd name="T34" fmla="*/ 41 w 68"/>
                  <a:gd name="T35" fmla="*/ 1 h 68"/>
                  <a:gd name="T36" fmla="*/ 47 w 68"/>
                  <a:gd name="T37" fmla="*/ 3 h 68"/>
                  <a:gd name="T38" fmla="*/ 53 w 68"/>
                  <a:gd name="T39" fmla="*/ 6 h 68"/>
                  <a:gd name="T40" fmla="*/ 58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8 w 68"/>
                  <a:gd name="T57" fmla="*/ 58 h 68"/>
                  <a:gd name="T58" fmla="*/ 53 w 68"/>
                  <a:gd name="T59" fmla="*/ 62 h 68"/>
                  <a:gd name="T60" fmla="*/ 47 w 68"/>
                  <a:gd name="T61" fmla="*/ 66 h 68"/>
                  <a:gd name="T62" fmla="*/ 41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7"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7" y="1"/>
                    </a:lnTo>
                    <a:lnTo>
                      <a:pt x="34" y="0"/>
                    </a:lnTo>
                    <a:lnTo>
                      <a:pt x="41" y="1"/>
                    </a:lnTo>
                    <a:lnTo>
                      <a:pt x="47" y="3"/>
                    </a:lnTo>
                    <a:lnTo>
                      <a:pt x="53" y="6"/>
                    </a:lnTo>
                    <a:lnTo>
                      <a:pt x="58" y="10"/>
                    </a:lnTo>
                    <a:lnTo>
                      <a:pt x="62" y="15"/>
                    </a:lnTo>
                    <a:lnTo>
                      <a:pt x="65" y="21"/>
                    </a:lnTo>
                    <a:lnTo>
                      <a:pt x="67" y="27"/>
                    </a:lnTo>
                    <a:lnTo>
                      <a:pt x="68" y="34"/>
                    </a:lnTo>
                    <a:lnTo>
                      <a:pt x="67" y="41"/>
                    </a:lnTo>
                    <a:lnTo>
                      <a:pt x="65" y="47"/>
                    </a:lnTo>
                    <a:lnTo>
                      <a:pt x="62" y="53"/>
                    </a:lnTo>
                    <a:lnTo>
                      <a:pt x="58" y="58"/>
                    </a:lnTo>
                    <a:lnTo>
                      <a:pt x="53" y="62"/>
                    </a:lnTo>
                    <a:lnTo>
                      <a:pt x="47" y="66"/>
                    </a:lnTo>
                    <a:lnTo>
                      <a:pt x="41"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5" name="Freeform 213"/>
              <p:cNvSpPr>
                <a:spLocks/>
              </p:cNvSpPr>
              <p:nvPr/>
            </p:nvSpPr>
            <p:spPr bwMode="auto">
              <a:xfrm>
                <a:off x="4666" y="2819"/>
                <a:ext cx="36" cy="36"/>
              </a:xfrm>
              <a:custGeom>
                <a:avLst/>
                <a:gdLst>
                  <a:gd name="T0" fmla="*/ 36 w 36"/>
                  <a:gd name="T1" fmla="*/ 4 h 36"/>
                  <a:gd name="T2" fmla="*/ 36 w 36"/>
                  <a:gd name="T3" fmla="*/ 4 h 36"/>
                  <a:gd name="T4" fmla="*/ 29 w 36"/>
                  <a:gd name="T5" fmla="*/ 4 h 36"/>
                  <a:gd name="T6" fmla="*/ 23 w 36"/>
                  <a:gd name="T7" fmla="*/ 6 h 36"/>
                  <a:gd name="T8" fmla="*/ 17 w 36"/>
                  <a:gd name="T9" fmla="*/ 9 h 36"/>
                  <a:gd name="T10" fmla="*/ 13 w 36"/>
                  <a:gd name="T11" fmla="*/ 13 h 36"/>
                  <a:gd name="T12" fmla="*/ 9 w 36"/>
                  <a:gd name="T13" fmla="*/ 18 h 36"/>
                  <a:gd name="T14" fmla="*/ 6 w 36"/>
                  <a:gd name="T15" fmla="*/ 24 h 36"/>
                  <a:gd name="T16" fmla="*/ 4 w 36"/>
                  <a:gd name="T17" fmla="*/ 29 h 36"/>
                  <a:gd name="T18" fmla="*/ 4 w 36"/>
                  <a:gd name="T19" fmla="*/ 36 h 36"/>
                  <a:gd name="T20" fmla="*/ 0 w 36"/>
                  <a:gd name="T21" fmla="*/ 36 h 36"/>
                  <a:gd name="T22" fmla="*/ 0 w 36"/>
                  <a:gd name="T23" fmla="*/ 29 h 36"/>
                  <a:gd name="T24" fmla="*/ 2 w 36"/>
                  <a:gd name="T25" fmla="*/ 23 h 36"/>
                  <a:gd name="T26" fmla="*/ 6 w 36"/>
                  <a:gd name="T27" fmla="*/ 16 h 36"/>
                  <a:gd name="T28" fmla="*/ 10 w 36"/>
                  <a:gd name="T29" fmla="*/ 11 h 36"/>
                  <a:gd name="T30" fmla="*/ 16 w 36"/>
                  <a:gd name="T31" fmla="*/ 7 h 36"/>
                  <a:gd name="T32" fmla="*/ 22 w 36"/>
                  <a:gd name="T33" fmla="*/ 3 h 36"/>
                  <a:gd name="T34" fmla="*/ 29 w 36"/>
                  <a:gd name="T35" fmla="*/ 1 h 36"/>
                  <a:gd name="T36" fmla="*/ 36 w 36"/>
                  <a:gd name="T37" fmla="*/ 0 h 36"/>
                  <a:gd name="T38" fmla="*/ 36 w 36"/>
                  <a:gd name="T39" fmla="*/ 4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6"/>
                  <a:gd name="T62" fmla="*/ 36 w 36"/>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6">
                    <a:moveTo>
                      <a:pt x="36" y="4"/>
                    </a:moveTo>
                    <a:lnTo>
                      <a:pt x="36" y="4"/>
                    </a:lnTo>
                    <a:lnTo>
                      <a:pt x="29" y="4"/>
                    </a:lnTo>
                    <a:lnTo>
                      <a:pt x="23" y="6"/>
                    </a:lnTo>
                    <a:lnTo>
                      <a:pt x="17" y="9"/>
                    </a:lnTo>
                    <a:lnTo>
                      <a:pt x="13" y="13"/>
                    </a:lnTo>
                    <a:lnTo>
                      <a:pt x="9" y="18"/>
                    </a:lnTo>
                    <a:lnTo>
                      <a:pt x="6" y="24"/>
                    </a:lnTo>
                    <a:lnTo>
                      <a:pt x="4" y="29"/>
                    </a:lnTo>
                    <a:lnTo>
                      <a:pt x="4" y="36"/>
                    </a:lnTo>
                    <a:lnTo>
                      <a:pt x="0" y="36"/>
                    </a:lnTo>
                    <a:lnTo>
                      <a:pt x="0" y="29"/>
                    </a:lnTo>
                    <a:lnTo>
                      <a:pt x="2" y="23"/>
                    </a:lnTo>
                    <a:lnTo>
                      <a:pt x="6" y="16"/>
                    </a:lnTo>
                    <a:lnTo>
                      <a:pt x="10" y="11"/>
                    </a:lnTo>
                    <a:lnTo>
                      <a:pt x="16" y="7"/>
                    </a:lnTo>
                    <a:lnTo>
                      <a:pt x="22" y="3"/>
                    </a:lnTo>
                    <a:lnTo>
                      <a:pt x="29" y="1"/>
                    </a:lnTo>
                    <a:lnTo>
                      <a:pt x="36" y="0"/>
                    </a:lnTo>
                    <a:lnTo>
                      <a:pt x="36" y="4"/>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6" name="Freeform 214"/>
              <p:cNvSpPr>
                <a:spLocks/>
              </p:cNvSpPr>
              <p:nvPr/>
            </p:nvSpPr>
            <p:spPr bwMode="auto">
              <a:xfrm>
                <a:off x="4520" y="2821"/>
                <a:ext cx="68" cy="68"/>
              </a:xfrm>
              <a:custGeom>
                <a:avLst/>
                <a:gdLst>
                  <a:gd name="T0" fmla="*/ 34 w 68"/>
                  <a:gd name="T1" fmla="*/ 68 h 68"/>
                  <a:gd name="T2" fmla="*/ 26 w 68"/>
                  <a:gd name="T3" fmla="*/ 67 h 68"/>
                  <a:gd name="T4" fmla="*/ 20 w 68"/>
                  <a:gd name="T5" fmla="*/ 66 h 68"/>
                  <a:gd name="T6" fmla="*/ 14 w 68"/>
                  <a:gd name="T7" fmla="*/ 62 h 68"/>
                  <a:gd name="T8" fmla="*/ 9 w 68"/>
                  <a:gd name="T9" fmla="*/ 58 h 68"/>
                  <a:gd name="T10" fmla="*/ 5 w 68"/>
                  <a:gd name="T11" fmla="*/ 53 h 68"/>
                  <a:gd name="T12" fmla="*/ 2 w 68"/>
                  <a:gd name="T13" fmla="*/ 47 h 68"/>
                  <a:gd name="T14" fmla="*/ 0 w 68"/>
                  <a:gd name="T15" fmla="*/ 41 h 68"/>
                  <a:gd name="T16" fmla="*/ 0 w 68"/>
                  <a:gd name="T17" fmla="*/ 34 h 68"/>
                  <a:gd name="T18" fmla="*/ 0 w 68"/>
                  <a:gd name="T19" fmla="*/ 27 h 68"/>
                  <a:gd name="T20" fmla="*/ 2 w 68"/>
                  <a:gd name="T21" fmla="*/ 21 h 68"/>
                  <a:gd name="T22" fmla="*/ 5 w 68"/>
                  <a:gd name="T23" fmla="*/ 15 h 68"/>
                  <a:gd name="T24" fmla="*/ 9 w 68"/>
                  <a:gd name="T25" fmla="*/ 10 h 68"/>
                  <a:gd name="T26" fmla="*/ 14 w 68"/>
                  <a:gd name="T27" fmla="*/ 6 h 68"/>
                  <a:gd name="T28" fmla="*/ 20 w 68"/>
                  <a:gd name="T29" fmla="*/ 3 h 68"/>
                  <a:gd name="T30" fmla="*/ 26 w 68"/>
                  <a:gd name="T31" fmla="*/ 1 h 68"/>
                  <a:gd name="T32" fmla="*/ 34 w 68"/>
                  <a:gd name="T33" fmla="*/ 0 h 68"/>
                  <a:gd name="T34" fmla="*/ 40 w 68"/>
                  <a:gd name="T35" fmla="*/ 1 h 68"/>
                  <a:gd name="T36" fmla="*/ 46 w 68"/>
                  <a:gd name="T37" fmla="*/ 3 h 68"/>
                  <a:gd name="T38" fmla="*/ 52 w 68"/>
                  <a:gd name="T39" fmla="*/ 6 h 68"/>
                  <a:gd name="T40" fmla="*/ 57 w 68"/>
                  <a:gd name="T41" fmla="*/ 10 h 68"/>
                  <a:gd name="T42" fmla="*/ 62 w 68"/>
                  <a:gd name="T43" fmla="*/ 15 h 68"/>
                  <a:gd name="T44" fmla="*/ 65 w 68"/>
                  <a:gd name="T45" fmla="*/ 21 h 68"/>
                  <a:gd name="T46" fmla="*/ 67 w 68"/>
                  <a:gd name="T47" fmla="*/ 27 h 68"/>
                  <a:gd name="T48" fmla="*/ 68 w 68"/>
                  <a:gd name="T49" fmla="*/ 34 h 68"/>
                  <a:gd name="T50" fmla="*/ 67 w 68"/>
                  <a:gd name="T51" fmla="*/ 41 h 68"/>
                  <a:gd name="T52" fmla="*/ 65 w 68"/>
                  <a:gd name="T53" fmla="*/ 47 h 68"/>
                  <a:gd name="T54" fmla="*/ 62 w 68"/>
                  <a:gd name="T55" fmla="*/ 53 h 68"/>
                  <a:gd name="T56" fmla="*/ 57 w 68"/>
                  <a:gd name="T57" fmla="*/ 58 h 68"/>
                  <a:gd name="T58" fmla="*/ 52 w 68"/>
                  <a:gd name="T59" fmla="*/ 62 h 68"/>
                  <a:gd name="T60" fmla="*/ 46 w 68"/>
                  <a:gd name="T61" fmla="*/ 66 h 68"/>
                  <a:gd name="T62" fmla="*/ 40 w 68"/>
                  <a:gd name="T63" fmla="*/ 67 h 68"/>
                  <a:gd name="T64" fmla="*/ 34 w 68"/>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68"/>
                    </a:moveTo>
                    <a:lnTo>
                      <a:pt x="26" y="67"/>
                    </a:lnTo>
                    <a:lnTo>
                      <a:pt x="20" y="66"/>
                    </a:lnTo>
                    <a:lnTo>
                      <a:pt x="14" y="62"/>
                    </a:lnTo>
                    <a:lnTo>
                      <a:pt x="9" y="58"/>
                    </a:lnTo>
                    <a:lnTo>
                      <a:pt x="5" y="53"/>
                    </a:lnTo>
                    <a:lnTo>
                      <a:pt x="2" y="47"/>
                    </a:lnTo>
                    <a:lnTo>
                      <a:pt x="0" y="41"/>
                    </a:lnTo>
                    <a:lnTo>
                      <a:pt x="0" y="34"/>
                    </a:lnTo>
                    <a:lnTo>
                      <a:pt x="0" y="27"/>
                    </a:lnTo>
                    <a:lnTo>
                      <a:pt x="2" y="21"/>
                    </a:lnTo>
                    <a:lnTo>
                      <a:pt x="5" y="15"/>
                    </a:lnTo>
                    <a:lnTo>
                      <a:pt x="9" y="10"/>
                    </a:lnTo>
                    <a:lnTo>
                      <a:pt x="14" y="6"/>
                    </a:lnTo>
                    <a:lnTo>
                      <a:pt x="20" y="3"/>
                    </a:lnTo>
                    <a:lnTo>
                      <a:pt x="26" y="1"/>
                    </a:lnTo>
                    <a:lnTo>
                      <a:pt x="34" y="0"/>
                    </a:lnTo>
                    <a:lnTo>
                      <a:pt x="40" y="1"/>
                    </a:lnTo>
                    <a:lnTo>
                      <a:pt x="46" y="3"/>
                    </a:lnTo>
                    <a:lnTo>
                      <a:pt x="52" y="6"/>
                    </a:lnTo>
                    <a:lnTo>
                      <a:pt x="57" y="10"/>
                    </a:lnTo>
                    <a:lnTo>
                      <a:pt x="62" y="15"/>
                    </a:lnTo>
                    <a:lnTo>
                      <a:pt x="65" y="21"/>
                    </a:lnTo>
                    <a:lnTo>
                      <a:pt x="67" y="27"/>
                    </a:lnTo>
                    <a:lnTo>
                      <a:pt x="68" y="34"/>
                    </a:lnTo>
                    <a:lnTo>
                      <a:pt x="67" y="41"/>
                    </a:lnTo>
                    <a:lnTo>
                      <a:pt x="65" y="47"/>
                    </a:lnTo>
                    <a:lnTo>
                      <a:pt x="62" y="53"/>
                    </a:lnTo>
                    <a:lnTo>
                      <a:pt x="57" y="58"/>
                    </a:lnTo>
                    <a:lnTo>
                      <a:pt x="52" y="62"/>
                    </a:lnTo>
                    <a:lnTo>
                      <a:pt x="46" y="66"/>
                    </a:lnTo>
                    <a:lnTo>
                      <a:pt x="40" y="67"/>
                    </a:lnTo>
                    <a:lnTo>
                      <a:pt x="34" y="68"/>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7" name="Freeform 215"/>
              <p:cNvSpPr>
                <a:spLocks/>
              </p:cNvSpPr>
              <p:nvPr/>
            </p:nvSpPr>
            <p:spPr bwMode="auto">
              <a:xfrm>
                <a:off x="4554" y="2819"/>
                <a:ext cx="35" cy="36"/>
              </a:xfrm>
              <a:custGeom>
                <a:avLst/>
                <a:gdLst>
                  <a:gd name="T0" fmla="*/ 32 w 35"/>
                  <a:gd name="T1" fmla="*/ 36 h 36"/>
                  <a:gd name="T2" fmla="*/ 32 w 35"/>
                  <a:gd name="T3" fmla="*/ 36 h 36"/>
                  <a:gd name="T4" fmla="*/ 32 w 35"/>
                  <a:gd name="T5" fmla="*/ 29 h 36"/>
                  <a:gd name="T6" fmla="*/ 30 w 35"/>
                  <a:gd name="T7" fmla="*/ 24 h 36"/>
                  <a:gd name="T8" fmla="*/ 26 w 35"/>
                  <a:gd name="T9" fmla="*/ 18 h 36"/>
                  <a:gd name="T10" fmla="*/ 23 w 35"/>
                  <a:gd name="T11" fmla="*/ 13 h 36"/>
                  <a:gd name="T12" fmla="*/ 17 w 35"/>
                  <a:gd name="T13" fmla="*/ 9 h 36"/>
                  <a:gd name="T14" fmla="*/ 13 w 35"/>
                  <a:gd name="T15" fmla="*/ 6 h 36"/>
                  <a:gd name="T16" fmla="*/ 7 w 35"/>
                  <a:gd name="T17" fmla="*/ 4 h 36"/>
                  <a:gd name="T18" fmla="*/ 0 w 35"/>
                  <a:gd name="T19" fmla="*/ 4 h 36"/>
                  <a:gd name="T20" fmla="*/ 0 w 35"/>
                  <a:gd name="T21" fmla="*/ 0 h 36"/>
                  <a:gd name="T22" fmla="*/ 7 w 35"/>
                  <a:gd name="T23" fmla="*/ 1 h 36"/>
                  <a:gd name="T24" fmla="*/ 14 w 35"/>
                  <a:gd name="T25" fmla="*/ 3 h 36"/>
                  <a:gd name="T26" fmla="*/ 19 w 35"/>
                  <a:gd name="T27" fmla="*/ 7 h 36"/>
                  <a:gd name="T28" fmla="*/ 25 w 35"/>
                  <a:gd name="T29" fmla="*/ 11 h 36"/>
                  <a:gd name="T30" fmla="*/ 29 w 35"/>
                  <a:gd name="T31" fmla="*/ 16 h 36"/>
                  <a:gd name="T32" fmla="*/ 32 w 35"/>
                  <a:gd name="T33" fmla="*/ 23 h 36"/>
                  <a:gd name="T34" fmla="*/ 34 w 35"/>
                  <a:gd name="T35" fmla="*/ 29 h 36"/>
                  <a:gd name="T36" fmla="*/ 35 w 35"/>
                  <a:gd name="T37" fmla="*/ 36 h 36"/>
                  <a:gd name="T38" fmla="*/ 32 w 35"/>
                  <a:gd name="T39" fmla="*/ 36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6"/>
                  <a:gd name="T62" fmla="*/ 35 w 35"/>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6">
                    <a:moveTo>
                      <a:pt x="32" y="36"/>
                    </a:moveTo>
                    <a:lnTo>
                      <a:pt x="32" y="36"/>
                    </a:lnTo>
                    <a:lnTo>
                      <a:pt x="32" y="29"/>
                    </a:lnTo>
                    <a:lnTo>
                      <a:pt x="30" y="24"/>
                    </a:lnTo>
                    <a:lnTo>
                      <a:pt x="26" y="18"/>
                    </a:lnTo>
                    <a:lnTo>
                      <a:pt x="23" y="13"/>
                    </a:lnTo>
                    <a:lnTo>
                      <a:pt x="17" y="9"/>
                    </a:lnTo>
                    <a:lnTo>
                      <a:pt x="13" y="6"/>
                    </a:lnTo>
                    <a:lnTo>
                      <a:pt x="7" y="4"/>
                    </a:lnTo>
                    <a:lnTo>
                      <a:pt x="0" y="4"/>
                    </a:lnTo>
                    <a:lnTo>
                      <a:pt x="0" y="0"/>
                    </a:lnTo>
                    <a:lnTo>
                      <a:pt x="7" y="1"/>
                    </a:lnTo>
                    <a:lnTo>
                      <a:pt x="14" y="3"/>
                    </a:lnTo>
                    <a:lnTo>
                      <a:pt x="19" y="7"/>
                    </a:lnTo>
                    <a:lnTo>
                      <a:pt x="25" y="11"/>
                    </a:lnTo>
                    <a:lnTo>
                      <a:pt x="29" y="16"/>
                    </a:lnTo>
                    <a:lnTo>
                      <a:pt x="32" y="23"/>
                    </a:lnTo>
                    <a:lnTo>
                      <a:pt x="34" y="29"/>
                    </a:lnTo>
                    <a:lnTo>
                      <a:pt x="35" y="36"/>
                    </a:lnTo>
                    <a:lnTo>
                      <a:pt x="32" y="36"/>
                    </a:lnTo>
                    <a:close/>
                  </a:path>
                </a:pathLst>
              </a:custGeom>
              <a:solidFill>
                <a:srgbClr val="000000"/>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8" name="Freeform 216"/>
              <p:cNvSpPr>
                <a:spLocks/>
              </p:cNvSpPr>
              <p:nvPr/>
            </p:nvSpPr>
            <p:spPr bwMode="auto">
              <a:xfrm>
                <a:off x="4709" y="2721"/>
                <a:ext cx="172" cy="81"/>
              </a:xfrm>
              <a:custGeom>
                <a:avLst/>
                <a:gdLst>
                  <a:gd name="T0" fmla="*/ 36 w 172"/>
                  <a:gd name="T1" fmla="*/ 42 h 81"/>
                  <a:gd name="T2" fmla="*/ 36 w 172"/>
                  <a:gd name="T3" fmla="*/ 81 h 81"/>
                  <a:gd name="T4" fmla="*/ 0 w 172"/>
                  <a:gd name="T5" fmla="*/ 81 h 81"/>
                  <a:gd name="T6" fmla="*/ 0 w 172"/>
                  <a:gd name="T7" fmla="*/ 0 h 81"/>
                  <a:gd name="T8" fmla="*/ 172 w 172"/>
                  <a:gd name="T9" fmla="*/ 0 h 81"/>
                  <a:gd name="T10" fmla="*/ 172 w 172"/>
                  <a:gd name="T11" fmla="*/ 6 h 81"/>
                  <a:gd name="T12" fmla="*/ 36 w 172"/>
                  <a:gd name="T13" fmla="*/ 42 h 81"/>
                  <a:gd name="T14" fmla="*/ 0 60000 65536"/>
                  <a:gd name="T15" fmla="*/ 0 60000 65536"/>
                  <a:gd name="T16" fmla="*/ 0 60000 65536"/>
                  <a:gd name="T17" fmla="*/ 0 60000 65536"/>
                  <a:gd name="T18" fmla="*/ 0 60000 65536"/>
                  <a:gd name="T19" fmla="*/ 0 60000 65536"/>
                  <a:gd name="T20" fmla="*/ 0 60000 65536"/>
                  <a:gd name="T21" fmla="*/ 0 w 172"/>
                  <a:gd name="T22" fmla="*/ 0 h 81"/>
                  <a:gd name="T23" fmla="*/ 172 w 17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1">
                    <a:moveTo>
                      <a:pt x="36" y="42"/>
                    </a:moveTo>
                    <a:lnTo>
                      <a:pt x="36" y="81"/>
                    </a:lnTo>
                    <a:lnTo>
                      <a:pt x="0" y="81"/>
                    </a:lnTo>
                    <a:lnTo>
                      <a:pt x="0" y="0"/>
                    </a:lnTo>
                    <a:lnTo>
                      <a:pt x="172" y="0"/>
                    </a:lnTo>
                    <a:lnTo>
                      <a:pt x="172" y="6"/>
                    </a:lnTo>
                    <a:lnTo>
                      <a:pt x="36" y="42"/>
                    </a:lnTo>
                    <a:close/>
                  </a:path>
                </a:pathLst>
              </a:custGeom>
              <a:solidFill>
                <a:srgbClr val="FFFFFF"/>
              </a:solidFill>
              <a:ln w="6350">
                <a:solidFill>
                  <a:srgbClr val="000000"/>
                </a:solidFill>
                <a:round/>
                <a:headEnd/>
                <a:tailEnd/>
              </a:ln>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89" name="Freeform 217"/>
              <p:cNvSpPr>
                <a:spLocks/>
              </p:cNvSpPr>
              <p:nvPr/>
            </p:nvSpPr>
            <p:spPr bwMode="auto">
              <a:xfrm>
                <a:off x="4725" y="2729"/>
                <a:ext cx="27" cy="27"/>
              </a:xfrm>
              <a:custGeom>
                <a:avLst/>
                <a:gdLst>
                  <a:gd name="T0" fmla="*/ 13 w 27"/>
                  <a:gd name="T1" fmla="*/ 27 h 27"/>
                  <a:gd name="T2" fmla="*/ 11 w 27"/>
                  <a:gd name="T3" fmla="*/ 26 h 27"/>
                  <a:gd name="T4" fmla="*/ 8 w 27"/>
                  <a:gd name="T5" fmla="*/ 26 h 27"/>
                  <a:gd name="T6" fmla="*/ 6 w 27"/>
                  <a:gd name="T7" fmla="*/ 25 h 27"/>
                  <a:gd name="T8" fmla="*/ 4 w 27"/>
                  <a:gd name="T9" fmla="*/ 23 h 27"/>
                  <a:gd name="T10" fmla="*/ 2 w 27"/>
                  <a:gd name="T11" fmla="*/ 21 h 27"/>
                  <a:gd name="T12" fmla="*/ 1 w 27"/>
                  <a:gd name="T13" fmla="*/ 19 h 27"/>
                  <a:gd name="T14" fmla="*/ 0 w 27"/>
                  <a:gd name="T15" fmla="*/ 16 h 27"/>
                  <a:gd name="T16" fmla="*/ 0 w 27"/>
                  <a:gd name="T17" fmla="*/ 14 h 27"/>
                  <a:gd name="T18" fmla="*/ 0 w 27"/>
                  <a:gd name="T19" fmla="*/ 11 h 27"/>
                  <a:gd name="T20" fmla="*/ 1 w 27"/>
                  <a:gd name="T21" fmla="*/ 9 h 27"/>
                  <a:gd name="T22" fmla="*/ 2 w 27"/>
                  <a:gd name="T23" fmla="*/ 6 h 27"/>
                  <a:gd name="T24" fmla="*/ 4 w 27"/>
                  <a:gd name="T25" fmla="*/ 4 h 27"/>
                  <a:gd name="T26" fmla="*/ 6 w 27"/>
                  <a:gd name="T27" fmla="*/ 2 h 27"/>
                  <a:gd name="T28" fmla="*/ 8 w 27"/>
                  <a:gd name="T29" fmla="*/ 1 h 27"/>
                  <a:gd name="T30" fmla="*/ 11 w 27"/>
                  <a:gd name="T31" fmla="*/ 1 h 27"/>
                  <a:gd name="T32" fmla="*/ 13 w 27"/>
                  <a:gd name="T33" fmla="*/ 0 h 27"/>
                  <a:gd name="T34" fmla="*/ 16 w 27"/>
                  <a:gd name="T35" fmla="*/ 1 h 27"/>
                  <a:gd name="T36" fmla="*/ 19 w 27"/>
                  <a:gd name="T37" fmla="*/ 1 h 27"/>
                  <a:gd name="T38" fmla="*/ 21 w 27"/>
                  <a:gd name="T39" fmla="*/ 2 h 27"/>
                  <a:gd name="T40" fmla="*/ 23 w 27"/>
                  <a:gd name="T41" fmla="*/ 4 h 27"/>
                  <a:gd name="T42" fmla="*/ 25 w 27"/>
                  <a:gd name="T43" fmla="*/ 6 h 27"/>
                  <a:gd name="T44" fmla="*/ 26 w 27"/>
                  <a:gd name="T45" fmla="*/ 9 h 27"/>
                  <a:gd name="T46" fmla="*/ 27 w 27"/>
                  <a:gd name="T47" fmla="*/ 11 h 27"/>
                  <a:gd name="T48" fmla="*/ 27 w 27"/>
                  <a:gd name="T49" fmla="*/ 14 h 27"/>
                  <a:gd name="T50" fmla="*/ 27 w 27"/>
                  <a:gd name="T51" fmla="*/ 16 h 27"/>
                  <a:gd name="T52" fmla="*/ 26 w 27"/>
                  <a:gd name="T53" fmla="*/ 19 h 27"/>
                  <a:gd name="T54" fmla="*/ 25 w 27"/>
                  <a:gd name="T55" fmla="*/ 21 h 27"/>
                  <a:gd name="T56" fmla="*/ 23 w 27"/>
                  <a:gd name="T57" fmla="*/ 23 h 27"/>
                  <a:gd name="T58" fmla="*/ 21 w 27"/>
                  <a:gd name="T59" fmla="*/ 25 h 27"/>
                  <a:gd name="T60" fmla="*/ 19 w 27"/>
                  <a:gd name="T61" fmla="*/ 26 h 27"/>
                  <a:gd name="T62" fmla="*/ 16 w 27"/>
                  <a:gd name="T63" fmla="*/ 26 h 27"/>
                  <a:gd name="T64" fmla="*/ 13 w 2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13" y="27"/>
                    </a:moveTo>
                    <a:lnTo>
                      <a:pt x="11" y="26"/>
                    </a:lnTo>
                    <a:lnTo>
                      <a:pt x="8" y="26"/>
                    </a:lnTo>
                    <a:lnTo>
                      <a:pt x="6" y="25"/>
                    </a:lnTo>
                    <a:lnTo>
                      <a:pt x="4" y="23"/>
                    </a:lnTo>
                    <a:lnTo>
                      <a:pt x="2" y="21"/>
                    </a:lnTo>
                    <a:lnTo>
                      <a:pt x="1" y="19"/>
                    </a:lnTo>
                    <a:lnTo>
                      <a:pt x="0" y="16"/>
                    </a:lnTo>
                    <a:lnTo>
                      <a:pt x="0" y="14"/>
                    </a:lnTo>
                    <a:lnTo>
                      <a:pt x="0" y="11"/>
                    </a:lnTo>
                    <a:lnTo>
                      <a:pt x="1" y="9"/>
                    </a:lnTo>
                    <a:lnTo>
                      <a:pt x="2" y="6"/>
                    </a:lnTo>
                    <a:lnTo>
                      <a:pt x="4" y="4"/>
                    </a:lnTo>
                    <a:lnTo>
                      <a:pt x="6" y="2"/>
                    </a:lnTo>
                    <a:lnTo>
                      <a:pt x="8" y="1"/>
                    </a:lnTo>
                    <a:lnTo>
                      <a:pt x="11" y="1"/>
                    </a:lnTo>
                    <a:lnTo>
                      <a:pt x="13" y="0"/>
                    </a:lnTo>
                    <a:lnTo>
                      <a:pt x="16" y="1"/>
                    </a:lnTo>
                    <a:lnTo>
                      <a:pt x="19" y="1"/>
                    </a:lnTo>
                    <a:lnTo>
                      <a:pt x="21" y="2"/>
                    </a:lnTo>
                    <a:lnTo>
                      <a:pt x="23" y="4"/>
                    </a:lnTo>
                    <a:lnTo>
                      <a:pt x="25" y="6"/>
                    </a:lnTo>
                    <a:lnTo>
                      <a:pt x="26" y="9"/>
                    </a:lnTo>
                    <a:lnTo>
                      <a:pt x="27" y="11"/>
                    </a:lnTo>
                    <a:lnTo>
                      <a:pt x="27" y="14"/>
                    </a:lnTo>
                    <a:lnTo>
                      <a:pt x="27" y="16"/>
                    </a:lnTo>
                    <a:lnTo>
                      <a:pt x="26" y="19"/>
                    </a:lnTo>
                    <a:lnTo>
                      <a:pt x="25" y="21"/>
                    </a:lnTo>
                    <a:lnTo>
                      <a:pt x="23" y="23"/>
                    </a:lnTo>
                    <a:lnTo>
                      <a:pt x="21" y="25"/>
                    </a:lnTo>
                    <a:lnTo>
                      <a:pt x="19" y="26"/>
                    </a:lnTo>
                    <a:lnTo>
                      <a:pt x="16"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0" name="Freeform 218"/>
              <p:cNvSpPr>
                <a:spLocks/>
              </p:cNvSpPr>
              <p:nvPr/>
            </p:nvSpPr>
            <p:spPr bwMode="auto">
              <a:xfrm>
                <a:off x="4723" y="2742"/>
                <a:ext cx="16" cy="16"/>
              </a:xfrm>
              <a:custGeom>
                <a:avLst/>
                <a:gdLst>
                  <a:gd name="T0" fmla="*/ 4 w 16"/>
                  <a:gd name="T1" fmla="*/ 0 h 16"/>
                  <a:gd name="T2" fmla="*/ 4 w 16"/>
                  <a:gd name="T3" fmla="*/ 0 h 16"/>
                  <a:gd name="T4" fmla="*/ 4 w 16"/>
                  <a:gd name="T5" fmla="*/ 3 h 16"/>
                  <a:gd name="T6" fmla="*/ 5 w 16"/>
                  <a:gd name="T7" fmla="*/ 5 h 16"/>
                  <a:gd name="T8" fmla="*/ 6 w 16"/>
                  <a:gd name="T9" fmla="*/ 7 h 16"/>
                  <a:gd name="T10" fmla="*/ 7 w 16"/>
                  <a:gd name="T11" fmla="*/ 9 h 16"/>
                  <a:gd name="T12" fmla="*/ 9 w 16"/>
                  <a:gd name="T13" fmla="*/ 10 h 16"/>
                  <a:gd name="T14" fmla="*/ 11 w 16"/>
                  <a:gd name="T15" fmla="*/ 12 h 16"/>
                  <a:gd name="T16" fmla="*/ 13 w 16"/>
                  <a:gd name="T17" fmla="*/ 12 h 16"/>
                  <a:gd name="T18" fmla="*/ 16 w 16"/>
                  <a:gd name="T19" fmla="*/ 12 h 16"/>
                  <a:gd name="T20" fmla="*/ 16 w 16"/>
                  <a:gd name="T21" fmla="*/ 16 h 16"/>
                  <a:gd name="T22" fmla="*/ 13 w 16"/>
                  <a:gd name="T23" fmla="*/ 15 h 16"/>
                  <a:gd name="T24" fmla="*/ 10 w 16"/>
                  <a:gd name="T25" fmla="*/ 15 h 16"/>
                  <a:gd name="T26" fmla="*/ 7 w 16"/>
                  <a:gd name="T27" fmla="*/ 13 h 16"/>
                  <a:gd name="T28" fmla="*/ 5 w 16"/>
                  <a:gd name="T29" fmla="*/ 11 h 16"/>
                  <a:gd name="T30" fmla="*/ 3 w 16"/>
                  <a:gd name="T31" fmla="*/ 8 h 16"/>
                  <a:gd name="T32" fmla="*/ 2 w 16"/>
                  <a:gd name="T33" fmla="*/ 6 h 16"/>
                  <a:gd name="T34" fmla="*/ 1 w 16"/>
                  <a:gd name="T35" fmla="*/ 3 h 16"/>
                  <a:gd name="T36" fmla="*/ 0 w 16"/>
                  <a:gd name="T37" fmla="*/ 0 h 16"/>
                  <a:gd name="T38" fmla="*/ 4 w 16"/>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6"/>
                  <a:gd name="T62" fmla="*/ 16 w 1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6">
                    <a:moveTo>
                      <a:pt x="4" y="0"/>
                    </a:moveTo>
                    <a:lnTo>
                      <a:pt x="4" y="0"/>
                    </a:lnTo>
                    <a:lnTo>
                      <a:pt x="4" y="3"/>
                    </a:lnTo>
                    <a:lnTo>
                      <a:pt x="5" y="5"/>
                    </a:lnTo>
                    <a:lnTo>
                      <a:pt x="6" y="7"/>
                    </a:lnTo>
                    <a:lnTo>
                      <a:pt x="7" y="9"/>
                    </a:lnTo>
                    <a:lnTo>
                      <a:pt x="9" y="10"/>
                    </a:lnTo>
                    <a:lnTo>
                      <a:pt x="11" y="12"/>
                    </a:lnTo>
                    <a:lnTo>
                      <a:pt x="13" y="12"/>
                    </a:lnTo>
                    <a:lnTo>
                      <a:pt x="16" y="12"/>
                    </a:lnTo>
                    <a:lnTo>
                      <a:pt x="16" y="16"/>
                    </a:lnTo>
                    <a:lnTo>
                      <a:pt x="13" y="15"/>
                    </a:lnTo>
                    <a:lnTo>
                      <a:pt x="10" y="15"/>
                    </a:lnTo>
                    <a:lnTo>
                      <a:pt x="7" y="13"/>
                    </a:lnTo>
                    <a:lnTo>
                      <a:pt x="5" y="11"/>
                    </a:lnTo>
                    <a:lnTo>
                      <a:pt x="3" y="8"/>
                    </a:lnTo>
                    <a:lnTo>
                      <a:pt x="2" y="6"/>
                    </a:lnTo>
                    <a:lnTo>
                      <a:pt x="1"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1" name="Freeform 219"/>
              <p:cNvSpPr>
                <a:spLocks/>
              </p:cNvSpPr>
              <p:nvPr/>
            </p:nvSpPr>
            <p:spPr bwMode="auto">
              <a:xfrm>
                <a:off x="4723" y="2727"/>
                <a:ext cx="16" cy="15"/>
              </a:xfrm>
              <a:custGeom>
                <a:avLst/>
                <a:gdLst>
                  <a:gd name="T0" fmla="*/ 16 w 16"/>
                  <a:gd name="T1" fmla="*/ 3 h 15"/>
                  <a:gd name="T2" fmla="*/ 16 w 16"/>
                  <a:gd name="T3" fmla="*/ 3 h 15"/>
                  <a:gd name="T4" fmla="*/ 13 w 16"/>
                  <a:gd name="T5" fmla="*/ 3 h 15"/>
                  <a:gd name="T6" fmla="*/ 11 w 16"/>
                  <a:gd name="T7" fmla="*/ 4 h 15"/>
                  <a:gd name="T8" fmla="*/ 9 w 16"/>
                  <a:gd name="T9" fmla="*/ 5 h 15"/>
                  <a:gd name="T10" fmla="*/ 7 w 16"/>
                  <a:gd name="T11" fmla="*/ 7 h 15"/>
                  <a:gd name="T12" fmla="*/ 6 w 16"/>
                  <a:gd name="T13" fmla="*/ 9 h 15"/>
                  <a:gd name="T14" fmla="*/ 5 w 16"/>
                  <a:gd name="T15" fmla="*/ 11 h 15"/>
                  <a:gd name="T16" fmla="*/ 4 w 16"/>
                  <a:gd name="T17" fmla="*/ 13 h 15"/>
                  <a:gd name="T18" fmla="*/ 4 w 16"/>
                  <a:gd name="T19" fmla="*/ 15 h 15"/>
                  <a:gd name="T20" fmla="*/ 0 w 16"/>
                  <a:gd name="T21" fmla="*/ 15 h 15"/>
                  <a:gd name="T22" fmla="*/ 1 w 16"/>
                  <a:gd name="T23" fmla="*/ 12 h 15"/>
                  <a:gd name="T24" fmla="*/ 2 w 16"/>
                  <a:gd name="T25" fmla="*/ 10 h 15"/>
                  <a:gd name="T26" fmla="*/ 3 w 16"/>
                  <a:gd name="T27" fmla="*/ 7 h 15"/>
                  <a:gd name="T28" fmla="*/ 5 w 16"/>
                  <a:gd name="T29" fmla="*/ 4 h 15"/>
                  <a:gd name="T30" fmla="*/ 7 w 16"/>
                  <a:gd name="T31" fmla="*/ 3 h 15"/>
                  <a:gd name="T32" fmla="*/ 10 w 16"/>
                  <a:gd name="T33" fmla="*/ 2 h 15"/>
                  <a:gd name="T34" fmla="*/ 13 w 16"/>
                  <a:gd name="T35" fmla="*/ 1 h 15"/>
                  <a:gd name="T36" fmla="*/ 16 w 16"/>
                  <a:gd name="T37" fmla="*/ 0 h 15"/>
                  <a:gd name="T38" fmla="*/ 16 w 16"/>
                  <a:gd name="T39" fmla="*/ 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16" y="3"/>
                    </a:moveTo>
                    <a:lnTo>
                      <a:pt x="16" y="3"/>
                    </a:lnTo>
                    <a:lnTo>
                      <a:pt x="13" y="3"/>
                    </a:lnTo>
                    <a:lnTo>
                      <a:pt x="11" y="4"/>
                    </a:lnTo>
                    <a:lnTo>
                      <a:pt x="9" y="5"/>
                    </a:lnTo>
                    <a:lnTo>
                      <a:pt x="7" y="7"/>
                    </a:lnTo>
                    <a:lnTo>
                      <a:pt x="6" y="9"/>
                    </a:lnTo>
                    <a:lnTo>
                      <a:pt x="5" y="11"/>
                    </a:lnTo>
                    <a:lnTo>
                      <a:pt x="4" y="13"/>
                    </a:lnTo>
                    <a:lnTo>
                      <a:pt x="4" y="15"/>
                    </a:lnTo>
                    <a:lnTo>
                      <a:pt x="0" y="15"/>
                    </a:lnTo>
                    <a:lnTo>
                      <a:pt x="1" y="12"/>
                    </a:lnTo>
                    <a:lnTo>
                      <a:pt x="2" y="10"/>
                    </a:lnTo>
                    <a:lnTo>
                      <a:pt x="3" y="7"/>
                    </a:lnTo>
                    <a:lnTo>
                      <a:pt x="5" y="4"/>
                    </a:lnTo>
                    <a:lnTo>
                      <a:pt x="7" y="3"/>
                    </a:lnTo>
                    <a:lnTo>
                      <a:pt x="10" y="2"/>
                    </a:lnTo>
                    <a:lnTo>
                      <a:pt x="13" y="1"/>
                    </a:lnTo>
                    <a:lnTo>
                      <a:pt x="16"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2" name="Freeform 220"/>
              <p:cNvSpPr>
                <a:spLocks/>
              </p:cNvSpPr>
              <p:nvPr/>
            </p:nvSpPr>
            <p:spPr bwMode="auto">
              <a:xfrm>
                <a:off x="4739" y="2727"/>
                <a:ext cx="15" cy="15"/>
              </a:xfrm>
              <a:custGeom>
                <a:avLst/>
                <a:gdLst>
                  <a:gd name="T0" fmla="*/ 11 w 15"/>
                  <a:gd name="T1" fmla="*/ 15 h 15"/>
                  <a:gd name="T2" fmla="*/ 11 w 15"/>
                  <a:gd name="T3" fmla="*/ 15 h 15"/>
                  <a:gd name="T4" fmla="*/ 11 w 15"/>
                  <a:gd name="T5" fmla="*/ 13 h 15"/>
                  <a:gd name="T6" fmla="*/ 11 w 15"/>
                  <a:gd name="T7" fmla="*/ 11 h 15"/>
                  <a:gd name="T8" fmla="*/ 9 w 15"/>
                  <a:gd name="T9" fmla="*/ 9 h 15"/>
                  <a:gd name="T10" fmla="*/ 8 w 15"/>
                  <a:gd name="T11" fmla="*/ 7 h 15"/>
                  <a:gd name="T12" fmla="*/ 7 w 15"/>
                  <a:gd name="T13" fmla="*/ 5 h 15"/>
                  <a:gd name="T14" fmla="*/ 5 w 15"/>
                  <a:gd name="T15" fmla="*/ 4 h 15"/>
                  <a:gd name="T16" fmla="*/ 2 w 15"/>
                  <a:gd name="T17" fmla="*/ 3 h 15"/>
                  <a:gd name="T18" fmla="*/ 0 w 15"/>
                  <a:gd name="T19" fmla="*/ 3 h 15"/>
                  <a:gd name="T20" fmla="*/ 0 w 15"/>
                  <a:gd name="T21" fmla="*/ 0 h 15"/>
                  <a:gd name="T22" fmla="*/ 2 w 15"/>
                  <a:gd name="T23" fmla="*/ 1 h 15"/>
                  <a:gd name="T24" fmla="*/ 6 w 15"/>
                  <a:gd name="T25" fmla="*/ 2 h 15"/>
                  <a:gd name="T26" fmla="*/ 8 w 15"/>
                  <a:gd name="T27" fmla="*/ 3 h 15"/>
                  <a:gd name="T28" fmla="*/ 10 w 15"/>
                  <a:gd name="T29" fmla="*/ 4 h 15"/>
                  <a:gd name="T30" fmla="*/ 13 w 15"/>
                  <a:gd name="T31" fmla="*/ 7 h 15"/>
                  <a:gd name="T32" fmla="*/ 14 w 15"/>
                  <a:gd name="T33" fmla="*/ 10 h 15"/>
                  <a:gd name="T34" fmla="*/ 15 w 15"/>
                  <a:gd name="T35" fmla="*/ 12 h 15"/>
                  <a:gd name="T36" fmla="*/ 15 w 15"/>
                  <a:gd name="T37" fmla="*/ 15 h 15"/>
                  <a:gd name="T38" fmla="*/ 11 w 15"/>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5"/>
                  <a:gd name="T62" fmla="*/ 15 w 1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5">
                    <a:moveTo>
                      <a:pt x="11" y="15"/>
                    </a:moveTo>
                    <a:lnTo>
                      <a:pt x="11" y="15"/>
                    </a:lnTo>
                    <a:lnTo>
                      <a:pt x="11" y="13"/>
                    </a:lnTo>
                    <a:lnTo>
                      <a:pt x="11" y="11"/>
                    </a:lnTo>
                    <a:lnTo>
                      <a:pt x="9" y="9"/>
                    </a:lnTo>
                    <a:lnTo>
                      <a:pt x="8" y="7"/>
                    </a:lnTo>
                    <a:lnTo>
                      <a:pt x="7" y="5"/>
                    </a:lnTo>
                    <a:lnTo>
                      <a:pt x="5" y="4"/>
                    </a:lnTo>
                    <a:lnTo>
                      <a:pt x="2" y="3"/>
                    </a:lnTo>
                    <a:lnTo>
                      <a:pt x="0" y="3"/>
                    </a:lnTo>
                    <a:lnTo>
                      <a:pt x="0" y="0"/>
                    </a:lnTo>
                    <a:lnTo>
                      <a:pt x="2" y="1"/>
                    </a:lnTo>
                    <a:lnTo>
                      <a:pt x="6" y="2"/>
                    </a:lnTo>
                    <a:lnTo>
                      <a:pt x="8" y="3"/>
                    </a:lnTo>
                    <a:lnTo>
                      <a:pt x="10" y="4"/>
                    </a:lnTo>
                    <a:lnTo>
                      <a:pt x="13" y="7"/>
                    </a:lnTo>
                    <a:lnTo>
                      <a:pt x="14" y="10"/>
                    </a:lnTo>
                    <a:lnTo>
                      <a:pt x="15" y="12"/>
                    </a:lnTo>
                    <a:lnTo>
                      <a:pt x="15" y="15"/>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3" name="Freeform 221"/>
              <p:cNvSpPr>
                <a:spLocks/>
              </p:cNvSpPr>
              <p:nvPr/>
            </p:nvSpPr>
            <p:spPr bwMode="auto">
              <a:xfrm>
                <a:off x="4739" y="2742"/>
                <a:ext cx="15" cy="16"/>
              </a:xfrm>
              <a:custGeom>
                <a:avLst/>
                <a:gdLst>
                  <a:gd name="T0" fmla="*/ 0 w 15"/>
                  <a:gd name="T1" fmla="*/ 12 h 16"/>
                  <a:gd name="T2" fmla="*/ 0 w 15"/>
                  <a:gd name="T3" fmla="*/ 12 h 16"/>
                  <a:gd name="T4" fmla="*/ 2 w 15"/>
                  <a:gd name="T5" fmla="*/ 12 h 16"/>
                  <a:gd name="T6" fmla="*/ 5 w 15"/>
                  <a:gd name="T7" fmla="*/ 12 h 16"/>
                  <a:gd name="T8" fmla="*/ 7 w 15"/>
                  <a:gd name="T9" fmla="*/ 10 h 16"/>
                  <a:gd name="T10" fmla="*/ 8 w 15"/>
                  <a:gd name="T11" fmla="*/ 9 h 16"/>
                  <a:gd name="T12" fmla="*/ 9 w 15"/>
                  <a:gd name="T13" fmla="*/ 7 h 16"/>
                  <a:gd name="T14" fmla="*/ 11 w 15"/>
                  <a:gd name="T15" fmla="*/ 5 h 16"/>
                  <a:gd name="T16" fmla="*/ 11 w 15"/>
                  <a:gd name="T17" fmla="*/ 3 h 16"/>
                  <a:gd name="T18" fmla="*/ 11 w 15"/>
                  <a:gd name="T19" fmla="*/ 0 h 16"/>
                  <a:gd name="T20" fmla="*/ 15 w 15"/>
                  <a:gd name="T21" fmla="*/ 0 h 16"/>
                  <a:gd name="T22" fmla="*/ 15 w 15"/>
                  <a:gd name="T23" fmla="*/ 3 h 16"/>
                  <a:gd name="T24" fmla="*/ 14 w 15"/>
                  <a:gd name="T25" fmla="*/ 6 h 16"/>
                  <a:gd name="T26" fmla="*/ 13 w 15"/>
                  <a:gd name="T27" fmla="*/ 8 h 16"/>
                  <a:gd name="T28" fmla="*/ 10 w 15"/>
                  <a:gd name="T29" fmla="*/ 11 h 16"/>
                  <a:gd name="T30" fmla="*/ 8 w 15"/>
                  <a:gd name="T31" fmla="*/ 13 h 16"/>
                  <a:gd name="T32" fmla="*/ 6 w 15"/>
                  <a:gd name="T33" fmla="*/ 15 h 16"/>
                  <a:gd name="T34" fmla="*/ 2 w 15"/>
                  <a:gd name="T35" fmla="*/ 15 h 16"/>
                  <a:gd name="T36" fmla="*/ 0 w 15"/>
                  <a:gd name="T37" fmla="*/ 16 h 16"/>
                  <a:gd name="T38" fmla="*/ 0 w 15"/>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6"/>
                  <a:gd name="T62" fmla="*/ 15 w 15"/>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6">
                    <a:moveTo>
                      <a:pt x="0" y="12"/>
                    </a:moveTo>
                    <a:lnTo>
                      <a:pt x="0" y="12"/>
                    </a:lnTo>
                    <a:lnTo>
                      <a:pt x="2" y="12"/>
                    </a:lnTo>
                    <a:lnTo>
                      <a:pt x="5" y="12"/>
                    </a:lnTo>
                    <a:lnTo>
                      <a:pt x="7" y="10"/>
                    </a:lnTo>
                    <a:lnTo>
                      <a:pt x="8" y="9"/>
                    </a:lnTo>
                    <a:lnTo>
                      <a:pt x="9" y="7"/>
                    </a:lnTo>
                    <a:lnTo>
                      <a:pt x="11" y="5"/>
                    </a:lnTo>
                    <a:lnTo>
                      <a:pt x="11" y="3"/>
                    </a:lnTo>
                    <a:lnTo>
                      <a:pt x="11" y="0"/>
                    </a:lnTo>
                    <a:lnTo>
                      <a:pt x="15" y="0"/>
                    </a:lnTo>
                    <a:lnTo>
                      <a:pt x="15" y="3"/>
                    </a:lnTo>
                    <a:lnTo>
                      <a:pt x="14" y="6"/>
                    </a:lnTo>
                    <a:lnTo>
                      <a:pt x="13" y="8"/>
                    </a:lnTo>
                    <a:lnTo>
                      <a:pt x="10" y="11"/>
                    </a:lnTo>
                    <a:lnTo>
                      <a:pt x="8" y="13"/>
                    </a:lnTo>
                    <a:lnTo>
                      <a:pt x="6" y="15"/>
                    </a:lnTo>
                    <a:lnTo>
                      <a:pt x="2" y="15"/>
                    </a:lnTo>
                    <a:lnTo>
                      <a:pt x="0"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94" name="Rectangle 222"/>
              <p:cNvSpPr>
                <a:spLocks noChangeArrowheads="1"/>
              </p:cNvSpPr>
              <p:nvPr/>
            </p:nvSpPr>
            <p:spPr bwMode="auto">
              <a:xfrm>
                <a:off x="4513" y="288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95" name="Rectangle 223"/>
              <p:cNvSpPr>
                <a:spLocks noChangeArrowheads="1"/>
              </p:cNvSpPr>
              <p:nvPr/>
            </p:nvSpPr>
            <p:spPr bwMode="auto">
              <a:xfrm>
                <a:off x="4549" y="2907"/>
                <a:ext cx="18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96" name="Rectangle 224"/>
              <p:cNvSpPr>
                <a:spLocks noChangeArrowheads="1"/>
              </p:cNvSpPr>
              <p:nvPr/>
            </p:nvSpPr>
            <p:spPr bwMode="auto">
              <a:xfrm>
                <a:off x="4552" y="2913"/>
                <a:ext cx="167"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338" dirty="0">
                    <a:solidFill>
                      <a:srgbClr val="000000"/>
                    </a:solidFill>
                    <a:latin typeface="JLR Emeric" panose="02000503040000020004" pitchFamily="2" charset="0"/>
                  </a:rPr>
                  <a:t>Fork Truck</a:t>
                </a:r>
                <a:endParaRPr lang="en-GB" sz="1631" dirty="0">
                  <a:solidFill>
                    <a:srgbClr val="000000"/>
                  </a:solidFill>
                  <a:latin typeface="JLR Emeric" panose="02000503040000020004" pitchFamily="2" charset="0"/>
                </a:endParaRPr>
              </a:p>
            </p:txBody>
          </p:sp>
        </p:grpSp>
        <p:grpSp>
          <p:nvGrpSpPr>
            <p:cNvPr id="50" name="Group 225"/>
            <p:cNvGrpSpPr>
              <a:grpSpLocks/>
            </p:cNvGrpSpPr>
            <p:nvPr/>
          </p:nvGrpSpPr>
          <p:grpSpPr bwMode="auto">
            <a:xfrm>
              <a:off x="10253911" y="1909198"/>
              <a:ext cx="1462425" cy="2223015"/>
              <a:chOff x="4699" y="868"/>
              <a:chExt cx="691" cy="1400"/>
            </a:xfrm>
          </p:grpSpPr>
          <p:sp>
            <p:nvSpPr>
              <p:cNvPr id="51" name="Rectangle 226"/>
              <p:cNvSpPr>
                <a:spLocks noChangeArrowheads="1"/>
              </p:cNvSpPr>
              <p:nvPr/>
            </p:nvSpPr>
            <p:spPr bwMode="auto">
              <a:xfrm>
                <a:off x="4728" y="1010"/>
                <a:ext cx="654" cy="4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v-SE" sz="1350">
                  <a:solidFill>
                    <a:srgbClr val="000000"/>
                  </a:solidFill>
                  <a:latin typeface="JLR Emeric" panose="02000503040000020004" pitchFamily="2" charset="0"/>
                </a:endParaRPr>
              </a:p>
            </p:txBody>
          </p:sp>
          <p:sp>
            <p:nvSpPr>
              <p:cNvPr id="52" name="Rectangle 227"/>
              <p:cNvSpPr>
                <a:spLocks noChangeArrowheads="1"/>
              </p:cNvSpPr>
              <p:nvPr/>
            </p:nvSpPr>
            <p:spPr bwMode="auto">
              <a:xfrm>
                <a:off x="4774" y="1131"/>
                <a:ext cx="39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956" dirty="0">
                    <a:solidFill>
                      <a:srgbClr val="000000"/>
                    </a:solidFill>
                    <a:latin typeface="JLR Emeric" panose="02000503040000020004" pitchFamily="2" charset="0"/>
                  </a:rPr>
                  <a:t>Customer</a:t>
                </a:r>
              </a:p>
            </p:txBody>
          </p:sp>
          <p:sp>
            <p:nvSpPr>
              <p:cNvPr id="53" name="Line 228"/>
              <p:cNvSpPr>
                <a:spLocks noChangeShapeType="1"/>
              </p:cNvSpPr>
              <p:nvPr/>
            </p:nvSpPr>
            <p:spPr bwMode="auto">
              <a:xfrm>
                <a:off x="4728" y="1572"/>
                <a:ext cx="6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4" name="Line 229"/>
              <p:cNvSpPr>
                <a:spLocks noChangeShapeType="1"/>
              </p:cNvSpPr>
              <p:nvPr/>
            </p:nvSpPr>
            <p:spPr bwMode="auto">
              <a:xfrm>
                <a:off x="4731" y="1576"/>
                <a:ext cx="0" cy="6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5" name="Line 230"/>
              <p:cNvSpPr>
                <a:spLocks noChangeShapeType="1"/>
              </p:cNvSpPr>
              <p:nvPr/>
            </p:nvSpPr>
            <p:spPr bwMode="auto">
              <a:xfrm>
                <a:off x="5388" y="1576"/>
                <a:ext cx="0" cy="6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6" name="Line 231"/>
              <p:cNvSpPr>
                <a:spLocks noChangeShapeType="1"/>
              </p:cNvSpPr>
              <p:nvPr/>
            </p:nvSpPr>
            <p:spPr bwMode="auto">
              <a:xfrm>
                <a:off x="4736" y="1703"/>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7" name="Line 232"/>
              <p:cNvSpPr>
                <a:spLocks noChangeShapeType="1"/>
              </p:cNvSpPr>
              <p:nvPr/>
            </p:nvSpPr>
            <p:spPr bwMode="auto">
              <a:xfrm>
                <a:off x="4736" y="1822"/>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8" name="Line 233"/>
              <p:cNvSpPr>
                <a:spLocks noChangeShapeType="1"/>
              </p:cNvSpPr>
              <p:nvPr/>
            </p:nvSpPr>
            <p:spPr bwMode="auto">
              <a:xfrm>
                <a:off x="4732" y="1941"/>
                <a:ext cx="6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59" name="Line 234"/>
              <p:cNvSpPr>
                <a:spLocks noChangeShapeType="1"/>
              </p:cNvSpPr>
              <p:nvPr/>
            </p:nvSpPr>
            <p:spPr bwMode="auto">
              <a:xfrm>
                <a:off x="4736" y="2060"/>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60" name="Rectangle 235"/>
              <p:cNvSpPr>
                <a:spLocks noChangeArrowheads="1"/>
              </p:cNvSpPr>
              <p:nvPr/>
            </p:nvSpPr>
            <p:spPr bwMode="auto">
              <a:xfrm>
                <a:off x="4699" y="1544"/>
                <a:ext cx="45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Weekly</a:t>
                </a:r>
                <a:r>
                  <a:rPr lang="en-GB" sz="788" b="1" dirty="0">
                    <a:solidFill>
                      <a:srgbClr val="000000"/>
                    </a:solidFill>
                    <a:latin typeface="JLR Emeric" panose="02000503040000020004" pitchFamily="2" charset="0"/>
                  </a:rPr>
                  <a:t>: 6522</a:t>
                </a:r>
              </a:p>
            </p:txBody>
          </p:sp>
          <p:sp>
            <p:nvSpPr>
              <p:cNvPr id="61" name="Rectangle 236"/>
              <p:cNvSpPr>
                <a:spLocks noChangeArrowheads="1"/>
              </p:cNvSpPr>
              <p:nvPr/>
            </p:nvSpPr>
            <p:spPr bwMode="auto">
              <a:xfrm>
                <a:off x="4711" y="1679"/>
                <a:ext cx="45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A = </a:t>
                </a:r>
                <a:r>
                  <a:rPr lang="en-GB" sz="788" b="1" dirty="0">
                    <a:solidFill>
                      <a:srgbClr val="000000"/>
                    </a:solidFill>
                    <a:latin typeface="JLR Emeric" panose="02000503040000020004" pitchFamily="2" charset="0"/>
                  </a:rPr>
                  <a:t>4239</a:t>
                </a:r>
              </a:p>
            </p:txBody>
          </p:sp>
          <p:sp>
            <p:nvSpPr>
              <p:cNvPr id="62" name="Rectangle 237"/>
              <p:cNvSpPr>
                <a:spLocks noChangeArrowheads="1"/>
              </p:cNvSpPr>
              <p:nvPr/>
            </p:nvSpPr>
            <p:spPr bwMode="auto">
              <a:xfrm>
                <a:off x="4719" y="1798"/>
                <a:ext cx="46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B =  </a:t>
                </a:r>
                <a:r>
                  <a:rPr lang="en-GB" sz="788" b="1" dirty="0">
                    <a:solidFill>
                      <a:srgbClr val="000000"/>
                    </a:solidFill>
                    <a:latin typeface="JLR Emeric" panose="02000503040000020004" pitchFamily="2" charset="0"/>
                  </a:rPr>
                  <a:t>1630</a:t>
                </a:r>
              </a:p>
            </p:txBody>
          </p:sp>
          <p:sp>
            <p:nvSpPr>
              <p:cNvPr id="63" name="Rectangle 238"/>
              <p:cNvSpPr>
                <a:spLocks noChangeArrowheads="1"/>
              </p:cNvSpPr>
              <p:nvPr/>
            </p:nvSpPr>
            <p:spPr bwMode="auto">
              <a:xfrm>
                <a:off x="4719" y="1917"/>
                <a:ext cx="46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Part C =    </a:t>
                </a:r>
                <a:r>
                  <a:rPr lang="en-GB" sz="788" b="1" dirty="0">
                    <a:solidFill>
                      <a:srgbClr val="000000"/>
                    </a:solidFill>
                    <a:latin typeface="JLR Emeric" panose="02000503040000020004" pitchFamily="2" charset="0"/>
                  </a:rPr>
                  <a:t>652</a:t>
                </a:r>
              </a:p>
            </p:txBody>
          </p:sp>
          <p:sp>
            <p:nvSpPr>
              <p:cNvPr id="64" name="Line 239"/>
              <p:cNvSpPr>
                <a:spLocks noChangeShapeType="1"/>
              </p:cNvSpPr>
              <p:nvPr/>
            </p:nvSpPr>
            <p:spPr bwMode="auto">
              <a:xfrm>
                <a:off x="4732" y="2191"/>
                <a:ext cx="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65" name="Rectangle 240"/>
              <p:cNvSpPr>
                <a:spLocks noChangeArrowheads="1"/>
              </p:cNvSpPr>
              <p:nvPr/>
            </p:nvSpPr>
            <p:spPr bwMode="auto">
              <a:xfrm>
                <a:off x="4715" y="2037"/>
                <a:ext cx="44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6" tIns="25007" rIns="50906" bIns="25007">
                <a:spAutoFit/>
              </a:bodyPr>
              <a:lstStyle/>
              <a:p>
                <a:pPr eaLnBrk="0" fontAlgn="base" hangingPunct="0">
                  <a:spcBef>
                    <a:spcPct val="0"/>
                  </a:spcBef>
                  <a:spcAft>
                    <a:spcPct val="0"/>
                  </a:spcAft>
                </a:pPr>
                <a:r>
                  <a:rPr lang="en-GB" sz="788" dirty="0">
                    <a:solidFill>
                      <a:srgbClr val="000000"/>
                    </a:solidFill>
                    <a:latin typeface="JLR Emeric" panose="02000503040000020004" pitchFamily="2" charset="0"/>
                  </a:rPr>
                  <a:t># of shifts = </a:t>
                </a:r>
                <a:r>
                  <a:rPr lang="en-GB" sz="788" b="1" dirty="0">
                    <a:solidFill>
                      <a:srgbClr val="000000"/>
                    </a:solidFill>
                    <a:latin typeface="JLR Emeric" panose="02000503040000020004" pitchFamily="2" charset="0"/>
                  </a:rPr>
                  <a:t>3</a:t>
                </a:r>
              </a:p>
            </p:txBody>
          </p:sp>
          <p:grpSp>
            <p:nvGrpSpPr>
              <p:cNvPr id="66" name="Group 241"/>
              <p:cNvGrpSpPr>
                <a:grpSpLocks/>
              </p:cNvGrpSpPr>
              <p:nvPr/>
            </p:nvGrpSpPr>
            <p:grpSpPr bwMode="auto">
              <a:xfrm>
                <a:off x="4729" y="868"/>
                <a:ext cx="652" cy="145"/>
                <a:chOff x="4334" y="1084"/>
                <a:chExt cx="1174" cy="199"/>
              </a:xfrm>
            </p:grpSpPr>
            <p:grpSp>
              <p:nvGrpSpPr>
                <p:cNvPr id="67" name="Group 242"/>
                <p:cNvGrpSpPr>
                  <a:grpSpLocks/>
                </p:cNvGrpSpPr>
                <p:nvPr/>
              </p:nvGrpSpPr>
              <p:grpSpPr bwMode="auto">
                <a:xfrm>
                  <a:off x="4334" y="1092"/>
                  <a:ext cx="290" cy="187"/>
                  <a:chOff x="4358" y="1092"/>
                  <a:chExt cx="290" cy="187"/>
                </a:xfrm>
              </p:grpSpPr>
              <p:sp>
                <p:nvSpPr>
                  <p:cNvPr id="77" name="Line 243"/>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78" name="Line 244"/>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68" name="Group 245"/>
                <p:cNvGrpSpPr>
                  <a:grpSpLocks/>
                </p:cNvGrpSpPr>
                <p:nvPr/>
              </p:nvGrpSpPr>
              <p:grpSpPr bwMode="auto">
                <a:xfrm>
                  <a:off x="4914" y="1096"/>
                  <a:ext cx="290" cy="187"/>
                  <a:chOff x="4358" y="1092"/>
                  <a:chExt cx="290" cy="187"/>
                </a:xfrm>
              </p:grpSpPr>
              <p:sp>
                <p:nvSpPr>
                  <p:cNvPr id="75" name="Line 246"/>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76" name="Line 247"/>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69" name="Group 248"/>
                <p:cNvGrpSpPr>
                  <a:grpSpLocks/>
                </p:cNvGrpSpPr>
                <p:nvPr/>
              </p:nvGrpSpPr>
              <p:grpSpPr bwMode="auto">
                <a:xfrm>
                  <a:off x="5218" y="1088"/>
                  <a:ext cx="290" cy="187"/>
                  <a:chOff x="4358" y="1092"/>
                  <a:chExt cx="290" cy="187"/>
                </a:xfrm>
              </p:grpSpPr>
              <p:sp>
                <p:nvSpPr>
                  <p:cNvPr id="73" name="Line 249"/>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74" name="Line 250"/>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nvGrpSpPr>
                <p:cNvPr id="70" name="Group 251"/>
                <p:cNvGrpSpPr>
                  <a:grpSpLocks/>
                </p:cNvGrpSpPr>
                <p:nvPr/>
              </p:nvGrpSpPr>
              <p:grpSpPr bwMode="auto">
                <a:xfrm>
                  <a:off x="4638" y="1084"/>
                  <a:ext cx="290" cy="187"/>
                  <a:chOff x="4358" y="1092"/>
                  <a:chExt cx="290" cy="187"/>
                </a:xfrm>
              </p:grpSpPr>
              <p:sp>
                <p:nvSpPr>
                  <p:cNvPr id="71" name="Line 252"/>
                  <p:cNvSpPr>
                    <a:spLocks noChangeShapeType="1"/>
                  </p:cNvSpPr>
                  <p:nvPr/>
                </p:nvSpPr>
                <p:spPr bwMode="auto">
                  <a:xfrm flipV="1">
                    <a:off x="4648" y="1092"/>
                    <a:ext cx="0"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72" name="Line 253"/>
                  <p:cNvSpPr>
                    <a:spLocks noChangeShapeType="1"/>
                  </p:cNvSpPr>
                  <p:nvPr/>
                </p:nvSpPr>
                <p:spPr bwMode="auto">
                  <a:xfrm flipV="1">
                    <a:off x="4358" y="1092"/>
                    <a:ext cx="282" cy="1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dirty="0">
                      <a:solidFill>
                        <a:srgbClr val="000000"/>
                      </a:solidFill>
                      <a:latin typeface="JLR Emeric" panose="02000503040000020004" pitchFamily="2" charset="0"/>
                    </a:endParaRPr>
                  </a:p>
                </p:txBody>
              </p:sp>
            </p:grpSp>
          </p:grpSp>
        </p:grpSp>
      </p:grpSp>
      <p:sp>
        <p:nvSpPr>
          <p:cNvPr id="220" name="Text Box 49"/>
          <p:cNvSpPr txBox="1">
            <a:spLocks noChangeArrowheads="1"/>
          </p:cNvSpPr>
          <p:nvPr/>
        </p:nvSpPr>
        <p:spPr bwMode="auto">
          <a:xfrm>
            <a:off x="7900110" y="2859016"/>
            <a:ext cx="83350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sz="1700">
                <a:solidFill>
                  <a:schemeClr val="tx1"/>
                </a:solidFill>
                <a:latin typeface="Helvetica" pitchFamily="34" charset="0"/>
                <a:cs typeface="Arial" pitchFamily="34" charset="0"/>
              </a:defRPr>
            </a:lvl1pPr>
            <a:lvl2pPr marL="742950" indent="-285750" eaLnBrk="0" hangingPunct="0">
              <a:defRPr sz="1700">
                <a:solidFill>
                  <a:schemeClr val="tx1"/>
                </a:solidFill>
                <a:latin typeface="Helvetica" pitchFamily="34" charset="0"/>
                <a:cs typeface="Arial" pitchFamily="34" charset="0"/>
              </a:defRPr>
            </a:lvl2pPr>
            <a:lvl3pPr marL="1143000" indent="-228600" eaLnBrk="0" hangingPunct="0">
              <a:defRPr sz="1700">
                <a:solidFill>
                  <a:schemeClr val="tx1"/>
                </a:solidFill>
                <a:latin typeface="Helvetica" pitchFamily="34" charset="0"/>
                <a:cs typeface="Arial" pitchFamily="34" charset="0"/>
              </a:defRPr>
            </a:lvl3pPr>
            <a:lvl4pPr marL="1600200" indent="-228600" eaLnBrk="0" hangingPunct="0">
              <a:defRPr sz="1700">
                <a:solidFill>
                  <a:schemeClr val="tx1"/>
                </a:solidFill>
                <a:latin typeface="Helvetica" pitchFamily="34" charset="0"/>
                <a:cs typeface="Arial" pitchFamily="34" charset="0"/>
              </a:defRPr>
            </a:lvl4pPr>
            <a:lvl5pPr marL="2057400" indent="-228600" eaLnBrk="0" hangingPunct="0">
              <a:defRPr sz="1700">
                <a:solidFill>
                  <a:schemeClr val="tx1"/>
                </a:solidFill>
                <a:latin typeface="Helvetica" pitchFamily="34" charset="0"/>
                <a:cs typeface="Arial" pitchFamily="34" charset="0"/>
              </a:defRPr>
            </a:lvl5pPr>
            <a:lvl6pPr marL="25146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6pPr>
            <a:lvl7pPr marL="29718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7pPr>
            <a:lvl8pPr marL="34290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8pPr>
            <a:lvl9pPr marL="3886200" indent="-228600" eaLnBrk="0" fontAlgn="base" hangingPunct="0">
              <a:lnSpc>
                <a:spcPct val="95000"/>
              </a:lnSpc>
              <a:spcBef>
                <a:spcPct val="0"/>
              </a:spcBef>
              <a:spcAft>
                <a:spcPct val="0"/>
              </a:spcAft>
              <a:defRPr sz="1700">
                <a:solidFill>
                  <a:schemeClr val="tx1"/>
                </a:solidFill>
                <a:latin typeface="Helvetica" pitchFamily="34" charset="0"/>
                <a:cs typeface="Arial" pitchFamily="34" charset="0"/>
              </a:defRPr>
            </a:lvl9pPr>
          </a:lstStyle>
          <a:p>
            <a:pPr eaLnBrk="1" fontAlgn="base" hangingPunct="1">
              <a:spcBef>
                <a:spcPct val="0"/>
              </a:spcBef>
              <a:spcAft>
                <a:spcPct val="0"/>
              </a:spcAft>
            </a:pPr>
            <a:r>
              <a:rPr lang="en-GB" sz="675" dirty="0">
                <a:solidFill>
                  <a:srgbClr val="000000"/>
                </a:solidFill>
                <a:latin typeface="JLR Emeric" panose="02000503040000020004" pitchFamily="2" charset="0"/>
              </a:rPr>
              <a:t>Takt Time  = 110 secs</a:t>
            </a:r>
          </a:p>
        </p:txBody>
      </p:sp>
      <p:sp>
        <p:nvSpPr>
          <p:cNvPr id="221" name="Explosion 1 220"/>
          <p:cNvSpPr/>
          <p:nvPr/>
        </p:nvSpPr>
        <p:spPr>
          <a:xfrm>
            <a:off x="7612642" y="2653372"/>
            <a:ext cx="1363362" cy="495800"/>
          </a:xfrm>
          <a:prstGeom prst="irregularSeal1">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sp>
        <p:nvSpPr>
          <p:cNvPr id="222" name="Explosion 1 221"/>
          <p:cNvSpPr/>
          <p:nvPr/>
        </p:nvSpPr>
        <p:spPr>
          <a:xfrm>
            <a:off x="6068994" y="2069931"/>
            <a:ext cx="1759941" cy="938216"/>
          </a:xfrm>
          <a:prstGeom prst="irregularSeal1">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sp>
        <p:nvSpPr>
          <p:cNvPr id="223" name="Explosion 1 222"/>
          <p:cNvSpPr/>
          <p:nvPr/>
        </p:nvSpPr>
        <p:spPr>
          <a:xfrm>
            <a:off x="2351898" y="2065431"/>
            <a:ext cx="1759941" cy="938216"/>
          </a:xfrm>
          <a:prstGeom prst="irregularSeal1">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sp>
        <p:nvSpPr>
          <p:cNvPr id="224" name="Explosion 1 223"/>
          <p:cNvSpPr/>
          <p:nvPr/>
        </p:nvSpPr>
        <p:spPr>
          <a:xfrm rot="5400000">
            <a:off x="-510319" y="3296001"/>
            <a:ext cx="1762972" cy="1146167"/>
          </a:xfrm>
          <a:prstGeom prst="irregularSeal1">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sp>
        <p:nvSpPr>
          <p:cNvPr id="225" name="Explosion 1 224"/>
          <p:cNvSpPr/>
          <p:nvPr/>
        </p:nvSpPr>
        <p:spPr>
          <a:xfrm>
            <a:off x="2393724" y="3814377"/>
            <a:ext cx="1081689" cy="1154456"/>
          </a:xfrm>
          <a:prstGeom prst="irregularSeal1">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pic>
        <p:nvPicPr>
          <p:cNvPr id="227" name="Picture 226"/>
          <p:cNvPicPr>
            <a:picLocks noChangeAspect="1"/>
          </p:cNvPicPr>
          <p:nvPr/>
        </p:nvPicPr>
        <p:blipFill>
          <a:blip r:embed="rId2"/>
          <a:stretch>
            <a:fillRect/>
          </a:stretch>
        </p:blipFill>
        <p:spPr>
          <a:xfrm>
            <a:off x="5811550" y="4364291"/>
            <a:ext cx="800488" cy="195468"/>
          </a:xfrm>
          <a:prstGeom prst="rect">
            <a:avLst/>
          </a:prstGeom>
        </p:spPr>
      </p:pic>
      <p:sp>
        <p:nvSpPr>
          <p:cNvPr id="226" name="Explosion 1 225"/>
          <p:cNvSpPr/>
          <p:nvPr/>
        </p:nvSpPr>
        <p:spPr>
          <a:xfrm>
            <a:off x="5566969" y="3484975"/>
            <a:ext cx="1081689" cy="1154456"/>
          </a:xfrm>
          <a:prstGeom prst="irregularSeal1">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sp>
        <p:nvSpPr>
          <p:cNvPr id="228" name="Explosion 1 227"/>
          <p:cNvSpPr/>
          <p:nvPr/>
        </p:nvSpPr>
        <p:spPr>
          <a:xfrm rot="19379689">
            <a:off x="7537292" y="3128974"/>
            <a:ext cx="1759941" cy="1376450"/>
          </a:xfrm>
          <a:prstGeom prst="irregularSeal1">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sp>
        <p:nvSpPr>
          <p:cNvPr id="229" name="Explosion 1 228"/>
          <p:cNvSpPr/>
          <p:nvPr/>
        </p:nvSpPr>
        <p:spPr>
          <a:xfrm>
            <a:off x="7574366" y="1762127"/>
            <a:ext cx="1363362" cy="1103250"/>
          </a:xfrm>
          <a:prstGeom prst="irregularSeal1">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JLR Emeric" panose="02000503040000020004" pitchFamily="2" charset="0"/>
            </a:endParaRPr>
          </a:p>
        </p:txBody>
      </p:sp>
    </p:spTree>
    <p:extLst>
      <p:ext uri="{BB962C8B-B14F-4D97-AF65-F5344CB8AC3E}">
        <p14:creationId xmlns:p14="http://schemas.microsoft.com/office/powerpoint/2010/main" val="37766030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Grp="1" noChangeAspect="1"/>
          </p:cNvGraphicFramePr>
          <p:nvPr>
            <p:ph sz="quarter" idx="2"/>
            <p:extLst>
              <p:ext uri="{D42A27DB-BD31-4B8C-83A1-F6EECF244321}">
                <p14:modId xmlns:p14="http://schemas.microsoft.com/office/powerpoint/2010/main" val="2467220699"/>
              </p:ext>
            </p:extLst>
          </p:nvPr>
        </p:nvGraphicFramePr>
        <p:xfrm>
          <a:off x="827591" y="1540108"/>
          <a:ext cx="683419" cy="509177"/>
        </p:xfrm>
        <a:graphic>
          <a:graphicData uri="http://schemas.openxmlformats.org/presentationml/2006/ole">
            <mc:AlternateContent xmlns:mc="http://schemas.openxmlformats.org/markup-compatibility/2006">
              <mc:Choice xmlns:v="urn:schemas-microsoft-com:vml" Requires="v">
                <p:oleObj name="VISIO" r:id="rId3" imgW="910742" imgH="905561" progId="Visio.Drawing.6">
                  <p:embed/>
                </p:oleObj>
              </mc:Choice>
              <mc:Fallback>
                <p:oleObj name="VISIO" r:id="rId3" imgW="910742" imgH="905561" progId="Visio.Drawing.6">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91" y="1540108"/>
                        <a:ext cx="683419" cy="509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Grp="1" noChangeAspect="1"/>
          </p:cNvGraphicFramePr>
          <p:nvPr>
            <p:ph sz="half" idx="4294967295"/>
            <p:extLst>
              <p:ext uri="{D42A27DB-BD31-4B8C-83A1-F6EECF244321}">
                <p14:modId xmlns:p14="http://schemas.microsoft.com/office/powerpoint/2010/main" val="2982209921"/>
              </p:ext>
            </p:extLst>
          </p:nvPr>
        </p:nvGraphicFramePr>
        <p:xfrm>
          <a:off x="853785" y="916589"/>
          <a:ext cx="683419" cy="321585"/>
        </p:xfrm>
        <a:graphic>
          <a:graphicData uri="http://schemas.openxmlformats.org/presentationml/2006/ole">
            <mc:AlternateContent xmlns:mc="http://schemas.openxmlformats.org/markup-compatibility/2006">
              <mc:Choice xmlns:v="urn:schemas-microsoft-com:vml" Requires="v">
                <p:oleObj name="VISIO" r:id="rId5" imgW="910742" imgH="571805" progId="Visio.Drawing.6">
                  <p:embed/>
                </p:oleObj>
              </mc:Choice>
              <mc:Fallback>
                <p:oleObj name="VISIO" r:id="rId5" imgW="910742" imgH="571805" progId="Visio.Drawing.6">
                  <p:embed/>
                  <p:pic>
                    <p:nvPicPr>
                      <p:cNvPr id="40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785" y="916589"/>
                        <a:ext cx="683419" cy="3215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4"/>
          <p:cNvGraphicFramePr>
            <a:graphicFrameLocks noGrp="1" noChangeAspect="1"/>
          </p:cNvGraphicFramePr>
          <p:nvPr>
            <p:ph sz="quarter" idx="3"/>
            <p:extLst>
              <p:ext uri="{D42A27DB-BD31-4B8C-83A1-F6EECF244321}">
                <p14:modId xmlns:p14="http://schemas.microsoft.com/office/powerpoint/2010/main" val="2261070649"/>
              </p:ext>
            </p:extLst>
          </p:nvPr>
        </p:nvGraphicFramePr>
        <p:xfrm>
          <a:off x="815683" y="2271714"/>
          <a:ext cx="852488" cy="644063"/>
        </p:xfrm>
        <a:graphic>
          <a:graphicData uri="http://schemas.openxmlformats.org/presentationml/2006/ole">
            <mc:AlternateContent xmlns:mc="http://schemas.openxmlformats.org/markup-compatibility/2006">
              <mc:Choice xmlns:v="urn:schemas-microsoft-com:vml" Requires="v">
                <p:oleObj name="VISIO" r:id="rId7" imgW="1294920" imgH="1304280" progId="Visio.Drawing.6">
                  <p:embed/>
                </p:oleObj>
              </mc:Choice>
              <mc:Fallback>
                <p:oleObj name="VISIO" r:id="rId7" imgW="1294920" imgH="1304280" progId="Visio.Drawing.6">
                  <p:embed/>
                  <p:pic>
                    <p:nvPicPr>
                      <p:cNvPr id="410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683" y="2271714"/>
                        <a:ext cx="852488" cy="64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3"/>
          <p:cNvSpPr txBox="1">
            <a:spLocks noChangeArrowheads="1"/>
          </p:cNvSpPr>
          <p:nvPr/>
        </p:nvSpPr>
        <p:spPr bwMode="auto">
          <a:xfrm>
            <a:off x="2183643" y="1073079"/>
            <a:ext cx="6605516" cy="1745093"/>
          </a:xfrm>
          <a:prstGeom prst="rect">
            <a:avLst/>
          </a:prstGeom>
          <a:noFill/>
          <a:ln w="9525">
            <a:noFill/>
            <a:miter lim="800000"/>
            <a:headEnd/>
            <a:tailEnd/>
          </a:ln>
        </p:spPr>
        <p:txBody>
          <a:bodyPr wrap="square" lIns="0" tIns="0" rIns="0" bIns="0">
            <a:spAutoFit/>
          </a:bodyPr>
          <a:lstStyle/>
          <a:p>
            <a:pPr marL="229622" indent="-229622"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Process </a:t>
            </a:r>
            <a:r>
              <a:rPr lang="en-GB" sz="1350" dirty="0">
                <a:solidFill>
                  <a:srgbClr val="000000"/>
                </a:solidFill>
                <a:latin typeface="JLR Emeric" panose="02000503040000020004" pitchFamily="2" charset="0"/>
              </a:rPr>
              <a:t>– </a:t>
            </a:r>
            <a:r>
              <a:rPr lang="en-GB" sz="1350" kern="0" dirty="0">
                <a:solidFill>
                  <a:srgbClr val="000000"/>
                </a:solidFill>
                <a:latin typeface="JLR Emeric" panose="02000503040000020004" pitchFamily="2" charset="0"/>
              </a:rPr>
              <a:t>Each process box represents an area of flow. Label all processes. Also use for departments such as Production Control</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Outside Sources </a:t>
            </a:r>
            <a:r>
              <a:rPr lang="en-GB" sz="1350" dirty="0">
                <a:solidFill>
                  <a:srgbClr val="000000"/>
                </a:solidFill>
                <a:latin typeface="JLR Emeric" panose="02000503040000020004" pitchFamily="2" charset="0"/>
              </a:rPr>
              <a:t>– </a:t>
            </a:r>
            <a:r>
              <a:rPr lang="en-GB" sz="1350" kern="0" dirty="0">
                <a:solidFill>
                  <a:srgbClr val="000000"/>
                </a:solidFill>
                <a:latin typeface="JLR Emeric" panose="02000503040000020004" pitchFamily="2" charset="0"/>
              </a:rPr>
              <a:t>Indicates customers, suppliers, and outside manufacturing processes</a:t>
            </a:r>
          </a:p>
          <a:p>
            <a:pPr defTabSz="614450" eaLnBrk="0" fontAlgn="base" hangingPunct="0">
              <a:lnSpc>
                <a:spcPct val="80000"/>
              </a:lnSpc>
              <a:spcBef>
                <a:spcPct val="0"/>
              </a:spcBef>
              <a:spcAft>
                <a:spcPct val="40000"/>
              </a:spcAft>
              <a:defRPr/>
            </a:pPr>
            <a:endParaRPr lang="en-GB" sz="135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Data Box </a:t>
            </a:r>
            <a:r>
              <a:rPr lang="en-GB" sz="1350" dirty="0">
                <a:solidFill>
                  <a:srgbClr val="000000"/>
                </a:solidFill>
                <a:latin typeface="JLR Emeric" panose="02000503040000020004" pitchFamily="2" charset="0"/>
              </a:rPr>
              <a:t>– </a:t>
            </a:r>
            <a:r>
              <a:rPr lang="en-GB" sz="1350" kern="0" dirty="0">
                <a:solidFill>
                  <a:srgbClr val="000000"/>
                </a:solidFill>
                <a:latin typeface="JLR Emeric" panose="02000503040000020004" pitchFamily="2" charset="0"/>
              </a:rPr>
              <a:t>Summary of information for a process, customer, or department</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350" b="1" kern="0" dirty="0">
              <a:solidFill>
                <a:srgbClr val="000000"/>
              </a:solidFill>
              <a:latin typeface="JLR Emeric" panose="02000503040000020004" pitchFamily="2" charset="0"/>
            </a:endParaRPr>
          </a:p>
        </p:txBody>
      </p:sp>
      <p:sp>
        <p:nvSpPr>
          <p:cNvPr id="8" name="Rectangle 2"/>
          <p:cNvSpPr>
            <a:spLocks noGrp="1" noChangeArrowheads="1"/>
          </p:cNvSpPr>
          <p:nvPr>
            <p:ph type="title" idx="4294967295"/>
          </p:nvPr>
        </p:nvSpPr>
        <p:spPr>
          <a:xfrm>
            <a:off x="139448" y="264229"/>
            <a:ext cx="4585097" cy="692944"/>
          </a:xfrm>
        </p:spPr>
        <p:txBody>
          <a:bodyPr/>
          <a:lstStyle/>
          <a:p>
            <a:r>
              <a:rPr lang="en-GB" dirty="0">
                <a:latin typeface="JLR Emeric" panose="02000503040000020004" pitchFamily="2" charset="0"/>
              </a:rPr>
              <a:t>Value Stream Mapping – Symbols</a:t>
            </a:r>
          </a:p>
        </p:txBody>
      </p:sp>
      <p:graphicFrame>
        <p:nvGraphicFramePr>
          <p:cNvPr id="13" name="Object 2"/>
          <p:cNvGraphicFramePr>
            <a:graphicFrameLocks noChangeAspect="1"/>
          </p:cNvGraphicFramePr>
          <p:nvPr>
            <p:extLst>
              <p:ext uri="{D42A27DB-BD31-4B8C-83A1-F6EECF244321}">
                <p14:modId xmlns:p14="http://schemas.microsoft.com/office/powerpoint/2010/main" val="1469134174"/>
              </p:ext>
            </p:extLst>
          </p:nvPr>
        </p:nvGraphicFramePr>
        <p:xfrm>
          <a:off x="464448" y="3132145"/>
          <a:ext cx="1387079" cy="326945"/>
        </p:xfrm>
        <a:graphic>
          <a:graphicData uri="http://schemas.openxmlformats.org/presentationml/2006/ole">
            <mc:AlternateContent xmlns:mc="http://schemas.openxmlformats.org/markup-compatibility/2006">
              <mc:Choice xmlns:v="urn:schemas-microsoft-com:vml" Requires="v">
                <p:oleObj name="VISIO" r:id="rId9" imgW="1311840" imgH="580680" progId="Visio.Drawing.6">
                  <p:embed/>
                </p:oleObj>
              </mc:Choice>
              <mc:Fallback>
                <p:oleObj name="VISIO" r:id="rId9" imgW="1311840" imgH="580680" progId="Visio.Drawing.6">
                  <p:embed/>
                  <p:pic>
                    <p:nvPicPr>
                      <p:cNvPr id="13"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448" y="3132145"/>
                        <a:ext cx="1387079" cy="326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3"/>
          <p:cNvGraphicFramePr>
            <a:graphicFrameLocks noChangeAspect="1"/>
          </p:cNvGraphicFramePr>
          <p:nvPr>
            <p:extLst>
              <p:ext uri="{D42A27DB-BD31-4B8C-83A1-F6EECF244321}">
                <p14:modId xmlns:p14="http://schemas.microsoft.com/office/powerpoint/2010/main" val="2521263299"/>
              </p:ext>
            </p:extLst>
          </p:nvPr>
        </p:nvGraphicFramePr>
        <p:xfrm>
          <a:off x="509694" y="3880236"/>
          <a:ext cx="1332310" cy="275134"/>
        </p:xfrm>
        <a:graphic>
          <a:graphicData uri="http://schemas.openxmlformats.org/presentationml/2006/ole">
            <mc:AlternateContent xmlns:mc="http://schemas.openxmlformats.org/markup-compatibility/2006">
              <mc:Choice xmlns:v="urn:schemas-microsoft-com:vml" Requires="v">
                <p:oleObj name="VISIO" r:id="rId11" imgW="1776240" imgH="489240" progId="Visio.Drawing.6">
                  <p:embed/>
                </p:oleObj>
              </mc:Choice>
              <mc:Fallback>
                <p:oleObj name="VISIO" r:id="rId11" imgW="1776240" imgH="489240" progId="Visio.Drawing.6">
                  <p:embed/>
                  <p:pic>
                    <p:nvPicPr>
                      <p:cNvPr id="14"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694" y="3880236"/>
                        <a:ext cx="1332310" cy="275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3"/>
          <p:cNvSpPr txBox="1">
            <a:spLocks noChangeArrowheads="1"/>
          </p:cNvSpPr>
          <p:nvPr/>
        </p:nvSpPr>
        <p:spPr bwMode="auto">
          <a:xfrm>
            <a:off x="2183643" y="3286305"/>
            <a:ext cx="6605515" cy="1578894"/>
          </a:xfrm>
          <a:prstGeom prst="rect">
            <a:avLst/>
          </a:prstGeom>
          <a:noFill/>
          <a:ln w="9525">
            <a:noFill/>
            <a:miter lim="800000"/>
            <a:headEnd/>
            <a:tailEnd/>
          </a:ln>
        </p:spPr>
        <p:txBody>
          <a:bodyPr wrap="square" lIns="0" tIns="0" rIns="0" bIns="0">
            <a:spAutoFit/>
          </a:bodyPr>
          <a:lstStyle/>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Manual Information Flow – Use to indicate a manual production or shipping schedule.</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Electronic Information Flow – Use to indicate electronic data exchange. </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Operator – Represents the person working at a process.</a:t>
            </a:r>
          </a:p>
          <a:p>
            <a:pPr defTabSz="614450" eaLnBrk="0" fontAlgn="base" hangingPunct="0">
              <a:lnSpc>
                <a:spcPct val="80000"/>
              </a:lnSpc>
              <a:spcBef>
                <a:spcPct val="0"/>
              </a:spcBef>
              <a:spcAft>
                <a:spcPct val="40000"/>
              </a:spcAft>
              <a:defRPr/>
            </a:pPr>
            <a:endParaRPr lang="en-GB" sz="1350" kern="0" dirty="0">
              <a:solidFill>
                <a:srgbClr val="000000"/>
              </a:solidFill>
              <a:latin typeface="JLR Emeric" panose="02000503040000020004" pitchFamily="2" charset="0"/>
            </a:endParaRPr>
          </a:p>
        </p:txBody>
      </p:sp>
      <p:graphicFrame>
        <p:nvGraphicFramePr>
          <p:cNvPr id="16" name="Object 3"/>
          <p:cNvGraphicFramePr>
            <a:graphicFrameLocks noChangeAspect="1"/>
          </p:cNvGraphicFramePr>
          <p:nvPr>
            <p:extLst>
              <p:ext uri="{D42A27DB-BD31-4B8C-83A1-F6EECF244321}">
                <p14:modId xmlns:p14="http://schemas.microsoft.com/office/powerpoint/2010/main" val="415349905"/>
              </p:ext>
            </p:extLst>
          </p:nvPr>
        </p:nvGraphicFramePr>
        <p:xfrm>
          <a:off x="927007" y="4438250"/>
          <a:ext cx="629840" cy="392155"/>
        </p:xfrm>
        <a:graphic>
          <a:graphicData uri="http://schemas.openxmlformats.org/presentationml/2006/ole">
            <mc:AlternateContent xmlns:mc="http://schemas.openxmlformats.org/markup-compatibility/2006">
              <mc:Choice xmlns:v="urn:schemas-microsoft-com:vml" Requires="v">
                <p:oleObj name="VISIO" r:id="rId13" imgW="281635" imgH="233172" progId="Visio.Drawing.6">
                  <p:embed/>
                </p:oleObj>
              </mc:Choice>
              <mc:Fallback>
                <p:oleObj name="VISIO" r:id="rId13" imgW="281635" imgH="233172" progId="Visio.Drawing.6">
                  <p:embed/>
                  <p:pic>
                    <p:nvPicPr>
                      <p:cNvPr id="16"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007" y="4438250"/>
                        <a:ext cx="629840" cy="39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904930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Grp="1" noChangeAspect="1"/>
          </p:cNvGraphicFramePr>
          <p:nvPr>
            <p:ph sz="quarter" idx="2"/>
            <p:extLst>
              <p:ext uri="{D42A27DB-BD31-4B8C-83A1-F6EECF244321}">
                <p14:modId xmlns:p14="http://schemas.microsoft.com/office/powerpoint/2010/main" val="1762916299"/>
              </p:ext>
            </p:extLst>
          </p:nvPr>
        </p:nvGraphicFramePr>
        <p:xfrm>
          <a:off x="964525" y="2000443"/>
          <a:ext cx="428625" cy="599399"/>
        </p:xfrm>
        <a:graphic>
          <a:graphicData uri="http://schemas.openxmlformats.org/presentationml/2006/ole">
            <mc:AlternateContent xmlns:mc="http://schemas.openxmlformats.org/markup-compatibility/2006">
              <mc:Choice xmlns:v="urn:schemas-microsoft-com:vml" Requires="v">
                <p:oleObj name="VISIO" r:id="rId3" imgW="281635" imgH="523646" progId="Visio.Drawing.6">
                  <p:embed/>
                </p:oleObj>
              </mc:Choice>
              <mc:Fallback>
                <p:oleObj name="VISIO" r:id="rId3" imgW="281635" imgH="523646" progId="Visio.Drawing.6">
                  <p:embed/>
                  <p:pic>
                    <p:nvPicPr>
                      <p:cNvPr id="5122"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25" y="2000443"/>
                        <a:ext cx="428625" cy="59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extLst>
              <p:ext uri="{D42A27DB-BD31-4B8C-83A1-F6EECF244321}">
                <p14:modId xmlns:p14="http://schemas.microsoft.com/office/powerpoint/2010/main" val="629004075"/>
              </p:ext>
            </p:extLst>
          </p:nvPr>
        </p:nvGraphicFramePr>
        <p:xfrm>
          <a:off x="827603" y="890082"/>
          <a:ext cx="778669" cy="448433"/>
        </p:xfrm>
        <a:graphic>
          <a:graphicData uri="http://schemas.openxmlformats.org/presentationml/2006/ole">
            <mc:AlternateContent xmlns:mc="http://schemas.openxmlformats.org/markup-compatibility/2006">
              <mc:Choice xmlns:v="urn:schemas-microsoft-com:vml" Requires="v">
                <p:oleObj name="VISIO" r:id="rId5" imgW="1064520" imgH="818280" progId="Visio.Drawing.6">
                  <p:embed/>
                </p:oleObj>
              </mc:Choice>
              <mc:Fallback>
                <p:oleObj name="VISIO" r:id="rId5" imgW="1064520" imgH="818280" progId="Visio.Drawing.6">
                  <p:embed/>
                  <p:pic>
                    <p:nvPicPr>
                      <p:cNvPr id="512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603" y="890082"/>
                        <a:ext cx="778669" cy="448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1070565944"/>
              </p:ext>
            </p:extLst>
          </p:nvPr>
        </p:nvGraphicFramePr>
        <p:xfrm>
          <a:off x="720446" y="1499306"/>
          <a:ext cx="1013222" cy="293894"/>
        </p:xfrm>
        <a:graphic>
          <a:graphicData uri="http://schemas.openxmlformats.org/presentationml/2006/ole">
            <mc:AlternateContent xmlns:mc="http://schemas.openxmlformats.org/markup-compatibility/2006">
              <mc:Choice xmlns:v="urn:schemas-microsoft-com:vml" Requires="v">
                <p:oleObj name="VISIO" r:id="rId7" imgW="1540440" imgH="595800" progId="Visio.Drawing.6">
                  <p:embed/>
                </p:oleObj>
              </mc:Choice>
              <mc:Fallback>
                <p:oleObj name="VISIO" r:id="rId7" imgW="1540440" imgH="595800" progId="Visio.Drawing.6">
                  <p:embed/>
                  <p:pic>
                    <p:nvPicPr>
                      <p:cNvPr id="512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446" y="1499306"/>
                        <a:ext cx="1013222" cy="293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Grp="1" noChangeAspect="1"/>
          </p:cNvGraphicFramePr>
          <p:nvPr>
            <p:ph sz="quarter" idx="3"/>
            <p:extLst>
              <p:ext uri="{D42A27DB-BD31-4B8C-83A1-F6EECF244321}">
                <p14:modId xmlns:p14="http://schemas.microsoft.com/office/powerpoint/2010/main" val="1143560762"/>
              </p:ext>
            </p:extLst>
          </p:nvPr>
        </p:nvGraphicFramePr>
        <p:xfrm>
          <a:off x="1008576" y="2804407"/>
          <a:ext cx="406004" cy="644957"/>
        </p:xfrm>
        <a:graphic>
          <a:graphicData uri="http://schemas.openxmlformats.org/presentationml/2006/ole">
            <mc:AlternateContent xmlns:mc="http://schemas.openxmlformats.org/markup-compatibility/2006">
              <mc:Choice xmlns:v="urn:schemas-microsoft-com:vml" Requires="v">
                <p:oleObj name="VISIO" r:id="rId9" imgW="340462" imgH="340462" progId="Visio.Drawing.6">
                  <p:embed/>
                </p:oleObj>
              </mc:Choice>
              <mc:Fallback>
                <p:oleObj name="VISIO" r:id="rId9" imgW="340462" imgH="340462" progId="Visio.Drawing.6">
                  <p:embed/>
                  <p:pic>
                    <p:nvPicPr>
                      <p:cNvPr id="512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576" y="2804407"/>
                        <a:ext cx="406004" cy="644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txBox="1">
            <a:spLocks noChangeArrowheads="1"/>
          </p:cNvSpPr>
          <p:nvPr/>
        </p:nvSpPr>
        <p:spPr bwMode="auto">
          <a:xfrm>
            <a:off x="2115405" y="1007996"/>
            <a:ext cx="6878470" cy="2243691"/>
          </a:xfrm>
          <a:prstGeom prst="rect">
            <a:avLst/>
          </a:prstGeom>
          <a:noFill/>
          <a:ln w="9525">
            <a:noFill/>
            <a:miter lim="800000"/>
            <a:headEnd/>
            <a:tailEnd/>
          </a:ln>
        </p:spPr>
        <p:txBody>
          <a:bodyPr wrap="square" lIns="0" tIns="0" rIns="0" bIns="0">
            <a:spAutoFit/>
          </a:bodyPr>
          <a:lstStyle/>
          <a:p>
            <a:pPr marL="229622" indent="-229622"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Inventory </a:t>
            </a:r>
            <a:r>
              <a:rPr lang="en-GB" sz="1350" dirty="0">
                <a:solidFill>
                  <a:srgbClr val="000000"/>
                </a:solidFill>
                <a:latin typeface="JLR Emeric" panose="02000503040000020004" pitchFamily="2" charset="0"/>
              </a:rPr>
              <a:t>– </a:t>
            </a:r>
            <a:r>
              <a:rPr lang="en-GB" sz="1350" kern="0" dirty="0">
                <a:solidFill>
                  <a:srgbClr val="000000"/>
                </a:solidFill>
                <a:latin typeface="JLR Emeric" panose="02000503040000020004" pitchFamily="2" charset="0"/>
              </a:rPr>
              <a:t>Count of inventory and time.</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Truck Shipments </a:t>
            </a:r>
            <a:r>
              <a:rPr lang="en-GB" sz="1350" dirty="0">
                <a:solidFill>
                  <a:srgbClr val="000000"/>
                </a:solidFill>
                <a:latin typeface="JLR Emeric" panose="02000503040000020004" pitchFamily="2" charset="0"/>
              </a:rPr>
              <a:t>– </a:t>
            </a:r>
            <a:r>
              <a:rPr lang="en-GB" sz="1350" kern="0" dirty="0">
                <a:solidFill>
                  <a:srgbClr val="000000"/>
                </a:solidFill>
                <a:latin typeface="JLR Emeric" panose="02000503040000020004" pitchFamily="2" charset="0"/>
              </a:rPr>
              <a:t>Indicates the type and frequency of shipments.</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Buffer or Safety Stock </a:t>
            </a:r>
            <a:r>
              <a:rPr lang="en-GB" sz="1350" dirty="0">
                <a:solidFill>
                  <a:srgbClr val="000000"/>
                </a:solidFill>
                <a:latin typeface="JLR Emeric" panose="02000503040000020004" pitchFamily="2" charset="0"/>
              </a:rPr>
              <a:t>– </a:t>
            </a:r>
            <a:r>
              <a:rPr lang="en-GB" sz="1350" kern="0" dirty="0">
                <a:solidFill>
                  <a:srgbClr val="000000"/>
                </a:solidFill>
                <a:latin typeface="JLR Emeric" panose="02000503040000020004" pitchFamily="2" charset="0"/>
              </a:rPr>
              <a:t>Accumulation of completed or partially complete assemblies and sub-assemblies.</a:t>
            </a:r>
          </a:p>
          <a:p>
            <a:pPr marL="229622" indent="-229622"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29622" indent="-229622"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Supermarket </a:t>
            </a:r>
            <a:r>
              <a:rPr lang="en-GB" sz="1350" dirty="0">
                <a:solidFill>
                  <a:srgbClr val="000000"/>
                </a:solidFill>
                <a:latin typeface="JLR Emeric" panose="02000503040000020004" pitchFamily="2" charset="0"/>
              </a:rPr>
              <a:t>– </a:t>
            </a:r>
            <a:r>
              <a:rPr lang="en-GB" sz="1350" kern="0" dirty="0">
                <a:solidFill>
                  <a:srgbClr val="000000"/>
                </a:solidFill>
                <a:latin typeface="JLR Emeric" panose="02000503040000020004" pitchFamily="2" charset="0"/>
              </a:rPr>
              <a:t>A controlled inventory of parts that is used to schedule production at an upstream process. The open side faces towards the supplying process.</a:t>
            </a:r>
          </a:p>
        </p:txBody>
      </p:sp>
      <p:sp>
        <p:nvSpPr>
          <p:cNvPr id="9" name="Rectangle 2"/>
          <p:cNvSpPr>
            <a:spLocks noGrp="1" noChangeArrowheads="1"/>
          </p:cNvSpPr>
          <p:nvPr>
            <p:ph type="title" idx="4294967295"/>
          </p:nvPr>
        </p:nvSpPr>
        <p:spPr>
          <a:xfrm>
            <a:off x="187157" y="284497"/>
            <a:ext cx="4585097" cy="692944"/>
          </a:xfrm>
        </p:spPr>
        <p:txBody>
          <a:bodyPr/>
          <a:lstStyle/>
          <a:p>
            <a:r>
              <a:rPr lang="en-GB" dirty="0">
                <a:latin typeface="JLR Emeric" panose="02000503040000020004" pitchFamily="2" charset="0"/>
              </a:rPr>
              <a:t>Value Stream Mapping – Symbols</a:t>
            </a:r>
          </a:p>
        </p:txBody>
      </p:sp>
      <p:sp>
        <p:nvSpPr>
          <p:cNvPr id="14" name="Rectangle 3"/>
          <p:cNvSpPr>
            <a:spLocks noGrp="1" noChangeArrowheads="1"/>
          </p:cNvSpPr>
          <p:nvPr>
            <p:ph type="body" sz="half" idx="1"/>
          </p:nvPr>
        </p:nvSpPr>
        <p:spPr>
          <a:xfrm>
            <a:off x="2115405" y="3774272"/>
            <a:ext cx="6755641" cy="1470421"/>
          </a:xfrm>
        </p:spPr>
        <p:txBody>
          <a:bodyPr/>
          <a:lstStyle/>
          <a:p>
            <a:pPr marL="192907" indent="-192907">
              <a:buFont typeface="Wingdings" pitchFamily="2" charset="2"/>
              <a:buChar char="§"/>
              <a:defRPr/>
            </a:pPr>
            <a:r>
              <a:rPr lang="en-GB" sz="1350" dirty="0">
                <a:latin typeface="JLR Emeric" panose="02000503040000020004" pitchFamily="2" charset="0"/>
              </a:rPr>
              <a:t>Push Arrow – Production material that is produced and moved forward before the next process needs it.</a:t>
            </a:r>
          </a:p>
          <a:p>
            <a:pPr marL="192907" indent="-192907">
              <a:buFont typeface="Wingdings" pitchFamily="2" charset="2"/>
              <a:buChar char="§"/>
              <a:defRPr/>
            </a:pPr>
            <a:endParaRPr lang="en-GB" sz="1350" dirty="0">
              <a:latin typeface="JLR Emeric" panose="02000503040000020004" pitchFamily="2" charset="0"/>
            </a:endParaRPr>
          </a:p>
          <a:p>
            <a:pPr marL="192907" indent="-192907">
              <a:buFont typeface="Wingdings" pitchFamily="2" charset="2"/>
              <a:buChar char="§"/>
              <a:defRPr/>
            </a:pPr>
            <a:r>
              <a:rPr lang="en-GB" sz="1350" dirty="0">
                <a:latin typeface="JLR Emeric" panose="02000503040000020004" pitchFamily="2" charset="0"/>
              </a:rPr>
              <a:t>Arrow – Used for movement of finished goods to the customer.</a:t>
            </a:r>
          </a:p>
        </p:txBody>
      </p:sp>
      <p:graphicFrame>
        <p:nvGraphicFramePr>
          <p:cNvPr id="15" name="Object 2"/>
          <p:cNvGraphicFramePr>
            <a:graphicFrameLocks noChangeAspect="1"/>
          </p:cNvGraphicFramePr>
          <p:nvPr>
            <p:extLst>
              <p:ext uri="{D42A27DB-BD31-4B8C-83A1-F6EECF244321}">
                <p14:modId xmlns:p14="http://schemas.microsoft.com/office/powerpoint/2010/main" val="2968888250"/>
              </p:ext>
            </p:extLst>
          </p:nvPr>
        </p:nvGraphicFramePr>
        <p:xfrm>
          <a:off x="633045" y="3881497"/>
          <a:ext cx="1128713" cy="234042"/>
        </p:xfrm>
        <a:graphic>
          <a:graphicData uri="http://schemas.openxmlformats.org/presentationml/2006/ole">
            <mc:AlternateContent xmlns:mc="http://schemas.openxmlformats.org/markup-compatibility/2006">
              <mc:Choice xmlns:v="urn:schemas-microsoft-com:vml" Requires="v">
                <p:oleObj name="VISIO" r:id="rId11" imgW="803453" imgH="222809" progId="Visio.Drawing.6">
                  <p:embed/>
                </p:oleObj>
              </mc:Choice>
              <mc:Fallback>
                <p:oleObj name="VISIO" r:id="rId11" imgW="803453" imgH="222809" progId="Visio.Drawing.6">
                  <p:embed/>
                  <p:pic>
                    <p:nvPicPr>
                      <p:cNvPr id="15"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045" y="3881497"/>
                        <a:ext cx="1128713" cy="23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3"/>
          <p:cNvGraphicFramePr>
            <a:graphicFrameLocks noChangeAspect="1"/>
          </p:cNvGraphicFramePr>
          <p:nvPr>
            <p:extLst>
              <p:ext uri="{D42A27DB-BD31-4B8C-83A1-F6EECF244321}">
                <p14:modId xmlns:p14="http://schemas.microsoft.com/office/powerpoint/2010/main" val="3957946122"/>
              </p:ext>
            </p:extLst>
          </p:nvPr>
        </p:nvGraphicFramePr>
        <p:xfrm>
          <a:off x="608639" y="4509483"/>
          <a:ext cx="1132285" cy="276920"/>
        </p:xfrm>
        <a:graphic>
          <a:graphicData uri="http://schemas.openxmlformats.org/presentationml/2006/ole">
            <mc:AlternateContent xmlns:mc="http://schemas.openxmlformats.org/markup-compatibility/2006">
              <mc:Choice xmlns:v="urn:schemas-microsoft-com:vml" Requires="v">
                <p:oleObj name="VISIO" r:id="rId13" imgW="1654560" imgH="491760" progId="Visio.Drawing.6">
                  <p:embed/>
                </p:oleObj>
              </mc:Choice>
              <mc:Fallback>
                <p:oleObj name="VISIO" r:id="rId13" imgW="1654560" imgH="491760" progId="Visio.Drawing.6">
                  <p:embed/>
                  <p:pic>
                    <p:nvPicPr>
                      <p:cNvPr id="16"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639" y="4509483"/>
                        <a:ext cx="1132285" cy="276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652800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3"/>
          <p:cNvSpPr>
            <a:spLocks noGrp="1" noChangeArrowheads="1"/>
          </p:cNvSpPr>
          <p:nvPr>
            <p:ph type="body" sz="half" idx="1"/>
          </p:nvPr>
        </p:nvSpPr>
        <p:spPr>
          <a:xfrm>
            <a:off x="2078513" y="810810"/>
            <a:ext cx="6696997" cy="2743282"/>
          </a:xfrm>
        </p:spPr>
        <p:txBody>
          <a:bodyPr/>
          <a:lstStyle/>
          <a:p>
            <a:pPr>
              <a:defRPr/>
            </a:pPr>
            <a:endParaRPr lang="en-GB" sz="1350" dirty="0">
              <a:latin typeface="JLR Emeric" panose="02000503040000020004" pitchFamily="2" charset="0"/>
            </a:endParaRPr>
          </a:p>
          <a:p>
            <a:pPr marL="192907" indent="-192907">
              <a:buFont typeface="Wingdings" pitchFamily="2" charset="2"/>
              <a:buChar char="§"/>
              <a:defRPr/>
            </a:pPr>
            <a:r>
              <a:rPr lang="en-GB" sz="1350" dirty="0">
                <a:latin typeface="JLR Emeric" panose="02000503040000020004" pitchFamily="2" charset="0"/>
              </a:rPr>
              <a:t>FIFO – Transfer of controlled quantities between processes, First In – First Out sequence.  Maximum quantity is included.</a:t>
            </a:r>
          </a:p>
          <a:p>
            <a:pPr>
              <a:defRPr/>
            </a:pPr>
            <a:endParaRPr lang="en-GB" sz="1350" dirty="0">
              <a:latin typeface="JLR Emeric" panose="02000503040000020004" pitchFamily="2" charset="0"/>
            </a:endParaRPr>
          </a:p>
          <a:p>
            <a:pPr marL="192907" indent="-192907">
              <a:buFont typeface="Wingdings" pitchFamily="2" charset="2"/>
              <a:buChar char="§"/>
              <a:defRPr/>
            </a:pPr>
            <a:r>
              <a:rPr lang="en-GB" sz="1350" dirty="0">
                <a:latin typeface="JLR Emeric" panose="02000503040000020004" pitchFamily="2" charset="0"/>
              </a:rPr>
              <a:t>Withdrawal – Indicates the pull of materials, usually from a supermarket.</a:t>
            </a:r>
          </a:p>
          <a:p>
            <a:pPr marL="192907" indent="-192907">
              <a:buFont typeface="Wingdings" pitchFamily="2" charset="2"/>
              <a:buChar char="§"/>
              <a:defRPr/>
            </a:pPr>
            <a:endParaRPr lang="en-GB" sz="1350" dirty="0">
              <a:latin typeface="JLR Emeric" panose="02000503040000020004" pitchFamily="2" charset="0"/>
            </a:endParaRPr>
          </a:p>
          <a:p>
            <a:pPr marL="192907" indent="-192907">
              <a:buFont typeface="Wingdings" pitchFamily="2" charset="2"/>
              <a:buChar char="§"/>
              <a:defRPr/>
            </a:pPr>
            <a:r>
              <a:rPr lang="en-GB" sz="1350" dirty="0">
                <a:latin typeface="JLR Emeric" panose="02000503040000020004" pitchFamily="2" charset="0"/>
              </a:rPr>
              <a:t>Informal Information Flow –  eg discussion</a:t>
            </a:r>
          </a:p>
        </p:txBody>
      </p:sp>
      <p:graphicFrame>
        <p:nvGraphicFramePr>
          <p:cNvPr id="6148" name="Object 4"/>
          <p:cNvGraphicFramePr>
            <a:graphicFrameLocks noGrp="1" noChangeAspect="1"/>
          </p:cNvGraphicFramePr>
          <p:nvPr>
            <p:ph sz="quarter" idx="2"/>
            <p:extLst>
              <p:ext uri="{D42A27DB-BD31-4B8C-83A1-F6EECF244321}">
                <p14:modId xmlns:p14="http://schemas.microsoft.com/office/powerpoint/2010/main" val="1028068319"/>
              </p:ext>
            </p:extLst>
          </p:nvPr>
        </p:nvGraphicFramePr>
        <p:xfrm>
          <a:off x="635986" y="1020503"/>
          <a:ext cx="1034654" cy="393941"/>
        </p:xfrm>
        <a:graphic>
          <a:graphicData uri="http://schemas.openxmlformats.org/presentationml/2006/ole">
            <mc:AlternateContent xmlns:mc="http://schemas.openxmlformats.org/markup-compatibility/2006">
              <mc:Choice xmlns:v="urn:schemas-microsoft-com:vml" Requires="v">
                <p:oleObj name="VISIO" r:id="rId3" imgW="862920" imgH="437400" progId="Visio.Drawing.6">
                  <p:embed/>
                </p:oleObj>
              </mc:Choice>
              <mc:Fallback>
                <p:oleObj name="VISIO" r:id="rId3" imgW="862920" imgH="437400" progId="Visio.Drawing.6">
                  <p:embed/>
                  <p:pic>
                    <p:nvPicPr>
                      <p:cNvPr id="61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86" y="1020503"/>
                        <a:ext cx="1034654" cy="393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extLst>
              <p:ext uri="{D42A27DB-BD31-4B8C-83A1-F6EECF244321}">
                <p14:modId xmlns:p14="http://schemas.microsoft.com/office/powerpoint/2010/main" val="140084923"/>
              </p:ext>
            </p:extLst>
          </p:nvPr>
        </p:nvGraphicFramePr>
        <p:xfrm>
          <a:off x="677391" y="1565725"/>
          <a:ext cx="733425" cy="548486"/>
        </p:xfrm>
        <a:graphic>
          <a:graphicData uri="http://schemas.openxmlformats.org/presentationml/2006/ole">
            <mc:AlternateContent xmlns:mc="http://schemas.openxmlformats.org/markup-compatibility/2006">
              <mc:Choice xmlns:v="urn:schemas-microsoft-com:vml" Requires="v">
                <p:oleObj name="VISIO" r:id="rId5" imgW="443179" imgH="432511" progId="Visio.Drawing.6">
                  <p:embed/>
                </p:oleObj>
              </mc:Choice>
              <mc:Fallback>
                <p:oleObj name="VISIO" r:id="rId5" imgW="443179" imgH="432511" progId="Visio.Drawing.6">
                  <p:embed/>
                  <p:pic>
                    <p:nvPicPr>
                      <p:cNvPr id="614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91" y="1565725"/>
                        <a:ext cx="733425" cy="548486"/>
                      </a:xfrm>
                      <a:prstGeom prst="rect">
                        <a:avLst/>
                      </a:prstGeom>
                      <a:noFill/>
                      <a:ln>
                        <a:noFill/>
                      </a:ln>
                      <a:effectLst/>
                    </p:spPr>
                  </p:pic>
                </p:oleObj>
              </mc:Fallback>
            </mc:AlternateContent>
          </a:graphicData>
        </a:graphic>
      </p:graphicFrame>
      <p:sp>
        <p:nvSpPr>
          <p:cNvPr id="14" name="Line 73"/>
          <p:cNvSpPr>
            <a:spLocks noChangeShapeType="1"/>
          </p:cNvSpPr>
          <p:nvPr/>
        </p:nvSpPr>
        <p:spPr bwMode="auto">
          <a:xfrm>
            <a:off x="675278" y="2363606"/>
            <a:ext cx="880160" cy="0"/>
          </a:xfrm>
          <a:prstGeom prst="line">
            <a:avLst/>
          </a:prstGeom>
          <a:noFill/>
          <a:ln w="28575">
            <a:solidFill>
              <a:srgbClr val="000000"/>
            </a:solidFill>
            <a:prstDash val="lgDash"/>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350" dirty="0">
              <a:solidFill>
                <a:srgbClr val="000000"/>
              </a:solidFill>
              <a:latin typeface="JLR Emeric" panose="02000503040000020004" pitchFamily="2" charset="0"/>
            </a:endParaRPr>
          </a:p>
        </p:txBody>
      </p:sp>
      <p:sp>
        <p:nvSpPr>
          <p:cNvPr id="10" name="Rectangle 2"/>
          <p:cNvSpPr>
            <a:spLocks noGrp="1" noChangeArrowheads="1"/>
          </p:cNvSpPr>
          <p:nvPr>
            <p:ph type="title" idx="4294967295"/>
          </p:nvPr>
        </p:nvSpPr>
        <p:spPr>
          <a:xfrm>
            <a:off x="218962" y="282845"/>
            <a:ext cx="4585097" cy="692944"/>
          </a:xfrm>
        </p:spPr>
        <p:txBody>
          <a:bodyPr/>
          <a:lstStyle/>
          <a:p>
            <a:r>
              <a:rPr lang="en-GB" dirty="0">
                <a:latin typeface="JLR Emeric" panose="02000503040000020004" pitchFamily="2" charset="0"/>
              </a:rPr>
              <a:t>Value Stream Mapping – Symbols</a:t>
            </a:r>
          </a:p>
        </p:txBody>
      </p:sp>
      <p:graphicFrame>
        <p:nvGraphicFramePr>
          <p:cNvPr id="16" name="Object 4"/>
          <p:cNvGraphicFramePr>
            <a:graphicFrameLocks noChangeAspect="1"/>
          </p:cNvGraphicFramePr>
          <p:nvPr>
            <p:extLst>
              <p:ext uri="{D42A27DB-BD31-4B8C-83A1-F6EECF244321}">
                <p14:modId xmlns:p14="http://schemas.microsoft.com/office/powerpoint/2010/main" val="2388937481"/>
              </p:ext>
            </p:extLst>
          </p:nvPr>
        </p:nvGraphicFramePr>
        <p:xfrm>
          <a:off x="675278" y="2796546"/>
          <a:ext cx="701278" cy="323372"/>
        </p:xfrm>
        <a:graphic>
          <a:graphicData uri="http://schemas.openxmlformats.org/presentationml/2006/ole">
            <mc:AlternateContent xmlns:mc="http://schemas.openxmlformats.org/markup-compatibility/2006">
              <mc:Choice xmlns:v="urn:schemas-microsoft-com:vml" Requires="v">
                <p:oleObj name="VISIO" r:id="rId7" imgW="934560" imgH="574560" progId="Visio.Drawing.6">
                  <p:embed/>
                </p:oleObj>
              </mc:Choice>
              <mc:Fallback>
                <p:oleObj name="VISIO" r:id="rId7" imgW="934560" imgH="574560" progId="Visio.Drawing.6">
                  <p:embed/>
                  <p:pic>
                    <p:nvPicPr>
                      <p:cNvPr id="1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278" y="2796546"/>
                        <a:ext cx="701278" cy="32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1437566754"/>
              </p:ext>
            </p:extLst>
          </p:nvPr>
        </p:nvGraphicFramePr>
        <p:xfrm>
          <a:off x="631223" y="3305844"/>
          <a:ext cx="834629" cy="270668"/>
        </p:xfrm>
        <a:graphic>
          <a:graphicData uri="http://schemas.openxmlformats.org/presentationml/2006/ole">
            <mc:AlternateContent xmlns:mc="http://schemas.openxmlformats.org/markup-compatibility/2006">
              <mc:Choice xmlns:v="urn:schemas-microsoft-com:vml" Requires="v">
                <p:oleObj name="VISIO" r:id="rId9" imgW="504000" imgH="218160" progId="Visio.Drawing.6">
                  <p:embed/>
                </p:oleObj>
              </mc:Choice>
              <mc:Fallback>
                <p:oleObj name="VISIO" r:id="rId9" imgW="504000" imgH="218160" progId="Visio.Drawing.6">
                  <p:embed/>
                  <p:pic>
                    <p:nvPicPr>
                      <p:cNvPr id="1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223" y="3305844"/>
                        <a:ext cx="834629" cy="270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ectangle 3"/>
          <p:cNvSpPr txBox="1">
            <a:spLocks noChangeArrowheads="1"/>
          </p:cNvSpPr>
          <p:nvPr/>
        </p:nvSpPr>
        <p:spPr bwMode="auto">
          <a:xfrm>
            <a:off x="2078513" y="2579316"/>
            <a:ext cx="6874418" cy="1828193"/>
          </a:xfrm>
          <a:prstGeom prst="rect">
            <a:avLst/>
          </a:prstGeom>
          <a:noFill/>
          <a:ln w="9525">
            <a:noFill/>
            <a:miter lim="800000"/>
            <a:headEnd/>
            <a:tailEnd/>
          </a:ln>
        </p:spPr>
        <p:txBody>
          <a:bodyPr wrap="square" lIns="0" tIns="0" rIns="0" bIns="0">
            <a:spAutoFit/>
          </a:bodyPr>
          <a:lstStyle/>
          <a:p>
            <a:pPr marL="257210" indent="-257210"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Schedule – Represents time table for scheduling.</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Load Levelling – System to intercept batches of kanban and level the volume and mix over a period of time.</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Informal Electronic Information Flow – Use to indicate email / fax / spreadsheet</a:t>
            </a:r>
          </a:p>
          <a:p>
            <a:pPr marL="257210" indent="-257210" defTabSz="614450" eaLnBrk="0" fontAlgn="base" hangingPunct="0">
              <a:lnSpc>
                <a:spcPct val="80000"/>
              </a:lnSpc>
              <a:spcBef>
                <a:spcPct val="0"/>
              </a:spcBef>
              <a:spcAft>
                <a:spcPct val="40000"/>
              </a:spcAft>
              <a:buFont typeface="Wingdings" pitchFamily="2" charset="2"/>
              <a:buChar char="§"/>
              <a:defRPr/>
            </a:pPr>
            <a:endParaRPr lang="en-GB" sz="1350" kern="0" dirty="0">
              <a:solidFill>
                <a:srgbClr val="000000"/>
              </a:solidFill>
              <a:latin typeface="JLR Emeric" panose="02000503040000020004" pitchFamily="2" charset="0"/>
            </a:endParaRPr>
          </a:p>
        </p:txBody>
      </p:sp>
      <p:pic>
        <p:nvPicPr>
          <p:cNvPr id="19" name="Picture 20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V="1">
            <a:off x="608506" y="4024456"/>
            <a:ext cx="1017930" cy="21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Object 2"/>
          <p:cNvGraphicFramePr>
            <a:graphicFrameLocks noGrp="1" noChangeAspect="1"/>
          </p:cNvGraphicFramePr>
          <p:nvPr>
            <p:ph sz="quarter" idx="3"/>
            <p:extLst>
              <p:ext uri="{D42A27DB-BD31-4B8C-83A1-F6EECF244321}">
                <p14:modId xmlns:p14="http://schemas.microsoft.com/office/powerpoint/2010/main" val="1456774550"/>
              </p:ext>
            </p:extLst>
          </p:nvPr>
        </p:nvGraphicFramePr>
        <p:xfrm>
          <a:off x="675278" y="4438641"/>
          <a:ext cx="1056084" cy="362676"/>
        </p:xfrm>
        <a:graphic>
          <a:graphicData uri="http://schemas.openxmlformats.org/presentationml/2006/ole">
            <mc:AlternateContent xmlns:mc="http://schemas.openxmlformats.org/markup-compatibility/2006">
              <mc:Choice xmlns:v="urn:schemas-microsoft-com:vml" Requires="v">
                <p:oleObj name="VISIO" r:id="rId12" imgW="638556" imgH="291389" progId="Visio.Drawing.6">
                  <p:embed/>
                </p:oleObj>
              </mc:Choice>
              <mc:Fallback>
                <p:oleObj name="VISIO" r:id="rId12" imgW="638556" imgH="291389" progId="Visio.Drawing.6">
                  <p:embed/>
                  <p:pic>
                    <p:nvPicPr>
                      <p:cNvPr id="2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278" y="4438641"/>
                        <a:ext cx="1056084" cy="362676"/>
                      </a:xfrm>
                      <a:prstGeom prst="rect">
                        <a:avLst/>
                      </a:prstGeom>
                    </p:spPr>
                  </p:pic>
                </p:oleObj>
              </mc:Fallback>
            </mc:AlternateContent>
          </a:graphicData>
        </a:graphic>
      </p:graphicFrame>
      <p:sp>
        <p:nvSpPr>
          <p:cNvPr id="21" name="Rectangle 3"/>
          <p:cNvSpPr txBox="1">
            <a:spLocks noChangeArrowheads="1"/>
          </p:cNvSpPr>
          <p:nvPr/>
        </p:nvSpPr>
        <p:spPr bwMode="auto">
          <a:xfrm>
            <a:off x="2078513" y="4544346"/>
            <a:ext cx="6874418" cy="342273"/>
          </a:xfrm>
          <a:prstGeom prst="rect">
            <a:avLst/>
          </a:prstGeom>
          <a:noFill/>
          <a:ln w="9525">
            <a:noFill/>
            <a:miter lim="800000"/>
            <a:headEnd/>
            <a:tailEnd/>
          </a:ln>
        </p:spPr>
        <p:txBody>
          <a:bodyPr wrap="square" lIns="0" tIns="0" rIns="0" bIns="0">
            <a:spAutoFit/>
          </a:bodyPr>
          <a:lstStyle/>
          <a:p>
            <a:pPr marL="257210" indent="-257210" defTabSz="614450" eaLnBrk="0" fontAlgn="base" hangingPunct="0">
              <a:lnSpc>
                <a:spcPct val="80000"/>
              </a:lnSpc>
              <a:spcBef>
                <a:spcPct val="0"/>
              </a:spcBef>
              <a:spcAft>
                <a:spcPct val="40000"/>
              </a:spcAft>
              <a:buFont typeface="Wingdings" pitchFamily="2" charset="2"/>
              <a:buChar char="§"/>
              <a:defRPr/>
            </a:pPr>
            <a:r>
              <a:rPr lang="en-GB" sz="1350" kern="0" dirty="0">
                <a:solidFill>
                  <a:srgbClr val="000000"/>
                </a:solidFill>
                <a:latin typeface="JLR Emeric" panose="02000503040000020004" pitchFamily="2" charset="0"/>
              </a:rPr>
              <a:t>Go-See Scheduling – Adjusts schedules based on actually checking the inventory levels.</a:t>
            </a:r>
          </a:p>
        </p:txBody>
      </p:sp>
    </p:spTree>
    <p:extLst>
      <p:ext uri="{BB962C8B-B14F-4D97-AF65-F5344CB8AC3E}">
        <p14:creationId xmlns:p14="http://schemas.microsoft.com/office/powerpoint/2010/main" val="2498853791"/>
      </p:ext>
    </p:extLst>
  </p:cSld>
  <p:clrMapOvr>
    <a:masterClrMapping/>
  </p:clrMapOvr>
</p:sld>
</file>

<file path=ppt/theme/theme1.xml><?xml version="1.0" encoding="utf-8"?>
<a:theme xmlns:a="http://schemas.openxmlformats.org/drawingml/2006/main" name="1_JLR">
  <a:themeElements>
    <a:clrScheme name="JLR">
      <a:dk1>
        <a:srgbClr val="131313"/>
      </a:dk1>
      <a:lt1>
        <a:sysClr val="window" lastClr="FFFFFF"/>
      </a:lt1>
      <a:dk2>
        <a:srgbClr val="8C8C8C"/>
      </a:dk2>
      <a:lt2>
        <a:srgbClr val="E8E8E8"/>
      </a:lt2>
      <a:accent1>
        <a:srgbClr val="573535"/>
      </a:accent1>
      <a:accent2>
        <a:srgbClr val="A47245"/>
      </a:accent2>
      <a:accent3>
        <a:srgbClr val="BBA56E"/>
      </a:accent3>
      <a:accent4>
        <a:srgbClr val="333348"/>
      </a:accent4>
      <a:accent5>
        <a:srgbClr val="4E5F7A"/>
      </a:accent5>
      <a:accent6>
        <a:srgbClr val="91A19F"/>
      </a:accent6>
      <a:hlink>
        <a:srgbClr val="131313"/>
      </a:hlink>
      <a:folHlink>
        <a:srgbClr val="5252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bg1">
              <a:lumMod val="50000"/>
            </a:schemeClr>
          </a:solidFill>
        </a:ln>
      </a:spPr>
      <a:bodyPr lIns="108000" tIns="108000" rIns="108000" bIns="108000" rtlCol="0" anchor="t" anchorCtr="0"/>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400" dirty="0" smtClean="0"/>
        </a:defPPr>
      </a:lstStyle>
    </a:txDef>
  </a:objectDefaults>
  <a:extraClrSchemeLst/>
  <a:custClrLst>
    <a:custClr name="GREY BLACK">
      <a:srgbClr val="1E1E1E"/>
    </a:custClr>
    <a:custClr name="WHITE">
      <a:srgbClr val="FFFFFF"/>
    </a:custClr>
    <a:custClr name="GREY 1">
      <a:srgbClr val="525252"/>
    </a:custClr>
    <a:custClr name="GREY 2">
      <a:srgbClr val="8C8C8C"/>
    </a:custClr>
    <a:custClr name="GREY 3">
      <a:srgbClr val="C4C4C4"/>
    </a:custClr>
    <a:custClr name="GREY 4">
      <a:srgbClr val="E8E8E8"/>
    </a:custClr>
    <a:custClr name="-">
      <a:srgbClr val="FFFFFF"/>
    </a:custClr>
    <a:custClr name="-">
      <a:srgbClr val="FFFFFF"/>
    </a:custClr>
    <a:custClr name="-">
      <a:srgbClr val="FFFFFF"/>
    </a:custClr>
    <a:custClr name="-">
      <a:srgbClr val="FFFFFF"/>
    </a:custClr>
    <a:custClr name="Warm 1">
      <a:srgbClr val="6C4646"/>
    </a:custClr>
    <a:custClr name="Warm 2">
      <a:srgbClr val="BD845B"/>
    </a:custClr>
    <a:custClr name="Warm 3">
      <a:srgbClr val="C5AD7E"/>
    </a:custClr>
    <a:custClr name="Warm 4">
      <a:srgbClr val="E2D5BE"/>
    </a:custClr>
    <a:custClr name="Cool 1">
      <a:srgbClr val="40465C"/>
    </a:custClr>
    <a:custClr name="Cool 2">
      <a:srgbClr val="5B788F"/>
    </a:custClr>
    <a:custClr name="Cool 3">
      <a:srgbClr val="95ADAC"/>
    </a:custClr>
    <a:custClr name="Cool 4">
      <a:srgbClr val="CDD7D9"/>
    </a:custClr>
    <a:custClr name="Jaguar Red">
      <a:srgbClr val="9E1B32"/>
    </a:custClr>
    <a:custClr name="Land Rover Green">
      <a:srgbClr val="005A2B"/>
    </a:custClr>
  </a:custClrLst>
  <a:extLst>
    <a:ext uri="{05A4C25C-085E-4340-85A3-A5531E510DB2}">
      <thm15:themeFamily xmlns:thm15="http://schemas.microsoft.com/office/thememl/2012/main" name="JLR Dual Brand PowerPoint Template 2020 Default.potx" id="{49E2F67A-A96F-47BA-9891-11908AFAE9C8}" vid="{2FB448E6-C84F-4736-A2F5-A06E0E5A7564}"/>
    </a:ext>
  </a:extLst>
</a:theme>
</file>

<file path=ppt/theme/theme2.xml><?xml version="1.0" encoding="utf-8"?>
<a:theme xmlns:a="http://schemas.openxmlformats.org/drawingml/2006/main" name="JLR">
  <a:themeElements>
    <a:clrScheme name="JLR">
      <a:dk1>
        <a:srgbClr val="1E1E1E"/>
      </a:dk1>
      <a:lt1>
        <a:sysClr val="window" lastClr="FFFFFF"/>
      </a:lt1>
      <a:dk2>
        <a:srgbClr val="8C8C8C"/>
      </a:dk2>
      <a:lt2>
        <a:srgbClr val="E8E8E8"/>
      </a:lt2>
      <a:accent1>
        <a:srgbClr val="6C4646"/>
      </a:accent1>
      <a:accent2>
        <a:srgbClr val="BD845B"/>
      </a:accent2>
      <a:accent3>
        <a:srgbClr val="C5AD7E"/>
      </a:accent3>
      <a:accent4>
        <a:srgbClr val="40465C"/>
      </a:accent4>
      <a:accent5>
        <a:srgbClr val="5B7890"/>
      </a:accent5>
      <a:accent6>
        <a:srgbClr val="95ACAC"/>
      </a:accent6>
      <a:hlink>
        <a:srgbClr val="131313"/>
      </a:hlink>
      <a:folHlink>
        <a:srgbClr val="5252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4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EY BLACK">
      <a:srgbClr val="1E1E1E"/>
    </a:custClr>
    <a:custClr name="WHITE">
      <a:srgbClr val="FFFFFF"/>
    </a:custClr>
    <a:custClr name="GREY 1">
      <a:srgbClr val="525252"/>
    </a:custClr>
    <a:custClr name="GREY 2">
      <a:srgbClr val="8C8C8C"/>
    </a:custClr>
    <a:custClr name="GREY 3">
      <a:srgbClr val="C4C4C4"/>
    </a:custClr>
    <a:custClr name="GREY 4">
      <a:srgbClr val="E8E8E8"/>
    </a:custClr>
    <a:custClr name="-">
      <a:srgbClr val="FFFFFF"/>
    </a:custClr>
    <a:custClr name="-">
      <a:srgbClr val="FFFFFF"/>
    </a:custClr>
    <a:custClr name="-">
      <a:srgbClr val="FFFFFF"/>
    </a:custClr>
    <a:custClr name="-">
      <a:srgbClr val="FFFFFF"/>
    </a:custClr>
    <a:custClr name="Warm 1">
      <a:srgbClr val="6C4646"/>
    </a:custClr>
    <a:custClr name="Warm 2">
      <a:srgbClr val="BD845B"/>
    </a:custClr>
    <a:custClr name="Warm 3">
      <a:srgbClr val="C5AD7E"/>
    </a:custClr>
    <a:custClr name="Warm 4">
      <a:srgbClr val="E2D5BE"/>
    </a:custClr>
    <a:custClr name="Cool 1">
      <a:srgbClr val="40465C"/>
    </a:custClr>
    <a:custClr name="Cool 2">
      <a:srgbClr val="5B788F"/>
    </a:custClr>
    <a:custClr name="Cool 3">
      <a:srgbClr val="95ADAC"/>
    </a:custClr>
    <a:custClr name="Cool 4">
      <a:srgbClr val="CDD7D9"/>
    </a:custClr>
    <a:custClr name="Jaguar Red">
      <a:srgbClr val="9E1B32"/>
    </a:custClr>
    <a:custClr name="Land Rover Green">
      <a:srgbClr val="005A2B"/>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JLR Content Asset Document" ma:contentTypeID="0x01010016EEFBF9291A4069898CE7D7BA9F51BA00E67329B9CC62B3419252CA4096BEE371" ma:contentTypeVersion="30" ma:contentTypeDescription="JLR Content Asset Document Content Type" ma:contentTypeScope="" ma:versionID="b69633925fb3784ba7e88edf8a3e3bbd">
  <xsd:schema xmlns:xsd="http://www.w3.org/2001/XMLSchema" xmlns:xs="http://www.w3.org/2001/XMLSchema" xmlns:p="http://schemas.microsoft.com/office/2006/metadata/properties" xmlns:ns2="de07a194-18f0-4eab-b243-3fcf55b7ba84" xmlns:ns3="05df4186-6a79-4c36-aac8-0c44ed8cdcc7" xmlns:ns4="e38f856c-aa55-4f59-a1aa-8dd219ed2ab1" targetNamespace="http://schemas.microsoft.com/office/2006/metadata/properties" ma:root="true" ma:fieldsID="67335075db309c4de0dbb5d0ece78981" ns2:_="" ns3:_="" ns4:_="">
    <xsd:import namespace="de07a194-18f0-4eab-b243-3fcf55b7ba84"/>
    <xsd:import namespace="05df4186-6a79-4c36-aac8-0c44ed8cdcc7"/>
    <xsd:import namespace="e38f856c-aa55-4f59-a1aa-8dd219ed2ab1"/>
    <xsd:element name="properties">
      <xsd:complexType>
        <xsd:sequence>
          <xsd:element name="documentManagement">
            <xsd:complexType>
              <xsd:all>
                <xsd:element ref="ns2:JLRAssetsDescription" minOccurs="0"/>
                <xsd:element ref="ns2:JLRAssociatedDocumentId" minOccurs="0"/>
                <xsd:element ref="ns2:JLRAssociatedDocumentUrl" minOccurs="0"/>
                <xsd:element ref="ns2:JLROwningFunction_Note" minOccurs="0"/>
                <xsd:element ref="ns3:TaxCatchAll" minOccurs="0"/>
                <xsd:element ref="ns3:TaxCatchAllLabel" minOccurs="0"/>
                <xsd:element ref="ns2:JLROwningLocation_Note" minOccurs="0"/>
                <xsd:element ref="ns2:JLRMasterLanguage" minOccurs="0"/>
                <xsd:element ref="ns2:JLRIssueLevel" minOccurs="0"/>
                <xsd:element ref="ns2:JLRAssetContent" minOccurs="0"/>
                <xsd:element ref="ns2:JLRAssetType" minOccurs="0"/>
                <xsd:element ref="ns2:JLRAssetCategory" minOccurs="0"/>
                <xsd:element ref="ns4:MediaServiceMetadata" minOccurs="0"/>
                <xsd:element ref="ns4:MediaServiceFastMetadata" minOccurs="0"/>
                <xsd:element ref="ns4:MediaServiceDateTaken" minOccurs="0"/>
                <xsd:element ref="ns4:MediaServiceAutoTags" minOccurs="0"/>
                <xsd:element ref="ns4:MediaServiceOCR" minOccurs="0"/>
                <xsd:element ref="ns4:_Flow_SignoffStatus" minOccurs="0"/>
                <xsd:element ref="ns2:JLRMarkToPublish" minOccurs="0"/>
                <xsd:element ref="ns4:MediaServiceLocation" minOccurs="0"/>
                <xsd:element ref="ns2:JLRAssetMaxUIVersion" minOccurs="0"/>
                <xsd:element ref="ns2:JLRAssetUIVersion" minOccurs="0"/>
                <xsd:element ref="ns2:SharedWithUsers" minOccurs="0"/>
                <xsd:element ref="ns2:SharedWithDetails" minOccurs="0"/>
                <xsd:element ref="ns2:JLRDocumentStatus" minOccurs="0"/>
                <xsd:element ref="ns4:MediaServiceGenerationTime" minOccurs="0"/>
                <xsd:element ref="ns4:MediaServiceEventHashCode" minOccurs="0"/>
                <xsd:element ref="ns4:MediaServiceAutoKeyPoints" minOccurs="0"/>
                <xsd:element ref="ns4:MediaServiceKeyPoints" minOccurs="0"/>
                <xsd:element ref="ns2:JLRAssetHasBeenUsed" minOccurs="0"/>
                <xsd:element ref="ns4:MediaLengthInSecond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7a194-18f0-4eab-b243-3fcf55b7ba84" elementFormDefault="qualified">
    <xsd:import namespace="http://schemas.microsoft.com/office/2006/documentManagement/types"/>
    <xsd:import namespace="http://schemas.microsoft.com/office/infopath/2007/PartnerControls"/>
    <xsd:element name="JLRAssetsDescription" ma:index="8" nillable="true" ma:displayName="Description" ma:description="A description of the uploaded asset" ma:internalName="JLRAssetsDescription">
      <xsd:simpleType>
        <xsd:restriction base="dms:Text"/>
      </xsd:simpleType>
    </xsd:element>
    <xsd:element name="JLRAssociatedDocumentId" ma:index="9" nillable="true" ma:displayName="Document Id" ma:description="The item, page or document unique id." ma:internalName="JLRAssociatedDocumentId">
      <xsd:simpleType>
        <xsd:restriction base="dms:Text"/>
      </xsd:simpleType>
    </xsd:element>
    <xsd:element name="JLRAssociatedDocumentUrl" ma:index="10" nillable="true" ma:displayName="Document URL" ma:description="The item, page or document URL." ma:internalName="JLRAssociatedDocumentUrl">
      <xsd:simpleType>
        <xsd:restriction base="dms:Text"/>
      </xsd:simpleType>
    </xsd:element>
    <xsd:element name="JLROwningFunction_Note" ma:index="11" nillable="true" ma:taxonomy="true" ma:internalName="JLROwningFunction_Note" ma:taxonomyFieldName="JLROwningFunction" ma:displayName="Owning Function" ma:fieldId="{89a8fd1d-6875-369f-7b9a-dcd7003a21b7}" ma:sspId="f1a9981d-741d-4dde-8b20-345ed4974356" ma:termSetId="0a538487-152a-4947-8def-2493202cbdd4" ma:anchorId="00000000-0000-0000-0000-000000000000" ma:open="false" ma:isKeyword="false">
      <xsd:complexType>
        <xsd:sequence>
          <xsd:element ref="pc:Terms" minOccurs="0" maxOccurs="1"/>
        </xsd:sequence>
      </xsd:complexType>
    </xsd:element>
    <xsd:element name="JLROwningLocation_Note" ma:index="15" nillable="true" ma:taxonomy="true" ma:internalName="JLROwningLocation_Note" ma:taxonomyFieldName="JLROwningLocation" ma:displayName="Owning Location" ma:fieldId="{42377a38-85ea-b7c2-568a-ec399ad22246}" ma:sspId="f1a9981d-741d-4dde-8b20-345ed4974356" ma:termSetId="73532f2e-d8e6-485a-b939-425b0dd1f4dd" ma:anchorId="00000000-0000-0000-0000-000000000000" ma:open="false" ma:isKeyword="false">
      <xsd:complexType>
        <xsd:sequence>
          <xsd:element ref="pc:Terms" minOccurs="0" maxOccurs="1"/>
        </xsd:sequence>
      </xsd:complexType>
    </xsd:element>
    <xsd:element name="JLRMasterLanguage" ma:index="17" nillable="true" ma:displayName="Master Language" ma:description="The master language of this document" ma:internalName="JLRMasterLanguage">
      <xsd:simpleType>
        <xsd:restriction base="dms:Text"/>
      </xsd:simpleType>
    </xsd:element>
    <xsd:element name="JLRIssueLevel" ma:index="18" nillable="true" ma:displayName="Issue Level" ma:description="The issue level of the item, page, or document" ma:internalName="JLRIssueLevel">
      <xsd:simpleType>
        <xsd:restriction base="dms:Number"/>
      </xsd:simpleType>
    </xsd:element>
    <xsd:element name="JLRAssetContent" ma:index="19" nillable="true" ma:displayName="Asset Content" ma:description="The asset content" ma:internalName="JLRAssetContent">
      <xsd:simpleType>
        <xsd:restriction base="dms:Unknown"/>
      </xsd:simpleType>
    </xsd:element>
    <xsd:element name="JLRAssetType" ma:index="20" nillable="true" ma:displayName="Asset Type" ma:default="Asset" ma:description="The type of asset" ma:format="Dropdown" ma:internalName="JLRAssetType">
      <xsd:simpleType>
        <xsd:restriction base="dms:Choice">
          <xsd:enumeration value="Asset"/>
          <xsd:enumeration value="Attachment"/>
          <xsd:enumeration value="AttachmentDraft"/>
          <xsd:enumeration value="Text"/>
          <xsd:enumeration value="Template"/>
          <xsd:enumeration value="Image"/>
          <xsd:enumeration value="Video"/>
          <xsd:enumeration value="PDF"/>
          <xsd:enumeration value="Visio"/>
          <xsd:enumeration value="Document"/>
          <xsd:enumeration value="Presentation"/>
          <xsd:enumeration value="Spreadsheet"/>
          <xsd:enumeration value="LegacyDocument"/>
          <xsd:enumeration value="LegacyDraftDocument"/>
        </xsd:restriction>
      </xsd:simpleType>
    </xsd:element>
    <xsd:element name="JLRAssetCategory" ma:index="21" nillable="true" ma:displayName="Asset Category" ma:description="The asset category" ma:internalName="JLRAssetCategory">
      <xsd:simpleType>
        <xsd:restriction base="dms:Choice">
          <xsd:enumeration value="Common"/>
          <xsd:enumeration value="Document-Specific"/>
          <xsd:enumeration value="Template"/>
          <xsd:enumeration value="Custom"/>
        </xsd:restriction>
      </xsd:simpleType>
    </xsd:element>
    <xsd:element name="JLRMarkToPublish" ma:index="28" nillable="true" ma:displayName="JLRMarkToPublish" ma:default="0" ma:internalName="JLRMarkToPublish">
      <xsd:simpleType>
        <xsd:restriction base="dms:Boolean"/>
      </xsd:simpleType>
    </xsd:element>
    <xsd:element name="JLRAssetMaxUIVersion" ma:index="30" nillable="true" ma:displayName="JLRAssetMaxUIVersion" ma:default="0" ma:internalName="JLRAssetMaxUIVersion">
      <xsd:simpleType>
        <xsd:restriction base="dms:Number"/>
      </xsd:simpleType>
    </xsd:element>
    <xsd:element name="JLRAssetUIVersion" ma:index="31" nillable="true" ma:displayName="JLRAssetUIVersion" ma:default="0" ma:internalName="JLRAssetUIVersion" ma:percentage="FALSE">
      <xsd:simpleType>
        <xsd:restriction base="dms:Number"/>
      </xsd:simpleType>
    </xsd:element>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JLRDocumentStatus" ma:index="34" nillable="true" ma:displayName="Document Status" ma:default="Active" ma:description="The status of the document" ma:format="Dropdown" ma:internalName="JLRDocumentStatus">
      <xsd:simpleType>
        <xsd:restriction base="dms:Choice">
          <xsd:enumeration value="Active"/>
          <xsd:enumeration value="Archive"/>
        </xsd:restriction>
      </xsd:simpleType>
    </xsd:element>
    <xsd:element name="JLRAssetHasBeenUsed" ma:index="39" nillable="true" ma:displayName="Has Been Used" ma:default="0" ma:internalName="JLRAssetHasBeenUs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df4186-6a79-4c36-aac8-0c44ed8cdcc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3b29f41-97c5-4d54-9b50-ecb58d44e061}" ma:internalName="TaxCatchAll" ma:showField="CatchAllData" ma:web="de07a194-18f0-4eab-b243-3fcf55b7ba8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a3b29f41-97c5-4d54-9b50-ecb58d44e061}" ma:internalName="TaxCatchAllLabel" ma:readOnly="true" ma:showField="CatchAllDataLabel" ma:web="de07a194-18f0-4eab-b243-3fcf55b7ba8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8f856c-aa55-4f59-a1aa-8dd219ed2ab1"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MediaServiceAutoTags" ma:internalName="MediaServiceAutoTags" ma:readOnly="true">
      <xsd:simpleType>
        <xsd:restriction base="dms:Text"/>
      </xsd:simpleType>
    </xsd:element>
    <xsd:element name="MediaServiceOCR" ma:index="26" nillable="true" ma:displayName="MediaServiceOCR" ma:internalName="MediaServiceOCR" ma:readOnly="true">
      <xsd:simpleType>
        <xsd:restriction base="dms:Note">
          <xsd:maxLength value="255"/>
        </xsd:restriction>
      </xsd:simpleType>
    </xsd:element>
    <xsd:element name="_Flow_SignoffStatus" ma:index="27" nillable="true" ma:displayName="Sign-off status" ma:internalName="_x0024_Resources_x003a_core_x002c_Signoff_Status_x003b_">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LengthInSeconds" ma:index="40" nillable="true" ma:displayName="Length (seconds)" ma:internalName="MediaLengthInSeconds" ma:readOnly="true">
      <xsd:simpleType>
        <xsd:restriction base="dms:Unknown"/>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f1a9981d-741d-4dde-8b20-345ed49743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e07a194-18f0-4eab-b243-3fcf55b7ba84">
      <UserInfo>
        <DisplayName>Nigel Morriss</DisplayName>
        <AccountId>16</AccountId>
        <AccountType/>
      </UserInfo>
    </SharedWithUsers>
    <JLROwningLocation_Note xmlns="de07a194-18f0-4eab-b243-3fcf55b7ba84">
      <Terms xmlns="http://schemas.microsoft.com/office/infopath/2007/PartnerControls"/>
    </JLROwningLocation_Note>
    <JLRAssetContent xmlns="de07a194-18f0-4eab-b243-3fcf55b7ba84" xsi:nil="true"/>
    <lcf76f155ced4ddcb4097134ff3c332f xmlns="e38f856c-aa55-4f59-a1aa-8dd219ed2ab1">
      <Terms xmlns="http://schemas.microsoft.com/office/infopath/2007/PartnerControls"/>
    </lcf76f155ced4ddcb4097134ff3c332f>
    <JLRAssetMaxUIVersion xmlns="de07a194-18f0-4eab-b243-3fcf55b7ba84">0</JLRAssetMaxUIVersion>
    <JLRDocumentStatus xmlns="de07a194-18f0-4eab-b243-3fcf55b7ba84">Active</JLRDocumentStatus>
    <JLRAssetHasBeenUsed xmlns="de07a194-18f0-4eab-b243-3fcf55b7ba84">false</JLRAssetHasBeenUsed>
    <JLROwningFunction_Note xmlns="de07a194-18f0-4eab-b243-3fcf55b7ba84">
      <Terms xmlns="http://schemas.microsoft.com/office/infopath/2007/PartnerControls"/>
    </JLROwningFunction_Note>
    <TaxCatchAll xmlns="05df4186-6a79-4c36-aac8-0c44ed8cdcc7" xsi:nil="true"/>
    <_Flow_SignoffStatus xmlns="e38f856c-aa55-4f59-a1aa-8dd219ed2ab1" xsi:nil="true"/>
    <JLRAssociatedDocumentId xmlns="de07a194-18f0-4eab-b243-3fcf55b7ba84" xsi:nil="true"/>
    <JLRAssetType xmlns="de07a194-18f0-4eab-b243-3fcf55b7ba84">Attachment</JLRAssetType>
    <JLRIssueLevel xmlns="de07a194-18f0-4eab-b243-3fcf55b7ba84" xsi:nil="true"/>
    <JLRAssetCategory xmlns="de07a194-18f0-4eab-b243-3fcf55b7ba84" xsi:nil="true"/>
    <JLRAssetUIVersion xmlns="de07a194-18f0-4eab-b243-3fcf55b7ba84">1536</JLRAssetUIVersion>
    <JLRAssetsDescription xmlns="de07a194-18f0-4eab-b243-3fcf55b7ba84" xsi:nil="true"/>
    <JLRMarkToPublish xmlns="de07a194-18f0-4eab-b243-3fcf55b7ba84">true</JLRMarkToPublish>
    <JLRAssociatedDocumentUrl xmlns="de07a194-18f0-4eab-b243-3fcf55b7ba84" xsi:nil="true"/>
    <JLRMasterLanguage xmlns="de07a194-18f0-4eab-b243-3fcf55b7ba84">en-gb</JLRMasterLanguage>
  </documentManagement>
</p:properties>
</file>

<file path=customXml/itemProps1.xml><?xml version="1.0" encoding="utf-8"?>
<ds:datastoreItem xmlns:ds="http://schemas.openxmlformats.org/officeDocument/2006/customXml" ds:itemID="{09EC9631-798C-433D-ACAF-365FA9E8C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7a194-18f0-4eab-b243-3fcf55b7ba84"/>
    <ds:schemaRef ds:uri="05df4186-6a79-4c36-aac8-0c44ed8cdcc7"/>
    <ds:schemaRef ds:uri="e38f856c-aa55-4f59-a1aa-8dd219ed2a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0ABABE-9BF8-409B-A5D7-1165E736313C}">
  <ds:schemaRefs>
    <ds:schemaRef ds:uri="http://schemas.microsoft.com/sharepoint/v3/contenttype/forms"/>
  </ds:schemaRefs>
</ds:datastoreItem>
</file>

<file path=customXml/itemProps3.xml><?xml version="1.0" encoding="utf-8"?>
<ds:datastoreItem xmlns:ds="http://schemas.openxmlformats.org/officeDocument/2006/customXml" ds:itemID="{8E2AB686-E47F-49C9-80E6-51BB2E5C00EB}">
  <ds:schemaRef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e38f856c-aa55-4f59-a1aa-8dd219ed2ab1"/>
    <ds:schemaRef ds:uri="05df4186-6a79-4c36-aac8-0c44ed8cdcc7"/>
    <ds:schemaRef ds:uri="de07a194-18f0-4eab-b243-3fcf55b7ba84"/>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8377</Words>
  <Application>Microsoft Office PowerPoint</Application>
  <PresentationFormat>On-screen Show (16:9)</PresentationFormat>
  <Paragraphs>2506</Paragraphs>
  <Slides>101</Slides>
  <Notes>54</Notes>
  <HiddenSlides>2</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101</vt:i4>
      </vt:variant>
    </vt:vector>
  </HeadingPairs>
  <TitlesOfParts>
    <vt:vector size="115" baseType="lpstr">
      <vt:lpstr>Arial</vt:lpstr>
      <vt:lpstr>Calibri</vt:lpstr>
      <vt:lpstr>Cambria Math</vt:lpstr>
      <vt:lpstr>Georgia</vt:lpstr>
      <vt:lpstr>JLR Emeric</vt:lpstr>
      <vt:lpstr>JLR Emeric ExtraLight</vt:lpstr>
      <vt:lpstr>JLR Emeric SemiBold</vt:lpstr>
      <vt:lpstr>Times</vt:lpstr>
      <vt:lpstr>Wingdings</vt:lpstr>
      <vt:lpstr>1_JLR</vt:lpstr>
      <vt:lpstr>JLR</vt:lpstr>
      <vt:lpstr>VISIO</vt:lpstr>
      <vt:lpstr>Worksheet</vt:lpstr>
      <vt:lpstr>Visio</vt:lpstr>
      <vt:lpstr>Value Stream Mapping</vt:lpstr>
      <vt:lpstr>SBR PROCESS</vt:lpstr>
      <vt:lpstr>VSM vs QAF vs eQAF vs Planning eCAR</vt:lpstr>
      <vt:lpstr>QAF VS VSM</vt:lpstr>
      <vt:lpstr>PowerPoint Presentation</vt:lpstr>
      <vt:lpstr>Purpose of VSM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Stream Map Example</vt:lpstr>
      <vt:lpstr>Value Stream Map Example</vt:lpstr>
      <vt:lpstr>Value Stream Map Example</vt:lpstr>
      <vt:lpstr>PowerPoint Presentation</vt:lpstr>
      <vt:lpstr>PowerPoint Presentation</vt:lpstr>
      <vt:lpstr>PowerPoint Presentation</vt:lpstr>
      <vt:lpstr>PowerPoint Presentation</vt:lpstr>
      <vt:lpstr>PowerPoint Presentation</vt:lpstr>
      <vt:lpstr>PowerPoint Presentation</vt:lpstr>
      <vt:lpstr>Overall Equipment Effectiveness</vt:lpstr>
      <vt:lpstr>Rolled Throughput</vt:lpstr>
      <vt:lpstr>Rolled Throughput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Stream Mapping – Symbols</vt:lpstr>
      <vt:lpstr>Value Stream Mapping – Symbols</vt:lpstr>
      <vt:lpstr>Value Stream Mapping – Symbols</vt:lpstr>
      <vt:lpstr>Value Stream Mapping – Symbols</vt:lpstr>
      <vt:lpstr>Glossary</vt:lpstr>
    </vt:vector>
  </TitlesOfParts>
  <Company>Jaguar Land Rover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JLR-HTG-566659 VSM Team v2.0.pptx</dc:title>
  <dc:creator>James Underwood</dc:creator>
  <cp:lastModifiedBy>Mohammad Waqas</cp:lastModifiedBy>
  <cp:revision>41</cp:revision>
  <dcterms:created xsi:type="dcterms:W3CDTF">2021-10-20T09:49:30Z</dcterms:created>
  <dcterms:modified xsi:type="dcterms:W3CDTF">2026-01-28T10:09:07Z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0x01010016EEFBF9291A4069898CE7D7BA9F51BA00E67329B9CC62B3419252CA4096BEE371</vt:lpwstr>
  </property>
  <property fmtid="{D5CDD505-2E9C-101B-9397-08002B2CF9AE}" pid="3" name="Order">
    <vt:r8>5852300</vt:r8>
  </property>
  <property fmtid="{D5CDD505-2E9C-101B-9397-08002B2CF9AE}" pid="4" name="PrimaryPolicyCommitment">
    <vt:lpwstr/>
  </property>
  <property fmtid="{D5CDD505-2E9C-101B-9397-08002B2CF9AE}" pid="5" name="RelatedFunctions">
    <vt:lpwstr>647;#All|ff20392c-f58a-4878-bc07-3294c3236521</vt:lpwstr>
  </property>
  <property fmtid="{D5CDD505-2E9C-101B-9397-08002B2CF9AE}" pid="6" name="ResourceTypes">
    <vt:lpwstr>;#Working Instruction;#</vt:lpwstr>
  </property>
  <property fmtid="{D5CDD505-2E9C-101B-9397-08002B2CF9AE}" pid="7" name="RelatedWaiverDocuments">
    <vt:lpwstr/>
  </property>
  <property fmtid="{D5CDD505-2E9C-101B-9397-08002B2CF9AE}" pid="8" name="RelatedKeyWorkSystems">
    <vt:lpwstr>438;#10. Brand Model Creation and Delivery System|de5707f0-2d77-48b5-bec9-1ea2ad0deed3;#869;##10.04 Define Brand Strategy|d698321a-69e2-467e-9ad2-c081f697bce6</vt:lpwstr>
  </property>
  <property fmtid="{D5CDD505-2E9C-101B-9397-08002B2CF9AE}" pid="9" name="RelatedBusinessPriorities">
    <vt:lpwstr/>
  </property>
  <property fmtid="{D5CDD505-2E9C-101B-9397-08002B2CF9AE}" pid="10" name="RelatedRegions">
    <vt:lpwstr>648;#All|ff20392c-f58a-4878-bc07-3294c3236521</vt:lpwstr>
  </property>
  <property fmtid="{D5CDD505-2E9C-101B-9397-08002B2CF9AE}" pid="11" name="RelatedTopics">
    <vt:lpwstr/>
  </property>
  <property fmtid="{D5CDD505-2E9C-101B-9397-08002B2CF9AE}" pid="12" name="DocumentOwners">
    <vt:lpwstr>386;#Global Marketing|e0b710cf-c6d3-43a1-8630-de31700b267e</vt:lpwstr>
  </property>
  <property fmtid="{D5CDD505-2E9C-101B-9397-08002B2CF9AE}" pid="13" name="SAPSourceSystem">
    <vt:lpwstr/>
  </property>
  <property fmtid="{D5CDD505-2E9C-101B-9397-08002B2CF9AE}" pid="14" name="DocumentContentOwnerText">
    <vt:lpwstr/>
  </property>
  <property fmtid="{D5CDD505-2E9C-101B-9397-08002B2CF9AE}" pid="15" name="PolicyType">
    <vt:lpwstr>Corporate</vt:lpwstr>
  </property>
  <property fmtid="{D5CDD505-2E9C-101B-9397-08002B2CF9AE}" pid="16" name="SecondaryPolicyCommitment">
    <vt:lpwstr/>
  </property>
  <property fmtid="{D5CDD505-2E9C-101B-9397-08002B2CF9AE}" pid="17" name="SubType">
    <vt:lpwstr/>
  </property>
  <property fmtid="{D5CDD505-2E9C-101B-9397-08002B2CF9AE}" pid="18" name="DocumentAuthorText">
    <vt:lpwstr/>
  </property>
  <property fmtid="{D5CDD505-2E9C-101B-9397-08002B2CF9AE}" pid="19" name="ApprovingFunction">
    <vt:lpwstr>1905;#Marketing Sales and Service|3617296b-c237-41b7-9e55-0214083b70db</vt:lpwstr>
  </property>
  <property fmtid="{D5CDD505-2E9C-101B-9397-08002B2CF9AE}" pid="20" name="o72d03a6b0124fcd9116ffac64a96c16">
    <vt:lpwstr/>
  </property>
  <property fmtid="{D5CDD505-2E9C-101B-9397-08002B2CF9AE}" pid="21" name="RelatedProcedureDocuments">
    <vt:lpwstr/>
  </property>
  <property fmtid="{D5CDD505-2E9C-101B-9397-08002B2CF9AE}" pid="22" name="ArisProcessMapLink">
    <vt:lpwstr/>
  </property>
  <property fmtid="{D5CDD505-2E9C-101B-9397-08002B2CF9AE}" pid="23" name="RelatedProcesses">
    <vt:lpwstr/>
  </property>
  <property fmtid="{D5CDD505-2E9C-101B-9397-08002B2CF9AE}" pid="24" name="RelatedRoles">
    <vt:lpwstr/>
  </property>
  <property fmtid="{D5CDD505-2E9C-101B-9397-08002B2CF9AE}" pid="25" name="k7ab7f0d3705407585ad49050a0045ae">
    <vt:lpwstr/>
  </property>
  <property fmtid="{D5CDD505-2E9C-101B-9397-08002B2CF9AE}" pid="26" name="ArisProcessRequested">
    <vt:bool>false</vt:bool>
  </property>
  <property fmtid="{D5CDD505-2E9C-101B-9397-08002B2CF9AE}" pid="27" name="RelatedPolicies">
    <vt:lpwstr/>
  </property>
  <property fmtid="{D5CDD505-2E9C-101B-9397-08002B2CF9AE}" pid="28" name="Approver">
    <vt:lpwstr/>
  </property>
  <property fmtid="{D5CDD505-2E9C-101B-9397-08002B2CF9AE}" pid="29" name="RelatedDownload">
    <vt:lpwstr/>
  </property>
  <property fmtid="{D5CDD505-2E9C-101B-9397-08002B2CF9AE}" pid="30" name="SendEmai">
    <vt:lpwstr/>
  </property>
  <property fmtid="{D5CDD505-2E9C-101B-9397-08002B2CF9AE}" pid="31" name="xd_ProgID">
    <vt:lpwstr/>
  </property>
  <property fmtid="{D5CDD505-2E9C-101B-9397-08002B2CF9AE}" pid="32" name="TemplateUrl">
    <vt:lpwstr/>
  </property>
  <property fmtid="{D5CDD505-2E9C-101B-9397-08002B2CF9AE}" pid="33" name="_CopySource">
    <vt:lpwstr>https://jlrway.sp.jlrint.com/sites/jlrway/User Staging Content/NARMSTR1/JLR_Template_2017.pptx</vt:lpwstr>
  </property>
  <property fmtid="{D5CDD505-2E9C-101B-9397-08002B2CF9AE}" pid="34" name="WorkflowChangePath">
    <vt:lpwstr>d93a9958-29d7-45fd-80b0-fab7688a8a0d,77;d93a9958-29d7-45fd-80b0-fab7688a8a0d,87;</vt:lpwstr>
  </property>
  <property fmtid="{D5CDD505-2E9C-101B-9397-08002B2CF9AE}" pid="35" name="BlankApp">
    <vt:lpwstr/>
  </property>
  <property fmtid="{D5CDD505-2E9C-101B-9397-08002B2CF9AE}" pid="36" name="ArchiveD">
    <vt:lpwstr/>
  </property>
  <property fmtid="{D5CDD505-2E9C-101B-9397-08002B2CF9AE}" pid="37" name="Function">
    <vt:lpwstr/>
  </property>
  <property fmtid="{D5CDD505-2E9C-101B-9397-08002B2CF9AE}" pid="38" name="MediaServiceImageTags">
    <vt:lpwstr/>
  </property>
  <property fmtid="{D5CDD505-2E9C-101B-9397-08002B2CF9AE}" pid="39" name="JLROwningFunction">
    <vt:lpwstr/>
  </property>
  <property fmtid="{D5CDD505-2E9C-101B-9397-08002B2CF9AE}" pid="40" name="JLROwningLocation">
    <vt:lpwstr/>
  </property>
  <property fmtid="{D5CDD505-2E9C-101B-9397-08002B2CF9AE}" pid="41" name="MSIP_Label_289eaf13-f528-470e-bf6b-38b666617431_Enabled">
    <vt:lpwstr>true</vt:lpwstr>
  </property>
  <property fmtid="{D5CDD505-2E9C-101B-9397-08002B2CF9AE}" pid="42" name="MSIP_Label_289eaf13-f528-470e-bf6b-38b666617431_SetDate">
    <vt:lpwstr>2026-01-28T10:09:06Z</vt:lpwstr>
  </property>
  <property fmtid="{D5CDD505-2E9C-101B-9397-08002B2CF9AE}" pid="43" name="MSIP_Label_289eaf13-f528-470e-bf6b-38b666617431_Method">
    <vt:lpwstr>Standard</vt:lpwstr>
  </property>
  <property fmtid="{D5CDD505-2E9C-101B-9397-08002B2CF9AE}" pid="44" name="MSIP_Label_289eaf13-f528-470e-bf6b-38b666617431_Name">
    <vt:lpwstr>Proprietary</vt:lpwstr>
  </property>
  <property fmtid="{D5CDD505-2E9C-101B-9397-08002B2CF9AE}" pid="45" name="MSIP_Label_289eaf13-f528-470e-bf6b-38b666617431_SiteId">
    <vt:lpwstr>4c087f80-1e07-4f72-9e41-d7d9748d0f4c</vt:lpwstr>
  </property>
  <property fmtid="{D5CDD505-2E9C-101B-9397-08002B2CF9AE}" pid="46" name="MSIP_Label_289eaf13-f528-470e-bf6b-38b666617431_ActionId">
    <vt:lpwstr>d2b8dc09-66f3-4c01-80a8-813870e80485</vt:lpwstr>
  </property>
  <property fmtid="{D5CDD505-2E9C-101B-9397-08002B2CF9AE}" pid="47" name="MSIP_Label_289eaf13-f528-470e-bf6b-38b666617431_ContentBits">
    <vt:lpwstr>0</vt:lpwstr>
  </property>
  <property fmtid="{D5CDD505-2E9C-101B-9397-08002B2CF9AE}" pid="48" name="MSIP_Label_289eaf13-f528-470e-bf6b-38b666617431_Tag">
    <vt:lpwstr>10, 3, 0, 1</vt:lpwstr>
  </property>
</Properties>
</file>